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mp4" ContentType="video/mp4"/>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autoCompressPictures="0">
  <p:sldMasterIdLst>
    <p:sldMasterId id="2147483659" r:id="rId1"/>
  </p:sldMasterIdLst>
  <p:notesMasterIdLst>
    <p:notesMasterId r:id="rId39"/>
  </p:notesMasterIdLst>
  <p:sldIdLst>
    <p:sldId id="316" r:id="rId2"/>
    <p:sldId id="256" r:id="rId3"/>
    <p:sldId id="260" r:id="rId4"/>
    <p:sldId id="262" r:id="rId5"/>
    <p:sldId id="263" r:id="rId6"/>
    <p:sldId id="264" r:id="rId7"/>
    <p:sldId id="265" r:id="rId8"/>
    <p:sldId id="266" r:id="rId9"/>
    <p:sldId id="267" r:id="rId10"/>
    <p:sldId id="268" r:id="rId11"/>
    <p:sldId id="270" r:id="rId12"/>
    <p:sldId id="315" r:id="rId13"/>
    <p:sldId id="271" r:id="rId14"/>
    <p:sldId id="272" r:id="rId15"/>
    <p:sldId id="273" r:id="rId16"/>
    <p:sldId id="320" r:id="rId17"/>
    <p:sldId id="274" r:id="rId18"/>
    <p:sldId id="275" r:id="rId19"/>
    <p:sldId id="276" r:id="rId20"/>
    <p:sldId id="277" r:id="rId21"/>
    <p:sldId id="278" r:id="rId22"/>
    <p:sldId id="279" r:id="rId23"/>
    <p:sldId id="280" r:id="rId24"/>
    <p:sldId id="281" r:id="rId25"/>
    <p:sldId id="282" r:id="rId26"/>
    <p:sldId id="321" r:id="rId27"/>
    <p:sldId id="322" r:id="rId28"/>
    <p:sldId id="294" r:id="rId29"/>
    <p:sldId id="295" r:id="rId30"/>
    <p:sldId id="296" r:id="rId31"/>
    <p:sldId id="308" r:id="rId32"/>
    <p:sldId id="309" r:id="rId33"/>
    <p:sldId id="314" r:id="rId34"/>
    <p:sldId id="301" r:id="rId35"/>
    <p:sldId id="304" r:id="rId36"/>
    <p:sldId id="319" r:id="rId37"/>
    <p:sldId id="317" r:id="rId38"/>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guide id="3" orient="horz" pos="136">
          <p15:clr>
            <a:srgbClr val="9AA0A6"/>
          </p15:clr>
        </p15:guide>
        <p15:guide id="4" orient="horz" pos="3116">
          <p15:clr>
            <a:srgbClr val="9AA0A6"/>
          </p15:clr>
        </p15:guide>
        <p15:guide id="5" pos="5590">
          <p15:clr>
            <a:srgbClr val="9AA0A6"/>
          </p15:clr>
        </p15:guide>
        <p15:guide id="6" pos="2031">
          <p15:clr>
            <a:srgbClr val="9AA0A6"/>
          </p15:clr>
        </p15:guide>
        <p15:guide id="7" pos="170">
          <p15:clr>
            <a:srgbClr val="9AA0A6"/>
          </p15:clr>
        </p15:guide>
        <p15:guide id="8" pos="3729">
          <p15:clr>
            <a:srgbClr val="9AA0A6"/>
          </p15:clr>
        </p15:guide>
        <p15:guide id="9" pos="3808">
          <p15:clr>
            <a:srgbClr val="9AA0A6"/>
          </p15:clr>
        </p15:guide>
        <p15:guide id="10" pos="4699">
          <p15:clr>
            <a:srgbClr val="9AA0A6"/>
          </p15:clr>
        </p15:guide>
        <p15:guide id="11" orient="horz" pos="497">
          <p15:clr>
            <a:srgbClr val="9AA0A6"/>
          </p15:clr>
        </p15:guide>
        <p15:guide id="12" orient="horz" pos="576">
          <p15:clr>
            <a:srgbClr val="9AA0A6"/>
          </p15:clr>
        </p15:guide>
        <p15:guide id="13" pos="1101">
          <p15:clr>
            <a:srgbClr val="9AA0A6"/>
          </p15:clr>
        </p15:guide>
        <p15:guide id="14" orient="horz" pos="1304">
          <p15:clr>
            <a:srgbClr val="9AA0A6"/>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49C0738F-875F-4521-81D1-5B2BBD9A4798}">
  <a:tblStyle styleId="{49C0738F-875F-4521-81D1-5B2BBD9A4798}"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0D975F2D-A06E-4681-B420-16AAF48F7C64}" styleName="Table_1">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1" d="100"/>
          <a:sy n="101" d="100"/>
        </p:scale>
        <p:origin x="922" y="72"/>
      </p:cViewPr>
      <p:guideLst>
        <p:guide orient="horz" pos="1620"/>
        <p:guide pos="2880"/>
        <p:guide orient="horz" pos="136"/>
        <p:guide orient="horz" pos="3116"/>
        <p:guide pos="5590"/>
        <p:guide pos="2031"/>
        <p:guide pos="170"/>
        <p:guide pos="3729"/>
        <p:guide pos="3808"/>
        <p:guide pos="4699"/>
        <p:guide orient="horz" pos="497"/>
        <p:guide orient="horz" pos="576"/>
        <p:guide pos="1101"/>
        <p:guide orient="horz" pos="130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g7e18c8cc55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2" name="Google Shape;82;g7e18c8cc55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g76c7af7548_0_1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 name="Google Shape;97;g76c7af7548_0_1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g76b178712f_0_2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4" name="Google Shape;104;g76b178712f_0_2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g76b178712f_0_4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1" name="Google Shape;111;g76b178712f_0_4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g76c7af7548_0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8" name="Google Shape;118;g76c7af7548_0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g7de3345185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5" name="Google Shape;125;g7de3345185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g7de3345185_0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2" name="Google Shape;132;g7de3345185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g76b178712f_0_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9" name="Google Shape;139;g76b178712f_0_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g7e18c8cc55_0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2" name="Google Shape;152;g7e18c8cc55_0_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g76b178712f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2" name="Google Shape;162;g76b178712f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g76ac11c440_0_1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2" name="Google Shape;172;g76ac11c440_0_1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g76ac11c440_0_1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2" name="Google Shape;182;g76ac11c440_0_1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g76b178712f_0_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2" name="Google Shape;192;g76b178712f_0_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g76b178712f_0_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2" name="Google Shape;202;g76b178712f_0_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g76b178712f_0_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2" name="Google Shape;212;g76b178712f_0_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g76b178712f_0_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2" name="Google Shape;222;g76b178712f_0_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g76b178712f_0_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2" name="Google Shape;232;g76b178712f_0_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g76b178712f_0_7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2" name="Google Shape;242;g76b178712f_0_7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g76b178712f_0_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2" name="Google Shape;252;g76b178712f_0_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
        <p:cNvGrpSpPr/>
        <p:nvPr/>
      </p:nvGrpSpPr>
      <p:grpSpPr>
        <a:xfrm>
          <a:off x="0" y="0"/>
          <a:ext cx="0" cy="0"/>
          <a:chOff x="0" y="0"/>
          <a:chExt cx="0" cy="0"/>
        </a:xfrm>
      </p:grpSpPr>
      <p:sp>
        <p:nvSpPr>
          <p:cNvPr id="261" name="Google Shape;261;g76b178712f_0_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2" name="Google Shape;262;g76b178712f_0_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0"/>
        <p:cNvGrpSpPr/>
        <p:nvPr/>
      </p:nvGrpSpPr>
      <p:grpSpPr>
        <a:xfrm>
          <a:off x="0" y="0"/>
          <a:ext cx="0" cy="0"/>
          <a:chOff x="0" y="0"/>
          <a:chExt cx="0" cy="0"/>
        </a:xfrm>
      </p:grpSpPr>
      <p:sp>
        <p:nvSpPr>
          <p:cNvPr id="271" name="Google Shape;271;g76b178712f_0_10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2" name="Google Shape;272;g76b178712f_0_10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g76b178712f_0_2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0" name="Google Shape;380;g76b178712f_0_2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6"/>
        <p:cNvGrpSpPr/>
        <p:nvPr/>
      </p:nvGrpSpPr>
      <p:grpSpPr>
        <a:xfrm>
          <a:off x="0" y="0"/>
          <a:ext cx="0" cy="0"/>
          <a:chOff x="0" y="0"/>
          <a:chExt cx="0" cy="0"/>
        </a:xfrm>
      </p:grpSpPr>
      <p:sp>
        <p:nvSpPr>
          <p:cNvPr id="387" name="Google Shape;387;g76c7af7548_0_1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8" name="Google Shape;388;g76c7af7548_0_1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4"/>
        <p:cNvGrpSpPr/>
        <p:nvPr/>
      </p:nvGrpSpPr>
      <p:grpSpPr>
        <a:xfrm>
          <a:off x="0" y="0"/>
          <a:ext cx="0" cy="0"/>
          <a:chOff x="0" y="0"/>
          <a:chExt cx="0" cy="0"/>
        </a:xfrm>
      </p:grpSpPr>
      <p:sp>
        <p:nvSpPr>
          <p:cNvPr id="395" name="Google Shape;395;g76c7af7548_0_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6" name="Google Shape;396;g76c7af7548_0_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3"/>
        <p:cNvGrpSpPr/>
        <p:nvPr/>
      </p:nvGrpSpPr>
      <p:grpSpPr>
        <a:xfrm>
          <a:off x="0" y="0"/>
          <a:ext cx="0" cy="0"/>
          <a:chOff x="0" y="0"/>
          <a:chExt cx="0" cy="0"/>
        </a:xfrm>
      </p:grpSpPr>
      <p:sp>
        <p:nvSpPr>
          <p:cNvPr id="484" name="Google Shape;484;g7de3345185_0_1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5" name="Google Shape;485;g7de3345185_0_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3"/>
        <p:cNvGrpSpPr/>
        <p:nvPr/>
      </p:nvGrpSpPr>
      <p:grpSpPr>
        <a:xfrm>
          <a:off x="0" y="0"/>
          <a:ext cx="0" cy="0"/>
          <a:chOff x="0" y="0"/>
          <a:chExt cx="0" cy="0"/>
        </a:xfrm>
      </p:grpSpPr>
      <p:sp>
        <p:nvSpPr>
          <p:cNvPr id="494" name="Google Shape;494;g7de3345185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5" name="Google Shape;495;g7de3345185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4"/>
        <p:cNvGrpSpPr/>
        <p:nvPr/>
      </p:nvGrpSpPr>
      <p:grpSpPr>
        <a:xfrm>
          <a:off x="0" y="0"/>
          <a:ext cx="0" cy="0"/>
          <a:chOff x="0" y="0"/>
          <a:chExt cx="0" cy="0"/>
        </a:xfrm>
      </p:grpSpPr>
      <p:sp>
        <p:nvSpPr>
          <p:cNvPr id="535" name="Google Shape;535;g76b178712f_0_1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6" name="Google Shape;536;g76b178712f_0_1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8"/>
        <p:cNvGrpSpPr/>
        <p:nvPr/>
      </p:nvGrpSpPr>
      <p:grpSpPr>
        <a:xfrm>
          <a:off x="0" y="0"/>
          <a:ext cx="0" cy="0"/>
          <a:chOff x="0" y="0"/>
          <a:chExt cx="0" cy="0"/>
        </a:xfrm>
      </p:grpSpPr>
      <p:sp>
        <p:nvSpPr>
          <p:cNvPr id="429" name="Google Shape;429;g76b178712f_0_4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0" name="Google Shape;430;g76b178712f_0_4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6"/>
        <p:cNvGrpSpPr/>
        <p:nvPr/>
      </p:nvGrpSpPr>
      <p:grpSpPr>
        <a:xfrm>
          <a:off x="0" y="0"/>
          <a:ext cx="0" cy="0"/>
          <a:chOff x="0" y="0"/>
          <a:chExt cx="0" cy="0"/>
        </a:xfrm>
      </p:grpSpPr>
      <p:sp>
        <p:nvSpPr>
          <p:cNvPr id="457" name="Google Shape;457;g76b178712f_0_4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8" name="Google Shape;458;g76b178712f_0_4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7" name="Google Shape;97;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extLst>
      <p:ext uri="{BB962C8B-B14F-4D97-AF65-F5344CB8AC3E}">
        <p14:creationId xmlns:p14="http://schemas.microsoft.com/office/powerpoint/2010/main" val="33290276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rtl="0">
              <a:spcBef>
                <a:spcPts val="0"/>
              </a:spcBef>
              <a:spcAft>
                <a:spcPts val="0"/>
              </a:spcAft>
              <a:buSzPts val="1200"/>
              <a:buChar char="●"/>
              <a:defRPr sz="12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4200"/>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rtl="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4669048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44694" y="468082"/>
            <a:ext cx="6683765" cy="960668"/>
          </a:xfrm>
        </p:spPr>
        <p:txBody>
          <a:bodyPr/>
          <a:lstStyle/>
          <a:p>
            <a:r>
              <a:rPr lang="en-US"/>
              <a:t>Click to edit Master title style</a:t>
            </a:r>
            <a:endParaRPr lang="en-US" dirty="0"/>
          </a:p>
        </p:txBody>
      </p:sp>
      <p:sp>
        <p:nvSpPr>
          <p:cNvPr id="3" name="Content Placeholder 2"/>
          <p:cNvSpPr>
            <a:spLocks noGrp="1"/>
          </p:cNvSpPr>
          <p:nvPr>
            <p:ph idx="1"/>
          </p:nvPr>
        </p:nvSpPr>
        <p:spPr>
          <a:xfrm>
            <a:off x="1941909" y="1600200"/>
            <a:ext cx="6686550" cy="283321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6/25/2020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3141" y="535782"/>
            <a:ext cx="1191395" cy="380473"/>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0383721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8" r:id="rId10"/>
    <p:sldLayoutId id="2147483660" r:id="rId11"/>
    <p:sldLayoutId id="2147483661" r:id="rId12"/>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hyperlink" Target="https://www.gov.uk/government/publications/send-code-of-practice-0-to-25" TargetMode="External"/><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hyperlink" Target="https://www.gov.uk/government/publications/relationships-education-relationships-and-sex-education-rse-and-health-education/physical-health-and-mental-wellbeing-primary-and-secondary"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hyperlink" Target="https://www.nhs.uk/conditions/stress-anxiety-depression/improve-mental-wellbeing/" TargetMode="External"/><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8" Type="http://schemas.openxmlformats.org/officeDocument/2006/relationships/image" Target="../media/image14.jpg"/><Relationship Id="rId3" Type="http://schemas.openxmlformats.org/officeDocument/2006/relationships/image" Target="../media/image9.jpg"/><Relationship Id="rId7" Type="http://schemas.openxmlformats.org/officeDocument/2006/relationships/image" Target="../media/image13.jpg"/><Relationship Id="rId2" Type="http://schemas.openxmlformats.org/officeDocument/2006/relationships/image" Target="../media/image8.jpg"/><Relationship Id="rId1" Type="http://schemas.openxmlformats.org/officeDocument/2006/relationships/slideLayout" Target="../slideLayouts/slideLayout4.xml"/><Relationship Id="rId6" Type="http://schemas.openxmlformats.org/officeDocument/2006/relationships/image" Target="../media/image12.jpg"/><Relationship Id="rId5" Type="http://schemas.openxmlformats.org/officeDocument/2006/relationships/image" Target="../media/image11.jpg"/><Relationship Id="rId10" Type="http://schemas.openxmlformats.org/officeDocument/2006/relationships/image" Target="../media/image16.jpg"/><Relationship Id="rId4" Type="http://schemas.openxmlformats.org/officeDocument/2006/relationships/image" Target="../media/image10.jpg"/><Relationship Id="rId9" Type="http://schemas.openxmlformats.org/officeDocument/2006/relationships/image" Target="../media/image15.jp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7.xml"/><Relationship Id="rId1" Type="http://schemas.openxmlformats.org/officeDocument/2006/relationships/slideLayout" Target="../slideLayouts/slideLayout4.xml"/><Relationship Id="rId5" Type="http://schemas.openxmlformats.org/officeDocument/2006/relationships/image" Target="../media/image19.jpg"/><Relationship Id="rId4" Type="http://schemas.openxmlformats.org/officeDocument/2006/relationships/image" Target="../media/image18.jp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hyperlink" Target="http://www.childline.org.uk" TargetMode="External"/><Relationship Id="rId2" Type="http://schemas.openxmlformats.org/officeDocument/2006/relationships/notesSlide" Target="../notesSlides/notesSlide25.xml"/><Relationship Id="rId1" Type="http://schemas.openxmlformats.org/officeDocument/2006/relationships/slideLayout" Target="../slideLayouts/slideLayout4.xml"/><Relationship Id="rId6" Type="http://schemas.openxmlformats.org/officeDocument/2006/relationships/image" Target="../media/image23.png"/><Relationship Id="rId5" Type="http://schemas.openxmlformats.org/officeDocument/2006/relationships/hyperlink" Target="https://www.samaritans.org/" TargetMode="External"/><Relationship Id="rId4" Type="http://schemas.openxmlformats.org/officeDocument/2006/relationships/hyperlink" Target="https://youngminds.org.uk/find-help/get-urgent-help/#are-you-a-young-person-in-crisis?" TargetMode="Externa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hyperlink" Target="mailto:rshe@sfet.org.uk" TargetMode="Externa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FET Teaching School Animated Graphic">
            <a:hlinkClick r:id="" action="ppaction://media"/>
            <a:extLst>
              <a:ext uri="{FF2B5EF4-FFF2-40B4-BE49-F238E27FC236}">
                <a16:creationId xmlns:a16="http://schemas.microsoft.com/office/drawing/2014/main" id="{F1F2B074-D941-4760-9F71-E9C10E12E02A}"/>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9144000" cy="5143500"/>
          </a:xfrm>
          <a:prstGeom prst="rect">
            <a:avLst/>
          </a:prstGeom>
        </p:spPr>
      </p:pic>
    </p:spTree>
    <p:extLst>
      <p:ext uri="{BB962C8B-B14F-4D97-AF65-F5344CB8AC3E}">
        <p14:creationId xmlns:p14="http://schemas.microsoft.com/office/powerpoint/2010/main" val="99492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22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xfrm>
            <a:off x="311700" y="1593725"/>
            <a:ext cx="8520600" cy="9750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a:solidFill>
                  <a:srgbClr val="073763"/>
                </a:solidFill>
              </a:rPr>
              <a:t>Teaching mental wellbeing</a:t>
            </a:r>
            <a:endParaRPr>
              <a:solidFill>
                <a:srgbClr val="073763"/>
              </a:solidFill>
            </a:endParaRPr>
          </a:p>
        </p:txBody>
      </p:sp>
      <p:sp>
        <p:nvSpPr>
          <p:cNvPr id="55" name="Google Shape;55;p13"/>
          <p:cNvSpPr txBox="1">
            <a:spLocks noGrp="1"/>
          </p:cNvSpPr>
          <p:nvPr>
            <p:ph type="subTitle" idx="1"/>
          </p:nvPr>
        </p:nvSpPr>
        <p:spPr>
          <a:xfrm>
            <a:off x="2630850" y="2729275"/>
            <a:ext cx="3882300" cy="569100"/>
          </a:xfrm>
          <a:prstGeom prst="rect">
            <a:avLst/>
          </a:prstGeom>
          <a:ln w="19050" cap="flat" cmpd="sng">
            <a:solidFill>
              <a:srgbClr val="073763"/>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400">
                <a:solidFill>
                  <a:srgbClr val="073763"/>
                </a:solidFill>
              </a:rPr>
              <a:t>Part of: Health education </a:t>
            </a:r>
            <a:endParaRPr sz="2400">
              <a:solidFill>
                <a:srgbClr val="073763"/>
              </a:solidFill>
            </a:endParaRPr>
          </a:p>
        </p:txBody>
      </p:sp>
      <p:sp>
        <p:nvSpPr>
          <p:cNvPr id="57" name="Google Shape;57;p13"/>
          <p:cNvSpPr txBox="1">
            <a:spLocks noGrp="1"/>
          </p:cNvSpPr>
          <p:nvPr>
            <p:ph type="subTitle" idx="1"/>
          </p:nvPr>
        </p:nvSpPr>
        <p:spPr>
          <a:xfrm>
            <a:off x="3242100" y="4421050"/>
            <a:ext cx="1257900" cy="498000"/>
          </a:xfrm>
          <a:prstGeom prst="rect">
            <a:avLst/>
          </a:prstGeom>
          <a:ln w="38100" cap="flat" cmpd="sng">
            <a:solidFill>
              <a:srgbClr val="E06666"/>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000">
                <a:solidFill>
                  <a:srgbClr val="E06666"/>
                </a:solidFill>
              </a:rPr>
              <a:t>Primary</a:t>
            </a:r>
            <a:endParaRPr sz="2000">
              <a:solidFill>
                <a:srgbClr val="E06666"/>
              </a:solidFill>
            </a:endParaRPr>
          </a:p>
        </p:txBody>
      </p:sp>
      <p:sp>
        <p:nvSpPr>
          <p:cNvPr id="59" name="Google Shape;59;p13"/>
          <p:cNvSpPr txBox="1">
            <a:spLocks noGrp="1"/>
          </p:cNvSpPr>
          <p:nvPr>
            <p:ph type="ctrTitle"/>
          </p:nvPr>
        </p:nvSpPr>
        <p:spPr>
          <a:xfrm>
            <a:off x="311700" y="679325"/>
            <a:ext cx="8520600" cy="9750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3000">
                <a:solidFill>
                  <a:srgbClr val="073763"/>
                </a:solidFill>
              </a:rPr>
              <a:t>Training module</a:t>
            </a:r>
            <a:endParaRPr sz="3000">
              <a:solidFill>
                <a:srgbClr val="073763"/>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7"/>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solidFill>
                  <a:srgbClr val="073763"/>
                </a:solidFill>
              </a:rPr>
              <a:t>2. Knowledge </a:t>
            </a:r>
            <a:r>
              <a:rPr lang="en-GB" dirty="0">
                <a:solidFill>
                  <a:srgbClr val="073763"/>
                </a:solidFill>
              </a:rPr>
              <a:t>and capability</a:t>
            </a: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85" name="Google Shape;85;p17"/>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GB" sz="1800"/>
              <a:t>From September 2020 there are </a:t>
            </a:r>
            <a:r>
              <a:rPr lang="en-GB" sz="1800" b="1"/>
              <a:t>new requirements</a:t>
            </a:r>
            <a:r>
              <a:rPr lang="en-GB" sz="1800"/>
              <a:t> for teaching mental wellbeing as part of health education. Statutory guidance explains how this knowledge will benefit pupils.</a:t>
            </a:r>
            <a:endParaRPr sz="1800"/>
          </a:p>
        </p:txBody>
      </p:sp>
      <p:sp>
        <p:nvSpPr>
          <p:cNvPr id="86" name="Google Shape;86;p17"/>
          <p:cNvSpPr txBox="1">
            <a:spLocks noGrp="1"/>
          </p:cNvSpPr>
          <p:nvPr>
            <p:ph type="sldNum" idx="12"/>
          </p:nvPr>
        </p:nvSpPr>
        <p:spPr>
          <a:xfrm>
            <a:off x="4306525" y="4810975"/>
            <a:ext cx="3564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a:t>
            </a:fld>
            <a:endParaRPr/>
          </a:p>
        </p:txBody>
      </p:sp>
      <p:sp>
        <p:nvSpPr>
          <p:cNvPr id="87" name="Google Shape;87;p17"/>
          <p:cNvSpPr txBox="1">
            <a:spLocks noGrp="1"/>
          </p:cNvSpPr>
          <p:nvPr>
            <p:ph type="body" idx="1"/>
          </p:nvPr>
        </p:nvSpPr>
        <p:spPr>
          <a:xfrm>
            <a:off x="346200" y="2216400"/>
            <a:ext cx="6763800" cy="1749300"/>
          </a:xfrm>
          <a:prstGeom prst="rect">
            <a:avLst/>
          </a:prstGeom>
          <a:solidFill>
            <a:srgbClr val="CCCCCC"/>
          </a:solidFill>
        </p:spPr>
        <p:txBody>
          <a:bodyPr spcFirstLastPara="1" wrap="square" lIns="91425" tIns="91425" rIns="91425" bIns="91425" anchor="t" anchorCtr="0">
            <a:noAutofit/>
          </a:bodyPr>
          <a:lstStyle/>
          <a:p>
            <a:pPr marL="0" lvl="0" indent="0" algn="l" rtl="0">
              <a:spcBef>
                <a:spcPts val="0"/>
              </a:spcBef>
              <a:spcAft>
                <a:spcPts val="0"/>
              </a:spcAft>
              <a:buNone/>
            </a:pPr>
            <a:r>
              <a:rPr lang="en-GB" sz="1600" b="1"/>
              <a:t>STATUTORY GUIDANCE</a:t>
            </a:r>
            <a:r>
              <a:rPr lang="en-GB" sz="1800" i="1"/>
              <a:t/>
            </a:r>
            <a:br>
              <a:rPr lang="en-GB" sz="1800" i="1"/>
            </a:br>
            <a:r>
              <a:rPr lang="en-GB" sz="1800" i="1"/>
              <a:t>… young people are increasingly experiencing challenges … The new subject content will give them the knowledge and capability to take care of themselves and receive support if problems arise. </a:t>
            </a:r>
            <a:r>
              <a:rPr lang="en-GB" sz="1800"/>
              <a:t>(p4) </a:t>
            </a:r>
            <a:endParaRPr sz="1800"/>
          </a:p>
          <a:p>
            <a:pPr marL="0" lvl="0" indent="0" algn="l" rtl="0">
              <a:spcBef>
                <a:spcPts val="1600"/>
              </a:spcBef>
              <a:spcAft>
                <a:spcPts val="1600"/>
              </a:spcAft>
              <a:buNone/>
            </a:pPr>
            <a:endParaRPr sz="180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19"/>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solidFill>
                  <a:srgbClr val="073763"/>
                </a:solidFill>
              </a:rPr>
              <a:t>3. Start </a:t>
            </a:r>
            <a:r>
              <a:rPr lang="en-GB" dirty="0">
                <a:solidFill>
                  <a:srgbClr val="073763"/>
                </a:solidFill>
              </a:rPr>
              <a:t>with wellbeing</a:t>
            </a: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00" name="Google Shape;100;p19"/>
          <p:cNvSpPr txBox="1">
            <a:spLocks noGrp="1"/>
          </p:cNvSpPr>
          <p:nvPr>
            <p:ph type="body" idx="1"/>
          </p:nvPr>
        </p:nvSpPr>
        <p:spPr>
          <a:xfrm>
            <a:off x="270000" y="914400"/>
            <a:ext cx="7189800" cy="2569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The majority of children and young people have good mental wellbeing. The starting point should therefore be teaching pupils the factors that contribute to and help us maintain wellbeing. </a:t>
            </a:r>
            <a:endParaRPr sz="1800" dirty="0"/>
          </a:p>
          <a:p>
            <a:pPr marL="0" lvl="0" indent="0" algn="l" rtl="0">
              <a:spcBef>
                <a:spcPts val="1600"/>
              </a:spcBef>
              <a:spcAft>
                <a:spcPts val="0"/>
              </a:spcAft>
              <a:buNone/>
            </a:pPr>
            <a:r>
              <a:rPr lang="en-GB" sz="1800" dirty="0"/>
              <a:t>Once understanding of wellbeing is established you will be able to teach pupils to understand and identify:</a:t>
            </a:r>
            <a:endParaRPr sz="1800" dirty="0"/>
          </a:p>
          <a:p>
            <a:pPr marL="457200" lvl="0" indent="-342900" algn="l" rtl="0">
              <a:spcBef>
                <a:spcPts val="1600"/>
              </a:spcBef>
              <a:spcAft>
                <a:spcPts val="0"/>
              </a:spcAft>
              <a:buSzPts val="1800"/>
              <a:buChar char="●"/>
            </a:pPr>
            <a:r>
              <a:rPr lang="en-GB" sz="1800" dirty="0"/>
              <a:t>when someone may be experiencing poor mental health</a:t>
            </a:r>
            <a:endParaRPr sz="1800" dirty="0"/>
          </a:p>
          <a:p>
            <a:pPr marL="457200" lvl="0" indent="-342900" algn="l" rtl="0">
              <a:spcBef>
                <a:spcPts val="0"/>
              </a:spcBef>
              <a:spcAft>
                <a:spcPts val="0"/>
              </a:spcAft>
              <a:buSzPts val="1800"/>
              <a:buChar char="●"/>
            </a:pPr>
            <a:r>
              <a:rPr lang="en-GB" sz="1800" dirty="0"/>
              <a:t>contributing factors to poor mental health</a:t>
            </a:r>
            <a:endParaRPr sz="1800" dirty="0"/>
          </a:p>
          <a:p>
            <a:pPr marL="457200" lvl="0" indent="-342900" algn="l" rtl="0">
              <a:spcBef>
                <a:spcPts val="0"/>
              </a:spcBef>
              <a:spcAft>
                <a:spcPts val="0"/>
              </a:spcAft>
              <a:buSzPts val="1800"/>
              <a:buChar char="●"/>
            </a:pPr>
            <a:r>
              <a:rPr lang="en-GB" sz="1800" dirty="0"/>
              <a:t>positive strategies to improve wellbeing</a:t>
            </a:r>
            <a:endParaRPr sz="1800" dirty="0"/>
          </a:p>
          <a:p>
            <a:pPr marL="457200" lvl="0" indent="-342900" algn="l" rtl="0">
              <a:spcBef>
                <a:spcPts val="0"/>
              </a:spcBef>
              <a:spcAft>
                <a:spcPts val="0"/>
              </a:spcAft>
              <a:buSzPts val="1800"/>
              <a:buChar char="●"/>
            </a:pPr>
            <a:r>
              <a:rPr lang="en-GB" sz="1800" dirty="0"/>
              <a:t>when people need help from others</a:t>
            </a:r>
            <a:endParaRPr sz="1800" dirty="0"/>
          </a:p>
        </p:txBody>
      </p:sp>
      <p:sp>
        <p:nvSpPr>
          <p:cNvPr id="101" name="Google Shape;101;p19"/>
          <p:cNvSpPr txBox="1">
            <a:spLocks noGrp="1"/>
          </p:cNvSpPr>
          <p:nvPr>
            <p:ph type="sldNum" idx="12"/>
          </p:nvPr>
        </p:nvSpPr>
        <p:spPr>
          <a:xfrm>
            <a:off x="4306525" y="4810975"/>
            <a:ext cx="3564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a:t>
            </a:fld>
            <a:endParaRPr/>
          </a:p>
        </p:txBody>
      </p:sp>
      <p:pic>
        <p:nvPicPr>
          <p:cNvPr id="2" name="Picture 1"/>
          <p:cNvPicPr>
            <a:picLocks noChangeAspect="1"/>
          </p:cNvPicPr>
          <p:nvPr/>
        </p:nvPicPr>
        <p:blipFill>
          <a:blip r:embed="rId3"/>
          <a:stretch>
            <a:fillRect/>
          </a:stretch>
        </p:blipFill>
        <p:spPr>
          <a:xfrm>
            <a:off x="6045172" y="3362987"/>
            <a:ext cx="2968490" cy="1696569"/>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p20"/>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solidFill>
                  <a:srgbClr val="073763"/>
                </a:solidFill>
              </a:rPr>
              <a:t>4. Closely </a:t>
            </a:r>
            <a:r>
              <a:rPr lang="en-GB" dirty="0">
                <a:solidFill>
                  <a:srgbClr val="073763"/>
                </a:solidFill>
              </a:rPr>
              <a:t>related topics</a:t>
            </a:r>
            <a:endParaRPr dirty="0">
              <a:solidFill>
                <a:srgbClr val="073763"/>
              </a:solidFill>
            </a:endParaRPr>
          </a:p>
        </p:txBody>
      </p:sp>
      <p:sp>
        <p:nvSpPr>
          <p:cNvPr id="107" name="Google Shape;107;p20"/>
          <p:cNvSpPr txBox="1">
            <a:spLocks noGrp="1"/>
          </p:cNvSpPr>
          <p:nvPr>
            <p:ph type="body" idx="1"/>
          </p:nvPr>
        </p:nvSpPr>
        <p:spPr>
          <a:xfrm>
            <a:off x="270000" y="914400"/>
            <a:ext cx="735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Mental wellbeing is closely related to several other topics such as:</a:t>
            </a:r>
            <a:endParaRPr sz="1800" dirty="0"/>
          </a:p>
          <a:p>
            <a:pPr marL="457200" lvl="0" indent="-342900" algn="l" rtl="0">
              <a:spcBef>
                <a:spcPts val="1600"/>
              </a:spcBef>
              <a:spcAft>
                <a:spcPts val="0"/>
              </a:spcAft>
              <a:buSzPts val="1800"/>
              <a:buChar char="●"/>
            </a:pPr>
            <a:r>
              <a:rPr lang="en-GB" sz="1800" dirty="0"/>
              <a:t>Relationships, bullying, and internet safety and harms</a:t>
            </a:r>
            <a:endParaRPr sz="1800" dirty="0"/>
          </a:p>
          <a:p>
            <a:pPr marL="457200" lvl="0" indent="-342900" algn="l" rtl="0">
              <a:spcBef>
                <a:spcPts val="0"/>
              </a:spcBef>
              <a:spcAft>
                <a:spcPts val="0"/>
              </a:spcAft>
              <a:buSzPts val="1800"/>
              <a:buChar char="●"/>
            </a:pPr>
            <a:r>
              <a:rPr lang="en-GB" sz="1800" dirty="0"/>
              <a:t>Physical health, healthy eating, and drugs, alcohol and tobacco</a:t>
            </a:r>
            <a:endParaRPr sz="1800" dirty="0"/>
          </a:p>
          <a:p>
            <a:pPr marL="114300" lvl="0" indent="0" algn="l" rtl="0">
              <a:spcBef>
                <a:spcPts val="0"/>
              </a:spcBef>
              <a:spcAft>
                <a:spcPts val="0"/>
              </a:spcAft>
              <a:buSzPts val="1800"/>
              <a:buNone/>
            </a:pPr>
            <a:endParaRPr sz="1800" dirty="0"/>
          </a:p>
          <a:p>
            <a:pPr marL="0" lvl="0" indent="0" algn="l" rtl="0">
              <a:spcBef>
                <a:spcPts val="1600"/>
              </a:spcBef>
              <a:spcAft>
                <a:spcPts val="0"/>
              </a:spcAft>
              <a:buNone/>
            </a:pPr>
            <a:r>
              <a:rPr lang="en-GB" sz="1800" dirty="0"/>
              <a:t>Therefore you should: </a:t>
            </a:r>
            <a:endParaRPr sz="1800" dirty="0"/>
          </a:p>
          <a:p>
            <a:pPr marL="457200" lvl="0" indent="-342900" algn="l" rtl="0">
              <a:spcBef>
                <a:spcPts val="1600"/>
              </a:spcBef>
              <a:spcAft>
                <a:spcPts val="0"/>
              </a:spcAft>
              <a:buSzPts val="1800"/>
              <a:buChar char="●"/>
            </a:pPr>
            <a:r>
              <a:rPr lang="en-GB" sz="1800" b="1" dirty="0"/>
              <a:t>consider</a:t>
            </a:r>
            <a:r>
              <a:rPr lang="en-GB" sz="1800" dirty="0"/>
              <a:t> </a:t>
            </a:r>
            <a:r>
              <a:rPr lang="en-GB" sz="1800" b="1" dirty="0"/>
              <a:t>thematic links </a:t>
            </a:r>
            <a:r>
              <a:rPr lang="en-GB" sz="1800" dirty="0"/>
              <a:t>when planning and delivering lessons</a:t>
            </a:r>
            <a:endParaRPr sz="1800" dirty="0"/>
          </a:p>
          <a:p>
            <a:pPr marL="457200" lvl="0" indent="-342900" algn="l" rtl="0">
              <a:spcBef>
                <a:spcPts val="0"/>
              </a:spcBef>
              <a:spcAft>
                <a:spcPts val="0"/>
              </a:spcAft>
              <a:buSzPts val="1800"/>
              <a:buChar char="●"/>
            </a:pPr>
            <a:r>
              <a:rPr lang="en-GB" sz="1800" dirty="0"/>
              <a:t>find ways to </a:t>
            </a:r>
            <a:r>
              <a:rPr lang="en-GB" sz="1800" b="1" dirty="0"/>
              <a:t>link knowledge and vocabulary </a:t>
            </a:r>
            <a:r>
              <a:rPr lang="en-GB" sz="1800" dirty="0"/>
              <a:t>across topics</a:t>
            </a:r>
            <a:endParaRPr sz="1800" dirty="0"/>
          </a:p>
          <a:p>
            <a:pPr marL="457200" lvl="0" indent="-342900" algn="l" rtl="0">
              <a:spcBef>
                <a:spcPts val="0"/>
              </a:spcBef>
              <a:spcAft>
                <a:spcPts val="0"/>
              </a:spcAft>
              <a:buSzPts val="1800"/>
              <a:buChar char="●"/>
            </a:pPr>
            <a:r>
              <a:rPr lang="en-GB" sz="1800" dirty="0"/>
              <a:t>design lessons that</a:t>
            </a:r>
            <a:r>
              <a:rPr lang="en-GB" sz="1800" b="1" dirty="0"/>
              <a:t> enable pupils to make connections</a:t>
            </a:r>
            <a:r>
              <a:rPr lang="en-GB" sz="1800" dirty="0"/>
              <a:t> between mental wellbeing and other topics </a:t>
            </a:r>
            <a:endParaRPr sz="1800" dirty="0"/>
          </a:p>
        </p:txBody>
      </p:sp>
      <p:sp>
        <p:nvSpPr>
          <p:cNvPr id="108" name="Google Shape;108;p20"/>
          <p:cNvSpPr txBox="1">
            <a:spLocks noGrp="1"/>
          </p:cNvSpPr>
          <p:nvPr>
            <p:ph type="sldNum" idx="12"/>
          </p:nvPr>
        </p:nvSpPr>
        <p:spPr>
          <a:xfrm>
            <a:off x="4269400" y="4810975"/>
            <a:ext cx="3936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a:t>
            </a:fld>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Google Shape;113;p21"/>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solidFill>
                  <a:srgbClr val="073763"/>
                </a:solidFill>
              </a:rPr>
              <a:t>5.Pupils </a:t>
            </a:r>
            <a:r>
              <a:rPr lang="en-GB" dirty="0">
                <a:solidFill>
                  <a:srgbClr val="073763"/>
                </a:solidFill>
              </a:rPr>
              <a:t>with SEND</a:t>
            </a:r>
            <a:endParaRPr dirty="0">
              <a:solidFill>
                <a:srgbClr val="073763"/>
              </a:solidFill>
            </a:endParaRPr>
          </a:p>
        </p:txBody>
      </p:sp>
      <p:sp>
        <p:nvSpPr>
          <p:cNvPr id="114" name="Google Shape;114;p21"/>
          <p:cNvSpPr txBox="1">
            <a:spLocks noGrp="1"/>
          </p:cNvSpPr>
          <p:nvPr>
            <p:ph type="body" idx="1"/>
          </p:nvPr>
        </p:nvSpPr>
        <p:spPr>
          <a:xfrm>
            <a:off x="270000" y="914400"/>
            <a:ext cx="7189800" cy="3437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Pupils with special educational needs and disabilities are statistically more likely to have wellbeing needs. Your special educational needs coordinator (SENCO) can help you develop support strategies (this may have happened during curriculum planning).</a:t>
            </a:r>
            <a:endParaRPr sz="1800"/>
          </a:p>
          <a:p>
            <a:pPr marL="0" lvl="0" indent="0" algn="l" rtl="0">
              <a:spcBef>
                <a:spcPts val="1600"/>
              </a:spcBef>
              <a:spcAft>
                <a:spcPts val="0"/>
              </a:spcAft>
              <a:buNone/>
            </a:pPr>
            <a:r>
              <a:rPr lang="en-GB" sz="1800"/>
              <a:t>You will need to </a:t>
            </a:r>
            <a:r>
              <a:rPr lang="en-GB" sz="1800" b="1"/>
              <a:t>adapt lessons to allow all children to access and apply the knowledge in this module</a:t>
            </a:r>
            <a:r>
              <a:rPr lang="en-GB" sz="1800"/>
              <a:t>, using your expertise as you normally would. </a:t>
            </a:r>
            <a:endParaRPr sz="1800"/>
          </a:p>
          <a:p>
            <a:pPr marL="0" lvl="0" indent="0" algn="l" rtl="0">
              <a:spcBef>
                <a:spcPts val="1600"/>
              </a:spcBef>
              <a:spcAft>
                <a:spcPts val="1600"/>
              </a:spcAft>
              <a:buNone/>
            </a:pPr>
            <a:r>
              <a:rPr lang="en-GB" sz="1800"/>
              <a:t>You might want to link lesson outcomes with statutory ‘preparing for adulthood’ outcomes for those with an education, health and care (EHC) plan. (See </a:t>
            </a:r>
            <a:r>
              <a:rPr lang="en-GB" sz="1800" u="sng">
                <a:solidFill>
                  <a:schemeClr val="hlink"/>
                </a:solidFill>
                <a:hlinkClick r:id="rId3"/>
              </a:rPr>
              <a:t>SEND code of practice</a:t>
            </a:r>
            <a:r>
              <a:rPr lang="en-GB" sz="1800"/>
              <a:t>, section 8.)</a:t>
            </a:r>
            <a:endParaRPr sz="1800" b="1"/>
          </a:p>
        </p:txBody>
      </p:sp>
      <p:sp>
        <p:nvSpPr>
          <p:cNvPr id="115" name="Google Shape;115;p21"/>
          <p:cNvSpPr txBox="1">
            <a:spLocks noGrp="1"/>
          </p:cNvSpPr>
          <p:nvPr>
            <p:ph type="sldNum" idx="12"/>
          </p:nvPr>
        </p:nvSpPr>
        <p:spPr>
          <a:xfrm>
            <a:off x="4290975" y="4810975"/>
            <a:ext cx="3720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a:t>
            </a:fld>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sp>
        <p:nvSpPr>
          <p:cNvPr id="120" name="Google Shape;120;p22"/>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solidFill>
                  <a:srgbClr val="073763"/>
                </a:solidFill>
              </a:rPr>
              <a:t>6.Safeguarding</a:t>
            </a:r>
            <a:endParaRPr dirty="0">
              <a:solidFill>
                <a:srgbClr val="073763"/>
              </a:solidFill>
            </a:endParaRPr>
          </a:p>
        </p:txBody>
      </p:sp>
      <p:sp>
        <p:nvSpPr>
          <p:cNvPr id="121" name="Google Shape;121;p22"/>
          <p:cNvSpPr txBox="1">
            <a:spLocks noGrp="1"/>
          </p:cNvSpPr>
          <p:nvPr>
            <p:ph type="body" idx="1"/>
          </p:nvPr>
        </p:nvSpPr>
        <p:spPr>
          <a:xfrm>
            <a:off x="270000" y="914400"/>
            <a:ext cx="79473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Pupils may be affected by issues discussed in lessons. Let your child protection/pastoral/safeguarding lead know what you are teaching so they can speak to pupils, including those with adverse childhood experiences. </a:t>
            </a:r>
            <a:endParaRPr sz="1800" dirty="0"/>
          </a:p>
          <a:p>
            <a:pPr marL="0" lvl="0" indent="0" algn="l" rtl="0">
              <a:spcBef>
                <a:spcPts val="1600"/>
              </a:spcBef>
              <a:spcAft>
                <a:spcPts val="0"/>
              </a:spcAft>
              <a:buNone/>
            </a:pPr>
            <a:r>
              <a:rPr lang="en-GB" sz="1800" dirty="0"/>
              <a:t>Also make sure you follow safeguarding procedures, including:</a:t>
            </a:r>
            <a:endParaRPr sz="1800" dirty="0"/>
          </a:p>
          <a:p>
            <a:pPr marL="457200" lvl="0" indent="-342900" algn="l" rtl="0">
              <a:spcBef>
                <a:spcPts val="1600"/>
              </a:spcBef>
              <a:spcAft>
                <a:spcPts val="0"/>
              </a:spcAft>
              <a:buSzPts val="1800"/>
              <a:buChar char="●"/>
            </a:pPr>
            <a:r>
              <a:rPr lang="en-GB" sz="1800" b="1" dirty="0"/>
              <a:t>setting ground rules</a:t>
            </a:r>
            <a:r>
              <a:rPr lang="en-GB" sz="1800" dirty="0"/>
              <a:t> for lessons, where needed, particularly around not sharing personal information</a:t>
            </a:r>
            <a:endParaRPr sz="1800" dirty="0"/>
          </a:p>
          <a:p>
            <a:pPr marL="457200" lvl="0" indent="-342900" algn="l" rtl="0">
              <a:spcBef>
                <a:spcPts val="0"/>
              </a:spcBef>
              <a:spcAft>
                <a:spcPts val="0"/>
              </a:spcAft>
              <a:buSzPts val="1800"/>
              <a:buChar char="●"/>
            </a:pPr>
            <a:r>
              <a:rPr lang="en-GB" sz="1800" b="1" dirty="0"/>
              <a:t>stopping discussions if personal information is shared</a:t>
            </a:r>
            <a:r>
              <a:rPr lang="en-GB" sz="1800" dirty="0"/>
              <a:t> in lessons and following up with pupils later where needed</a:t>
            </a:r>
            <a:endParaRPr sz="1800" dirty="0"/>
          </a:p>
          <a:p>
            <a:pPr marL="457200" lvl="0" indent="-342900" algn="l" rtl="0">
              <a:spcBef>
                <a:spcPts val="0"/>
              </a:spcBef>
              <a:spcAft>
                <a:spcPts val="0"/>
              </a:spcAft>
              <a:buSzPts val="1800"/>
              <a:buChar char="●"/>
            </a:pPr>
            <a:r>
              <a:rPr lang="en-GB" sz="1800" b="1" dirty="0"/>
              <a:t>not promising confidentiality</a:t>
            </a:r>
            <a:r>
              <a:rPr lang="en-GB" sz="1800" dirty="0"/>
              <a:t> if a pupil confides something concerning</a:t>
            </a:r>
            <a:endParaRPr sz="1800" dirty="0"/>
          </a:p>
          <a:p>
            <a:pPr marL="457200" lvl="0" indent="-342900" algn="l" rtl="0">
              <a:spcBef>
                <a:spcPts val="0"/>
              </a:spcBef>
              <a:spcAft>
                <a:spcPts val="0"/>
              </a:spcAft>
              <a:buSzPts val="1800"/>
              <a:buChar char="●"/>
            </a:pPr>
            <a:r>
              <a:rPr lang="en-GB" sz="1800" b="1" dirty="0"/>
              <a:t>telling pupils they can ask for help </a:t>
            </a:r>
            <a:r>
              <a:rPr lang="en-GB" sz="1800" dirty="0"/>
              <a:t>and they will be taken seriously</a:t>
            </a:r>
            <a:endParaRPr sz="1800" dirty="0"/>
          </a:p>
          <a:p>
            <a:pPr marL="0" lvl="0" indent="0" algn="l" rtl="0">
              <a:spcBef>
                <a:spcPts val="1600"/>
              </a:spcBef>
              <a:spcAft>
                <a:spcPts val="0"/>
              </a:spcAft>
              <a:buNone/>
            </a:pPr>
            <a:endParaRPr sz="1800" dirty="0"/>
          </a:p>
          <a:p>
            <a:pPr marL="0" lvl="0" indent="0" algn="l" rtl="0">
              <a:spcBef>
                <a:spcPts val="0"/>
              </a:spcBef>
              <a:spcAft>
                <a:spcPts val="0"/>
              </a:spcAft>
              <a:buNone/>
            </a:pPr>
            <a:endParaRPr sz="1800" dirty="0"/>
          </a:p>
        </p:txBody>
      </p:sp>
      <p:sp>
        <p:nvSpPr>
          <p:cNvPr id="122" name="Google Shape;122;p22"/>
          <p:cNvSpPr txBox="1">
            <a:spLocks noGrp="1"/>
          </p:cNvSpPr>
          <p:nvPr>
            <p:ph type="sldNum" idx="12"/>
          </p:nvPr>
        </p:nvSpPr>
        <p:spPr>
          <a:xfrm>
            <a:off x="4269400" y="4810975"/>
            <a:ext cx="3936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a:t>
            </a:fld>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sp>
        <p:nvSpPr>
          <p:cNvPr id="127" name="Google Shape;127;p23"/>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solidFill>
                  <a:srgbClr val="073763"/>
                </a:solidFill>
              </a:rPr>
              <a:t>7.Create </a:t>
            </a:r>
            <a:r>
              <a:rPr lang="en-GB" dirty="0">
                <a:solidFill>
                  <a:srgbClr val="073763"/>
                </a:solidFill>
              </a:rPr>
              <a:t>class ground rules</a:t>
            </a: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28" name="Google Shape;128;p23"/>
          <p:cNvSpPr txBox="1">
            <a:spLocks noGrp="1"/>
          </p:cNvSpPr>
          <p:nvPr>
            <p:ph type="body" idx="1"/>
          </p:nvPr>
        </p:nvSpPr>
        <p:spPr>
          <a:xfrm>
            <a:off x="270000" y="789125"/>
            <a:ext cx="738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Clear class ground rules can help when teaching about sensitive topics. They also support confidentiality and safeguarding of pupils. </a:t>
            </a:r>
            <a:endParaRPr sz="1800" dirty="0"/>
          </a:p>
          <a:p>
            <a:pPr marL="0" lvl="0" indent="0" algn="l" rtl="0">
              <a:spcBef>
                <a:spcPts val="1600"/>
              </a:spcBef>
              <a:spcAft>
                <a:spcPts val="0"/>
              </a:spcAft>
              <a:buNone/>
            </a:pPr>
            <a:r>
              <a:rPr lang="en-GB" sz="1800" dirty="0"/>
              <a:t>Good practice is for ground rules to be: </a:t>
            </a:r>
            <a:endParaRPr sz="1800" dirty="0"/>
          </a:p>
          <a:p>
            <a:pPr marL="457200" lvl="0" indent="-342900" algn="l" rtl="0">
              <a:spcBef>
                <a:spcPts val="1600"/>
              </a:spcBef>
              <a:spcAft>
                <a:spcPts val="0"/>
              </a:spcAft>
              <a:buSzPts val="1800"/>
              <a:buChar char="●"/>
            </a:pPr>
            <a:r>
              <a:rPr lang="en-GB" sz="1800" b="1" dirty="0"/>
              <a:t>discussed</a:t>
            </a:r>
            <a:r>
              <a:rPr lang="en-GB" sz="1800" dirty="0"/>
              <a:t> and understood by all</a:t>
            </a:r>
            <a:endParaRPr sz="1800" dirty="0"/>
          </a:p>
          <a:p>
            <a:pPr marL="457200" lvl="0" indent="-342900" algn="l" rtl="0">
              <a:spcBef>
                <a:spcPts val="0"/>
              </a:spcBef>
              <a:spcAft>
                <a:spcPts val="0"/>
              </a:spcAft>
              <a:buSzPts val="1800"/>
              <a:buChar char="●"/>
            </a:pPr>
            <a:r>
              <a:rPr lang="en-GB" sz="1800" b="1" dirty="0"/>
              <a:t>clear</a:t>
            </a:r>
            <a:r>
              <a:rPr lang="en-GB" sz="1800" dirty="0"/>
              <a:t> and practical</a:t>
            </a:r>
            <a:endParaRPr sz="1800" dirty="0"/>
          </a:p>
          <a:p>
            <a:pPr marL="457200" lvl="0" indent="-342900" algn="l" rtl="0">
              <a:spcBef>
                <a:spcPts val="0"/>
              </a:spcBef>
              <a:spcAft>
                <a:spcPts val="0"/>
              </a:spcAft>
              <a:buSzPts val="1800"/>
              <a:buChar char="●"/>
            </a:pPr>
            <a:r>
              <a:rPr lang="en-GB" sz="1800" b="1" dirty="0"/>
              <a:t>modelled</a:t>
            </a:r>
            <a:r>
              <a:rPr lang="en-GB" sz="1800" dirty="0"/>
              <a:t> by the teacher</a:t>
            </a:r>
            <a:endParaRPr sz="1800" dirty="0"/>
          </a:p>
          <a:p>
            <a:pPr marL="457200" lvl="0" indent="-342900" algn="l" rtl="0">
              <a:spcBef>
                <a:spcPts val="0"/>
              </a:spcBef>
              <a:spcAft>
                <a:spcPts val="0"/>
              </a:spcAft>
              <a:buSzPts val="1800"/>
              <a:buChar char="●"/>
            </a:pPr>
            <a:r>
              <a:rPr lang="en-GB" sz="1800" b="1" dirty="0"/>
              <a:t>followed</a:t>
            </a:r>
            <a:r>
              <a:rPr lang="en-GB" sz="1800" dirty="0"/>
              <a:t> consistently and enforced </a:t>
            </a:r>
            <a:endParaRPr sz="1800" dirty="0"/>
          </a:p>
          <a:p>
            <a:pPr marL="457200" lvl="0" indent="-342900" algn="l" rtl="0">
              <a:spcBef>
                <a:spcPts val="0"/>
              </a:spcBef>
              <a:spcAft>
                <a:spcPts val="0"/>
              </a:spcAft>
              <a:buSzPts val="1800"/>
              <a:buChar char="●"/>
            </a:pPr>
            <a:r>
              <a:rPr lang="en-GB" sz="1800" b="1" dirty="0"/>
              <a:t>updated</a:t>
            </a:r>
            <a:r>
              <a:rPr lang="en-GB" sz="1800" dirty="0"/>
              <a:t> when needed</a:t>
            </a:r>
            <a:endParaRPr sz="1800" dirty="0"/>
          </a:p>
          <a:p>
            <a:pPr marL="457200" lvl="0" indent="-342900" algn="l" rtl="0">
              <a:spcBef>
                <a:spcPts val="0"/>
              </a:spcBef>
              <a:spcAft>
                <a:spcPts val="0"/>
              </a:spcAft>
              <a:buSzPts val="1800"/>
              <a:buChar char="●"/>
            </a:pPr>
            <a:r>
              <a:rPr lang="en-GB" sz="1800" b="1" dirty="0"/>
              <a:t>visible</a:t>
            </a:r>
            <a:r>
              <a:rPr lang="en-GB" sz="1800" dirty="0"/>
              <a:t> in lessons (for example, </a:t>
            </a:r>
            <a:r>
              <a:rPr lang="en-GB" sz="1800" dirty="0" smtClean="0"/>
              <a:t>posters)</a:t>
            </a:r>
          </a:p>
          <a:p>
            <a:pPr marL="457200" lvl="0" indent="-342900" algn="l" rtl="0">
              <a:spcBef>
                <a:spcPts val="0"/>
              </a:spcBef>
              <a:spcAft>
                <a:spcPts val="0"/>
              </a:spcAft>
              <a:buSzPts val="1800"/>
              <a:buChar char="●"/>
            </a:pPr>
            <a:endParaRPr lang="en-GB" sz="1800" dirty="0" smtClean="0"/>
          </a:p>
          <a:p>
            <a:pPr marL="114300" lvl="0" indent="0" algn="l" rtl="0">
              <a:spcBef>
                <a:spcPts val="0"/>
              </a:spcBef>
              <a:spcAft>
                <a:spcPts val="0"/>
              </a:spcAft>
              <a:buSzPts val="1800"/>
              <a:buNone/>
            </a:pPr>
            <a:r>
              <a:rPr lang="en-GB" sz="1800" dirty="0" smtClean="0"/>
              <a:t>Children can ask questions – there are no ‘stupid questions’ </a:t>
            </a:r>
            <a:endParaRPr sz="1800" dirty="0"/>
          </a:p>
        </p:txBody>
      </p:sp>
      <p:sp>
        <p:nvSpPr>
          <p:cNvPr id="129" name="Google Shape;129;p23"/>
          <p:cNvSpPr txBox="1">
            <a:spLocks noGrp="1"/>
          </p:cNvSpPr>
          <p:nvPr>
            <p:ph type="sldNum" idx="12"/>
          </p:nvPr>
        </p:nvSpPr>
        <p:spPr>
          <a:xfrm>
            <a:off x="4306525" y="4810975"/>
            <a:ext cx="3564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a:t>
            </a:fld>
            <a:endParaRPr/>
          </a:p>
        </p:txBody>
      </p:sp>
      <p:pic>
        <p:nvPicPr>
          <p:cNvPr id="2" name="Picture 1"/>
          <p:cNvPicPr>
            <a:picLocks noChangeAspect="1"/>
          </p:cNvPicPr>
          <p:nvPr/>
        </p:nvPicPr>
        <p:blipFill>
          <a:blip r:embed="rId3"/>
          <a:stretch>
            <a:fillRect/>
          </a:stretch>
        </p:blipFill>
        <p:spPr>
          <a:xfrm>
            <a:off x="5394969" y="1765399"/>
            <a:ext cx="3091569" cy="2401462"/>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24"/>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solidFill>
                  <a:srgbClr val="073763"/>
                </a:solidFill>
              </a:rPr>
              <a:t>8. Example </a:t>
            </a:r>
            <a:r>
              <a:rPr lang="en-GB" dirty="0">
                <a:solidFill>
                  <a:srgbClr val="073763"/>
                </a:solidFill>
              </a:rPr>
              <a:t>ground rules</a:t>
            </a: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35" name="Google Shape;135;p24"/>
          <p:cNvSpPr txBox="1">
            <a:spLocks noGrp="1"/>
          </p:cNvSpPr>
          <p:nvPr>
            <p:ph type="body" idx="1"/>
          </p:nvPr>
        </p:nvSpPr>
        <p:spPr>
          <a:xfrm>
            <a:off x="270000" y="914400"/>
            <a:ext cx="738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b="1" dirty="0"/>
              <a:t>Respect privacy</a:t>
            </a:r>
            <a:r>
              <a:rPr lang="en-GB" sz="1800" dirty="0"/>
              <a:t>. We can discuss examples but don’t use names or descriptions that identify anyone, including ourselves. We never put anyone ‘on the spot’.</a:t>
            </a:r>
            <a:endParaRPr sz="1800" dirty="0"/>
          </a:p>
          <a:p>
            <a:pPr marL="0" lvl="0" indent="0" algn="l" rtl="0">
              <a:spcBef>
                <a:spcPts val="1600"/>
              </a:spcBef>
              <a:spcAft>
                <a:spcPts val="0"/>
              </a:spcAft>
              <a:buClr>
                <a:schemeClr val="dk1"/>
              </a:buClr>
              <a:buSzPts val="1100"/>
              <a:buFont typeface="Arial"/>
              <a:buNone/>
            </a:pPr>
            <a:r>
              <a:rPr lang="en-GB" sz="1800" b="1" dirty="0"/>
              <a:t>Listen to others</a:t>
            </a:r>
            <a:r>
              <a:rPr lang="en-GB" sz="1800" dirty="0"/>
              <a:t>. It’s okay to challenge a view or disagree, but we listen properly before making assumptions or deciding how to respond. Everyone has the right to feel listened to. </a:t>
            </a:r>
            <a:endParaRPr sz="1800" dirty="0"/>
          </a:p>
          <a:p>
            <a:pPr marL="0" lvl="0" indent="0" algn="l" rtl="0">
              <a:spcBef>
                <a:spcPts val="1600"/>
              </a:spcBef>
              <a:spcAft>
                <a:spcPts val="0"/>
              </a:spcAft>
              <a:buClr>
                <a:schemeClr val="dk1"/>
              </a:buClr>
              <a:buSzPts val="1100"/>
              <a:buFont typeface="Arial"/>
              <a:buNone/>
            </a:pPr>
            <a:r>
              <a:rPr lang="en-GB" sz="1800" b="1" dirty="0"/>
              <a:t>No judgement</a:t>
            </a:r>
            <a:r>
              <a:rPr lang="en-GB" sz="1800" dirty="0"/>
              <a:t>. We can explore beliefs and misunderstandings about a topic without fear of being judged. </a:t>
            </a:r>
            <a:endParaRPr sz="1800" dirty="0"/>
          </a:p>
          <a:p>
            <a:pPr marL="0" lvl="0" indent="0" algn="l" rtl="0">
              <a:spcBef>
                <a:spcPts val="1600"/>
              </a:spcBef>
              <a:spcAft>
                <a:spcPts val="1600"/>
              </a:spcAft>
              <a:buClr>
                <a:schemeClr val="dk1"/>
              </a:buClr>
              <a:buSzPts val="1100"/>
              <a:buFont typeface="Arial"/>
              <a:buNone/>
            </a:pPr>
            <a:r>
              <a:rPr lang="en-GB" sz="1800" b="1" dirty="0"/>
              <a:t>Right to pass</a:t>
            </a:r>
            <a:r>
              <a:rPr lang="en-GB" sz="1800" dirty="0"/>
              <a:t>. Every pupil has the right to choose not to answer a question or join the discussion if a topic makes them uncomfortable.</a:t>
            </a:r>
            <a:endParaRPr sz="1800" dirty="0"/>
          </a:p>
        </p:txBody>
      </p:sp>
      <p:sp>
        <p:nvSpPr>
          <p:cNvPr id="136" name="Google Shape;136;p24"/>
          <p:cNvSpPr txBox="1">
            <a:spLocks noGrp="1"/>
          </p:cNvSpPr>
          <p:nvPr>
            <p:ph type="sldNum" idx="12"/>
          </p:nvPr>
        </p:nvSpPr>
        <p:spPr>
          <a:xfrm>
            <a:off x="4306525" y="4810975"/>
            <a:ext cx="3564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a:t>
            </a:fld>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25"/>
          <p:cNvSpPr txBox="1">
            <a:spLocks noGrp="1"/>
          </p:cNvSpPr>
          <p:nvPr>
            <p:ph type="title"/>
          </p:nvPr>
        </p:nvSpPr>
        <p:spPr>
          <a:xfrm>
            <a:off x="1683314" y="398250"/>
            <a:ext cx="4488900" cy="841800"/>
          </a:xfrm>
          <a:prstGeom prst="rect">
            <a:avLst/>
          </a:prstGeom>
          <a:solidFill>
            <a:srgbClr val="073763"/>
          </a:solidFill>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Primary curriculum</a:t>
            </a:r>
            <a:endParaRPr dirty="0">
              <a:solidFill>
                <a:srgbClr val="FFFFFF"/>
              </a:solidFill>
            </a:endParaRPr>
          </a:p>
        </p:txBody>
      </p:sp>
      <p:sp>
        <p:nvSpPr>
          <p:cNvPr id="142" name="Google Shape;142;p2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10</a:t>
            </a:fld>
            <a:endParaRPr/>
          </a:p>
        </p:txBody>
      </p:sp>
      <p:sp>
        <p:nvSpPr>
          <p:cNvPr id="2" name="Rectangle 1"/>
          <p:cNvSpPr/>
          <p:nvPr/>
        </p:nvSpPr>
        <p:spPr>
          <a:xfrm>
            <a:off x="311098" y="1647137"/>
            <a:ext cx="4729438" cy="3108543"/>
          </a:xfrm>
          <a:prstGeom prst="rect">
            <a:avLst/>
          </a:prstGeom>
        </p:spPr>
        <p:txBody>
          <a:bodyPr wrap="square">
            <a:spAutoFit/>
          </a:bodyPr>
          <a:lstStyle/>
          <a:p>
            <a:r>
              <a:rPr lang="en-US" i="1" dirty="0">
                <a:solidFill>
                  <a:srgbClr val="0B0C0C"/>
                </a:solidFill>
                <a:latin typeface="Arial Unicode MS" panose="020B0604020202020204" pitchFamily="34" charset="-128"/>
                <a:ea typeface="Arial Unicode MS" panose="020B0604020202020204" pitchFamily="34" charset="-128"/>
                <a:cs typeface="Arial Unicode MS" panose="020B0604020202020204" pitchFamily="34" charset="-128"/>
              </a:rPr>
              <a:t>Physical health and mental wellbeing are interlinked, and it is important that pupils understand that good physical health contributes to good mental wellbeing, and vice versa</a:t>
            </a:r>
            <a:r>
              <a:rPr lang="en-US" i="1" dirty="0" smtClean="0">
                <a:solidFill>
                  <a:srgbClr val="0B0C0C"/>
                </a:solidFill>
                <a:latin typeface="Arial Unicode MS" panose="020B0604020202020204" pitchFamily="34" charset="-128"/>
                <a:ea typeface="Arial Unicode MS" panose="020B0604020202020204" pitchFamily="34" charset="-128"/>
                <a:cs typeface="Arial Unicode MS" panose="020B0604020202020204" pitchFamily="34" charset="-128"/>
              </a:rPr>
              <a:t>.</a:t>
            </a:r>
          </a:p>
          <a:p>
            <a:endParaRPr lang="en-US" i="1" dirty="0">
              <a:solidFill>
                <a:srgbClr val="0B0C0C"/>
              </a:solidFill>
              <a:latin typeface="Arial Unicode MS" panose="020B0604020202020204" pitchFamily="34" charset="-128"/>
              <a:ea typeface="Arial Unicode MS" panose="020B0604020202020204" pitchFamily="34" charset="-128"/>
              <a:cs typeface="Arial Unicode MS" panose="020B0604020202020204" pitchFamily="34" charset="-128"/>
            </a:endParaRPr>
          </a:p>
          <a:p>
            <a:r>
              <a:rPr lang="en-US" i="1" dirty="0" smtClean="0">
                <a:solidFill>
                  <a:srgbClr val="0B0C0C"/>
                </a:solidFill>
                <a:latin typeface="Arial Unicode MS" panose="020B0604020202020204" pitchFamily="34" charset="-128"/>
                <a:ea typeface="Arial Unicode MS" panose="020B0604020202020204" pitchFamily="34" charset="-128"/>
                <a:cs typeface="Arial Unicode MS" panose="020B0604020202020204" pitchFamily="34" charset="-128"/>
              </a:rPr>
              <a:t>It </a:t>
            </a:r>
            <a:r>
              <a:rPr lang="en-US" i="1" dirty="0">
                <a:solidFill>
                  <a:srgbClr val="0B0C0C"/>
                </a:solidFill>
                <a:latin typeface="Arial Unicode MS" panose="020B0604020202020204" pitchFamily="34" charset="-128"/>
                <a:ea typeface="Arial Unicode MS" panose="020B0604020202020204" pitchFamily="34" charset="-128"/>
                <a:cs typeface="Arial Unicode MS" panose="020B0604020202020204" pitchFamily="34" charset="-128"/>
              </a:rPr>
              <a:t>is important for schools to promote pupils’ self-control and ability to self-regulate, and strategies for doing so. This will enable them to become confident in their ability to achieve well and persevere even when they encounter setbacks or when their goals are distant, and to respond calmly and rationally to setbacks and challenges. </a:t>
            </a:r>
            <a:r>
              <a:rPr lang="en-US" i="1" dirty="0">
                <a:solidFill>
                  <a:srgbClr val="00B050"/>
                </a:solidFill>
                <a:latin typeface="Arial Unicode MS" panose="020B0604020202020204" pitchFamily="34" charset="-128"/>
                <a:ea typeface="Arial Unicode MS" panose="020B0604020202020204" pitchFamily="34" charset="-128"/>
                <a:cs typeface="Arial Unicode MS" panose="020B0604020202020204" pitchFamily="34" charset="-128"/>
              </a:rPr>
              <a:t>This integrated, whole-school approach to the teaching and promotion of health and </a:t>
            </a:r>
            <a:r>
              <a:rPr lang="en-US" i="1" dirty="0">
                <a:solidFill>
                  <a:srgbClr val="00B050"/>
                </a:solidFill>
                <a:latin typeface="Arial Unicode MS" panose="020B0604020202020204" pitchFamily="34" charset="-128"/>
                <a:ea typeface="Arial Unicode MS" panose="020B0604020202020204" pitchFamily="34" charset="-128"/>
                <a:cs typeface="Arial Unicode MS" panose="020B0604020202020204" pitchFamily="34" charset="-128"/>
              </a:rPr>
              <a:t>wellbeing</a:t>
            </a:r>
            <a:r>
              <a:rPr lang="en-US" i="1" dirty="0">
                <a:solidFill>
                  <a:srgbClr val="00B050"/>
                </a:solidFill>
                <a:latin typeface="Arial Unicode MS" panose="020B0604020202020204" pitchFamily="34" charset="-128"/>
                <a:ea typeface="Arial Unicode MS" panose="020B0604020202020204" pitchFamily="34" charset="-128"/>
                <a:cs typeface="Arial Unicode MS" panose="020B0604020202020204" pitchFamily="34" charset="-128"/>
              </a:rPr>
              <a:t> has a potential positive impact on </a:t>
            </a:r>
            <a:r>
              <a:rPr lang="en-US" i="1" dirty="0" err="1">
                <a:solidFill>
                  <a:srgbClr val="00B050"/>
                </a:solidFill>
                <a:latin typeface="Arial Unicode MS" panose="020B0604020202020204" pitchFamily="34" charset="-128"/>
                <a:ea typeface="Arial Unicode MS" panose="020B0604020202020204" pitchFamily="34" charset="-128"/>
                <a:cs typeface="Arial Unicode MS" panose="020B0604020202020204" pitchFamily="34" charset="-128"/>
              </a:rPr>
              <a:t>behaviour</a:t>
            </a:r>
            <a:r>
              <a:rPr lang="en-US" i="1" dirty="0">
                <a:solidFill>
                  <a:srgbClr val="00B050"/>
                </a:solidFill>
                <a:latin typeface="Arial Unicode MS" panose="020B0604020202020204" pitchFamily="34" charset="-128"/>
                <a:ea typeface="Arial Unicode MS" panose="020B0604020202020204" pitchFamily="34" charset="-128"/>
                <a:cs typeface="Arial Unicode MS" panose="020B0604020202020204" pitchFamily="34" charset="-128"/>
              </a:rPr>
              <a:t> and attainment.</a:t>
            </a:r>
          </a:p>
        </p:txBody>
      </p:sp>
      <p:sp>
        <p:nvSpPr>
          <p:cNvPr id="3" name="Rectangle 2"/>
          <p:cNvSpPr/>
          <p:nvPr/>
        </p:nvSpPr>
        <p:spPr>
          <a:xfrm>
            <a:off x="734291" y="1351680"/>
            <a:ext cx="7959436" cy="728405"/>
          </a:xfrm>
          <a:prstGeom prst="rect">
            <a:avLst/>
          </a:prstGeom>
        </p:spPr>
        <p:txBody>
          <a:bodyPr wrap="square">
            <a:spAutoFit/>
          </a:bodyPr>
          <a:lstStyle/>
          <a:p>
            <a:pPr lvl="0">
              <a:buClr>
                <a:schemeClr val="dk1"/>
              </a:buClr>
              <a:buSzPts val="1100"/>
            </a:pPr>
            <a:r>
              <a:rPr lang="en-US" dirty="0" smtClean="0"/>
              <a:t>You </a:t>
            </a:r>
            <a:r>
              <a:rPr lang="en-US" dirty="0"/>
              <a:t>may also want to refer to the statutory guidance for </a:t>
            </a:r>
            <a:r>
              <a:rPr lang="en-US" u="sng" dirty="0">
                <a:solidFill>
                  <a:schemeClr val="accent5"/>
                </a:solidFill>
                <a:hlinkClick r:id="rId3"/>
              </a:rPr>
              <a:t>physical health and mental wellbeing</a:t>
            </a:r>
            <a:r>
              <a:rPr lang="en-US" dirty="0"/>
              <a:t>.</a:t>
            </a:r>
          </a:p>
          <a:p>
            <a:pPr lvl="0">
              <a:spcBef>
                <a:spcPts val="1600"/>
              </a:spcBef>
              <a:buClr>
                <a:schemeClr val="dk1"/>
              </a:buClr>
              <a:buSzPts val="1100"/>
            </a:pPr>
            <a:endParaRPr lang="en-US" dirty="0"/>
          </a:p>
        </p:txBody>
      </p:sp>
      <p:pic>
        <p:nvPicPr>
          <p:cNvPr id="4" name="Picture 3"/>
          <p:cNvPicPr>
            <a:picLocks noChangeAspect="1"/>
          </p:cNvPicPr>
          <p:nvPr/>
        </p:nvPicPr>
        <p:blipFill>
          <a:blip r:embed="rId4"/>
          <a:stretch>
            <a:fillRect/>
          </a:stretch>
        </p:blipFill>
        <p:spPr>
          <a:xfrm>
            <a:off x="5184011" y="1708760"/>
            <a:ext cx="3509716" cy="3271320"/>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27"/>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solidFill>
                  <a:srgbClr val="073763"/>
                </a:solidFill>
              </a:rPr>
              <a:t>10. Introducing </a:t>
            </a:r>
            <a:r>
              <a:rPr lang="en-GB" dirty="0">
                <a:solidFill>
                  <a:srgbClr val="073763"/>
                </a:solidFill>
              </a:rPr>
              <a:t>mental wellbeing </a:t>
            </a: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55" name="Google Shape;155;p27"/>
          <p:cNvSpPr txBox="1">
            <a:spLocks noGrp="1"/>
          </p:cNvSpPr>
          <p:nvPr>
            <p:ph type="body" idx="1"/>
          </p:nvPr>
        </p:nvSpPr>
        <p:spPr>
          <a:xfrm>
            <a:off x="270000" y="789125"/>
            <a:ext cx="5865600" cy="389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Teach pupils that, like physical health, mental wellbeing is an important part of daily life that is influenced by different factors, including exercise. </a:t>
            </a:r>
            <a:endParaRPr sz="1800" dirty="0"/>
          </a:p>
          <a:p>
            <a:pPr marL="0" lvl="0" indent="0" algn="l" rtl="0">
              <a:spcBef>
                <a:spcPts val="1600"/>
              </a:spcBef>
              <a:spcAft>
                <a:spcPts val="0"/>
              </a:spcAft>
              <a:buNone/>
            </a:pPr>
            <a:r>
              <a:rPr lang="en-GB" sz="1800" b="1" dirty="0"/>
              <a:t>Explain to younger pupils</a:t>
            </a:r>
            <a:r>
              <a:rPr lang="en-GB" sz="1800" dirty="0"/>
              <a:t> that things they value, enjoy or are good at can all support mental wellbeing. Positive relationships, and eating and sleeping well can also help. </a:t>
            </a:r>
            <a:endParaRPr sz="1800" dirty="0"/>
          </a:p>
          <a:p>
            <a:pPr marL="0" lvl="0" indent="0" algn="l" rtl="0">
              <a:spcBef>
                <a:spcPts val="1600"/>
              </a:spcBef>
              <a:spcAft>
                <a:spcPts val="0"/>
              </a:spcAft>
              <a:buNone/>
            </a:pPr>
            <a:r>
              <a:rPr lang="en-GB" sz="1800" b="1" dirty="0"/>
              <a:t>Prompt older pupils to reflect</a:t>
            </a:r>
            <a:r>
              <a:rPr lang="en-GB" sz="1800" dirty="0"/>
              <a:t> on ways they can contribute to others’ mental wellbeing, and establish which activities help them maintain their own wellbeing.</a:t>
            </a:r>
            <a:endParaRPr sz="1800" dirty="0"/>
          </a:p>
          <a:p>
            <a:pPr marL="0" lvl="0" indent="0" algn="l" rtl="0">
              <a:spcBef>
                <a:spcPts val="1600"/>
              </a:spcBef>
              <a:spcAft>
                <a:spcPts val="0"/>
              </a:spcAft>
              <a:buClr>
                <a:schemeClr val="dk1"/>
              </a:buClr>
              <a:buSzPts val="1100"/>
              <a:buFont typeface="Arial"/>
              <a:buNone/>
            </a:pPr>
            <a:r>
              <a:rPr lang="en-GB" sz="1800" dirty="0"/>
              <a:t>Reference: </a:t>
            </a:r>
            <a:r>
              <a:rPr lang="en-GB" sz="1800" u="sng" dirty="0">
                <a:solidFill>
                  <a:schemeClr val="accent5"/>
                </a:solidFill>
                <a:hlinkClick r:id="rId3"/>
              </a:rPr>
              <a:t>NHS: 5 steps to mental wellbeing</a:t>
            </a:r>
            <a:endParaRPr sz="1800" dirty="0"/>
          </a:p>
          <a:p>
            <a:pPr marL="0" lvl="0" indent="0" algn="l" rtl="0">
              <a:spcBef>
                <a:spcPts val="1600"/>
              </a:spcBef>
              <a:spcAft>
                <a:spcPts val="1600"/>
              </a:spcAft>
              <a:buNone/>
            </a:pPr>
            <a:endParaRPr sz="1800" dirty="0"/>
          </a:p>
        </p:txBody>
      </p:sp>
      <p:sp>
        <p:nvSpPr>
          <p:cNvPr id="156" name="Google Shape;156;p27"/>
          <p:cNvSpPr txBox="1">
            <a:spLocks noGrp="1"/>
          </p:cNvSpPr>
          <p:nvPr>
            <p:ph type="body" idx="2"/>
          </p:nvPr>
        </p:nvSpPr>
        <p:spPr>
          <a:xfrm>
            <a:off x="6178800" y="216425"/>
            <a:ext cx="2695200" cy="1612800"/>
          </a:xfrm>
          <a:prstGeom prst="rect">
            <a:avLst/>
          </a:prstGeom>
          <a:solidFill>
            <a:srgbClr val="D9D9D9"/>
          </a:solidFill>
          <a:ln w="38100" cap="flat" cmpd="sng">
            <a:solidFill>
              <a:srgbClr val="D9D9D9"/>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600" b="1"/>
              <a:t>STATUTORY GUIDANCE</a:t>
            </a:r>
            <a:r>
              <a:rPr lang="en-GB" sz="1600"/>
              <a:t/>
            </a:r>
            <a:br>
              <a:rPr lang="en-GB" sz="1600"/>
            </a:br>
            <a:r>
              <a:rPr lang="en-GB" sz="1600" i="1"/>
              <a:t>Know mental wellbeing is a normal part of daily life, in the same way as physical health.</a:t>
            </a:r>
            <a:endParaRPr sz="1600" i="1"/>
          </a:p>
          <a:p>
            <a:pPr marL="0" lvl="0" indent="0" algn="l" rtl="0">
              <a:spcBef>
                <a:spcPts val="1600"/>
              </a:spcBef>
              <a:spcAft>
                <a:spcPts val="0"/>
              </a:spcAft>
              <a:buClr>
                <a:schemeClr val="dk1"/>
              </a:buClr>
              <a:buSzPts val="1100"/>
              <a:buFont typeface="Arial"/>
              <a:buNone/>
            </a:pPr>
            <a:endParaRPr sz="1800"/>
          </a:p>
          <a:p>
            <a:pPr marL="0" lvl="0" indent="0" algn="l" rtl="0">
              <a:spcBef>
                <a:spcPts val="1600"/>
              </a:spcBef>
              <a:spcAft>
                <a:spcPts val="1600"/>
              </a:spcAft>
              <a:buNone/>
            </a:pPr>
            <a:endParaRPr sz="1800"/>
          </a:p>
        </p:txBody>
      </p:sp>
      <p:sp>
        <p:nvSpPr>
          <p:cNvPr id="157" name="Google Shape;157;p27"/>
          <p:cNvSpPr txBox="1">
            <a:spLocks noGrp="1"/>
          </p:cNvSpPr>
          <p:nvPr>
            <p:ph type="sldNum" idx="12"/>
          </p:nvPr>
        </p:nvSpPr>
        <p:spPr>
          <a:xfrm>
            <a:off x="4306525" y="4810975"/>
            <a:ext cx="3564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11</a:t>
            </a:fld>
            <a:endParaRPr/>
          </a:p>
        </p:txBody>
      </p:sp>
      <p:sp>
        <p:nvSpPr>
          <p:cNvPr id="158" name="Google Shape;158;p27"/>
          <p:cNvSpPr txBox="1">
            <a:spLocks noGrp="1"/>
          </p:cNvSpPr>
          <p:nvPr>
            <p:ph type="subTitle" idx="4294967295"/>
          </p:nvPr>
        </p:nvSpPr>
        <p:spPr>
          <a:xfrm>
            <a:off x="7796400" y="4454575"/>
            <a:ext cx="1077600" cy="472500"/>
          </a:xfrm>
          <a:prstGeom prst="rect">
            <a:avLst/>
          </a:prstGeom>
          <a:ln w="38100" cap="flat" cmpd="sng">
            <a:solidFill>
              <a:srgbClr val="E06666"/>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a:solidFill>
                  <a:srgbClr val="E06666"/>
                </a:solidFill>
              </a:rPr>
              <a:t>Primary</a:t>
            </a:r>
            <a:endParaRPr>
              <a:solidFill>
                <a:srgbClr val="E06666"/>
              </a:solidFill>
            </a:endParaRPr>
          </a:p>
        </p:txBody>
      </p:sp>
      <p:sp>
        <p:nvSpPr>
          <p:cNvPr id="159" name="Google Shape;159;p27"/>
          <p:cNvSpPr txBox="1">
            <a:spLocks noGrp="1"/>
          </p:cNvSpPr>
          <p:nvPr>
            <p:ph type="body" idx="2"/>
          </p:nvPr>
        </p:nvSpPr>
        <p:spPr>
          <a:xfrm>
            <a:off x="6178800" y="1816625"/>
            <a:ext cx="2695200" cy="1612800"/>
          </a:xfrm>
          <a:prstGeom prst="rect">
            <a:avLst/>
          </a:prstGeom>
          <a:noFill/>
          <a:ln w="38100" cap="flat" cmpd="sng">
            <a:solidFill>
              <a:srgbClr val="D9D9D9"/>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600" b="1"/>
              <a:t>TEACHING POINTS</a:t>
            </a:r>
            <a:endParaRPr sz="1600"/>
          </a:p>
          <a:p>
            <a:pPr marL="457200" lvl="0" indent="-330200" algn="l" rtl="0">
              <a:spcBef>
                <a:spcPts val="0"/>
              </a:spcBef>
              <a:spcAft>
                <a:spcPts val="0"/>
              </a:spcAft>
              <a:buSzPts val="1600"/>
              <a:buChar char="●"/>
            </a:pPr>
            <a:r>
              <a:rPr lang="en-GB" sz="1600"/>
              <a:t>Common factors for wellbeing</a:t>
            </a:r>
            <a:endParaRPr sz="1600"/>
          </a:p>
          <a:p>
            <a:pPr marL="457200" lvl="0" indent="-330200" algn="l" rtl="0">
              <a:spcBef>
                <a:spcPts val="0"/>
              </a:spcBef>
              <a:spcAft>
                <a:spcPts val="0"/>
              </a:spcAft>
              <a:buSzPts val="1600"/>
              <a:buChar char="●"/>
            </a:pPr>
            <a:r>
              <a:rPr lang="en-GB" sz="1600"/>
              <a:t>Individual preferences</a:t>
            </a:r>
            <a:endParaRPr sz="1600"/>
          </a:p>
          <a:p>
            <a:pPr marL="457200" lvl="0" indent="-330200" algn="l" rtl="0">
              <a:spcBef>
                <a:spcPts val="0"/>
              </a:spcBef>
              <a:spcAft>
                <a:spcPts val="0"/>
              </a:spcAft>
              <a:buSzPts val="1600"/>
              <a:buChar char="●"/>
            </a:pPr>
            <a:r>
              <a:rPr lang="en-GB" sz="1600"/>
              <a:t>Self-care</a:t>
            </a:r>
            <a:endParaRPr sz="1600"/>
          </a:p>
          <a:p>
            <a:pPr marL="0" lvl="0" indent="0" algn="l" rtl="0">
              <a:spcBef>
                <a:spcPts val="1600"/>
              </a:spcBef>
              <a:spcAft>
                <a:spcPts val="0"/>
              </a:spcAft>
              <a:buClr>
                <a:schemeClr val="dk1"/>
              </a:buClr>
              <a:buSzPts val="1100"/>
              <a:buFont typeface="Arial"/>
              <a:buNone/>
            </a:pPr>
            <a:endParaRPr sz="1600" b="1"/>
          </a:p>
          <a:p>
            <a:pPr marL="0" lvl="0" indent="0" algn="l" rtl="0">
              <a:spcBef>
                <a:spcPts val="1600"/>
              </a:spcBef>
              <a:spcAft>
                <a:spcPts val="0"/>
              </a:spcAft>
              <a:buClr>
                <a:schemeClr val="dk1"/>
              </a:buClr>
              <a:buSzPts val="1100"/>
              <a:buFont typeface="Arial"/>
              <a:buNone/>
            </a:pPr>
            <a:endParaRPr sz="1800"/>
          </a:p>
          <a:p>
            <a:pPr marL="0" lvl="0" indent="0" algn="l" rtl="0">
              <a:spcBef>
                <a:spcPts val="1600"/>
              </a:spcBef>
              <a:spcAft>
                <a:spcPts val="1600"/>
              </a:spcAft>
              <a:buNone/>
            </a:pPr>
            <a:endParaRPr sz="180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p:txBody>
          <a:bodyPr/>
          <a:lstStyle/>
          <a:p>
            <a:endParaRPr lang="en-GB" dirty="0"/>
          </a:p>
        </p:txBody>
      </p:sp>
      <p:sp>
        <p:nvSpPr>
          <p:cNvPr id="4" name="Text Placeholder 3"/>
          <p:cNvSpPr>
            <a:spLocks noGrp="1"/>
          </p:cNvSpPr>
          <p:nvPr>
            <p:ph type="body" idx="2"/>
          </p:nvPr>
        </p:nvSpPr>
        <p:spPr/>
        <p:txBody>
          <a:bodyPr/>
          <a:lstStyle/>
          <a:p>
            <a:endParaRPr lang="en-GB" dirty="0"/>
          </a:p>
        </p:txBody>
      </p:sp>
      <p:sp>
        <p:nvSpPr>
          <p:cNvPr id="5" name="Slide Number Placeholder 4"/>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12</a:t>
            </a:fld>
            <a:endParaRPr lang="en-GB"/>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75700" y="303763"/>
            <a:ext cx="3962400" cy="3743325"/>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7742" y="-283483"/>
            <a:ext cx="6859372" cy="5143500"/>
          </a:xfrm>
          <a:prstGeom prst="rect">
            <a:avLst/>
          </a:prstGeom>
        </p:spPr>
      </p:pic>
    </p:spTree>
    <p:extLst>
      <p:ext uri="{BB962C8B-B14F-4D97-AF65-F5344CB8AC3E}">
        <p14:creationId xmlns:p14="http://schemas.microsoft.com/office/powerpoint/2010/main" val="410855838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28"/>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solidFill>
                  <a:srgbClr val="073763"/>
                </a:solidFill>
              </a:rPr>
              <a:t>11. Range </a:t>
            </a:r>
            <a:r>
              <a:rPr lang="en-GB" dirty="0">
                <a:solidFill>
                  <a:srgbClr val="073763"/>
                </a:solidFill>
              </a:rPr>
              <a:t>of childhood emotions</a:t>
            </a: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65" name="Google Shape;165;p28"/>
          <p:cNvSpPr txBox="1">
            <a:spLocks noGrp="1"/>
          </p:cNvSpPr>
          <p:nvPr>
            <p:ph type="body" idx="1"/>
          </p:nvPr>
        </p:nvSpPr>
        <p:spPr>
          <a:xfrm>
            <a:off x="270000" y="914400"/>
            <a:ext cx="57756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Teach pupils to </a:t>
            </a:r>
            <a:r>
              <a:rPr lang="en-GB" sz="1800" b="1"/>
              <a:t>identify and name the range and degrees of emotions</a:t>
            </a:r>
            <a:r>
              <a:rPr lang="en-GB" sz="1800"/>
              <a:t> in daily life. Pitch lessons to match developmental stage: </a:t>
            </a:r>
            <a:endParaRPr sz="1800"/>
          </a:p>
          <a:p>
            <a:pPr marL="0" lvl="0" indent="0" algn="l" rtl="0">
              <a:spcBef>
                <a:spcPts val="1600"/>
              </a:spcBef>
              <a:spcAft>
                <a:spcPts val="0"/>
              </a:spcAft>
              <a:buNone/>
            </a:pPr>
            <a:r>
              <a:rPr lang="en-GB" sz="1800" b="1"/>
              <a:t>Stage 1:</a:t>
            </a:r>
            <a:r>
              <a:rPr lang="en-GB" sz="1800"/>
              <a:t> Recognising fear, joy, disgust, surprise, sadness, anger, happiness.</a:t>
            </a:r>
            <a:endParaRPr sz="1800"/>
          </a:p>
          <a:p>
            <a:pPr marL="0" lvl="0" indent="0" algn="l" rtl="0">
              <a:spcBef>
                <a:spcPts val="1600"/>
              </a:spcBef>
              <a:spcAft>
                <a:spcPts val="0"/>
              </a:spcAft>
              <a:buNone/>
            </a:pPr>
            <a:r>
              <a:rPr lang="en-GB" sz="1800" b="1"/>
              <a:t>Stage 2:</a:t>
            </a:r>
            <a:r>
              <a:rPr lang="en-GB" sz="1800"/>
              <a:t> Recognising pride, shame, dismay, jealousy, embarrassment, empathy.</a:t>
            </a:r>
            <a:endParaRPr sz="1800"/>
          </a:p>
          <a:p>
            <a:pPr marL="0" lvl="0" indent="0" algn="l" rtl="0">
              <a:spcBef>
                <a:spcPts val="1600"/>
              </a:spcBef>
              <a:spcAft>
                <a:spcPts val="0"/>
              </a:spcAft>
              <a:buNone/>
            </a:pPr>
            <a:r>
              <a:rPr lang="en-GB" sz="1800" b="1"/>
              <a:t>Stage 3:</a:t>
            </a:r>
            <a:r>
              <a:rPr lang="en-GB" sz="1800"/>
              <a:t> Recognising multiple emotions (feeling good, bad or indifferent at the same time), false emotions (pretending to like a present).</a:t>
            </a:r>
            <a:endParaRPr sz="1800"/>
          </a:p>
          <a:p>
            <a:pPr marL="0" lvl="0" indent="0" algn="l" rtl="0">
              <a:spcBef>
                <a:spcPts val="1600"/>
              </a:spcBef>
              <a:spcAft>
                <a:spcPts val="1600"/>
              </a:spcAft>
              <a:buNone/>
            </a:pPr>
            <a:endParaRPr sz="1800"/>
          </a:p>
        </p:txBody>
      </p:sp>
      <p:sp>
        <p:nvSpPr>
          <p:cNvPr id="166" name="Google Shape;166;p28"/>
          <p:cNvSpPr txBox="1">
            <a:spLocks noGrp="1"/>
          </p:cNvSpPr>
          <p:nvPr>
            <p:ph type="body" idx="2"/>
          </p:nvPr>
        </p:nvSpPr>
        <p:spPr>
          <a:xfrm>
            <a:off x="6178800" y="216425"/>
            <a:ext cx="2695200" cy="2691900"/>
          </a:xfrm>
          <a:prstGeom prst="rect">
            <a:avLst/>
          </a:prstGeom>
          <a:solidFill>
            <a:srgbClr val="D9D9D9"/>
          </a:solidFill>
          <a:ln w="38100" cap="flat" cmpd="sng">
            <a:solidFill>
              <a:srgbClr val="D9D9D9"/>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600" b="1"/>
              <a:t>STATUTORY GUIDANCE</a:t>
            </a:r>
            <a:r>
              <a:rPr lang="en-GB" sz="1600"/>
              <a:t/>
            </a:r>
            <a:br>
              <a:rPr lang="en-GB" sz="1600"/>
            </a:br>
            <a:r>
              <a:rPr lang="en-GB" sz="1600" i="1"/>
              <a:t>Know there is a normal range of emotions (e.g. happiness, sadness, anger, fear, surprise, nervousness) and scale of emotions that all humans experience in relation to different experiences and situations.</a:t>
            </a:r>
            <a:endParaRPr sz="1600" i="1"/>
          </a:p>
          <a:p>
            <a:pPr marL="0" lvl="0" indent="0" algn="l" rtl="0">
              <a:spcBef>
                <a:spcPts val="1600"/>
              </a:spcBef>
              <a:spcAft>
                <a:spcPts val="0"/>
              </a:spcAft>
              <a:buNone/>
            </a:pPr>
            <a:r>
              <a:rPr lang="en-GB" sz="1600"/>
              <a:t/>
            </a:r>
            <a:br>
              <a:rPr lang="en-GB" sz="1600"/>
            </a:br>
            <a:endParaRPr sz="1600"/>
          </a:p>
          <a:p>
            <a:pPr marL="0" lvl="0" indent="0" algn="l" rtl="0">
              <a:spcBef>
                <a:spcPts val="1600"/>
              </a:spcBef>
              <a:spcAft>
                <a:spcPts val="0"/>
              </a:spcAft>
              <a:buClr>
                <a:schemeClr val="dk1"/>
              </a:buClr>
              <a:buSzPts val="1100"/>
              <a:buFont typeface="Arial"/>
              <a:buNone/>
            </a:pPr>
            <a:endParaRPr sz="1800"/>
          </a:p>
          <a:p>
            <a:pPr marL="0" lvl="0" indent="0" algn="l" rtl="0">
              <a:spcBef>
                <a:spcPts val="1600"/>
              </a:spcBef>
              <a:spcAft>
                <a:spcPts val="1600"/>
              </a:spcAft>
              <a:buNone/>
            </a:pPr>
            <a:endParaRPr sz="1800"/>
          </a:p>
        </p:txBody>
      </p:sp>
      <p:sp>
        <p:nvSpPr>
          <p:cNvPr id="167" name="Google Shape;167;p28"/>
          <p:cNvSpPr txBox="1">
            <a:spLocks noGrp="1"/>
          </p:cNvSpPr>
          <p:nvPr>
            <p:ph type="sldNum" idx="12"/>
          </p:nvPr>
        </p:nvSpPr>
        <p:spPr>
          <a:xfrm>
            <a:off x="4318325" y="4810975"/>
            <a:ext cx="3447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13</a:t>
            </a:fld>
            <a:endParaRPr/>
          </a:p>
        </p:txBody>
      </p:sp>
      <p:sp>
        <p:nvSpPr>
          <p:cNvPr id="168" name="Google Shape;168;p28"/>
          <p:cNvSpPr txBox="1">
            <a:spLocks noGrp="1"/>
          </p:cNvSpPr>
          <p:nvPr>
            <p:ph type="subTitle" idx="4294967295"/>
          </p:nvPr>
        </p:nvSpPr>
        <p:spPr>
          <a:xfrm>
            <a:off x="7796400" y="4454575"/>
            <a:ext cx="1077600" cy="472500"/>
          </a:xfrm>
          <a:prstGeom prst="rect">
            <a:avLst/>
          </a:prstGeom>
          <a:ln w="38100" cap="flat" cmpd="sng">
            <a:solidFill>
              <a:srgbClr val="E06666"/>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a:solidFill>
                  <a:srgbClr val="E06666"/>
                </a:solidFill>
              </a:rPr>
              <a:t>Primary</a:t>
            </a:r>
            <a:endParaRPr>
              <a:solidFill>
                <a:srgbClr val="E06666"/>
              </a:solidFill>
            </a:endParaRPr>
          </a:p>
        </p:txBody>
      </p:sp>
      <p:sp>
        <p:nvSpPr>
          <p:cNvPr id="169" name="Google Shape;169;p28"/>
          <p:cNvSpPr txBox="1">
            <a:spLocks noGrp="1"/>
          </p:cNvSpPr>
          <p:nvPr>
            <p:ph type="body" idx="2"/>
          </p:nvPr>
        </p:nvSpPr>
        <p:spPr>
          <a:xfrm>
            <a:off x="6178800" y="3133675"/>
            <a:ext cx="2695200" cy="1320900"/>
          </a:xfrm>
          <a:prstGeom prst="rect">
            <a:avLst/>
          </a:prstGeom>
          <a:noFill/>
          <a:ln w="38100" cap="flat" cmpd="sng">
            <a:solidFill>
              <a:srgbClr val="D9D9D9"/>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600" b="1" dirty="0"/>
              <a:t>TEACHING POINTS</a:t>
            </a:r>
            <a:endParaRPr sz="1600" dirty="0"/>
          </a:p>
          <a:p>
            <a:pPr marL="457200" lvl="0" indent="-330200" algn="l" rtl="0">
              <a:spcBef>
                <a:spcPts val="0"/>
              </a:spcBef>
              <a:spcAft>
                <a:spcPts val="0"/>
              </a:spcAft>
              <a:buSzPts val="1600"/>
              <a:buChar char="●"/>
            </a:pPr>
            <a:r>
              <a:rPr lang="en-GB" sz="1600" dirty="0"/>
              <a:t>Advanced vocabulary</a:t>
            </a:r>
            <a:endParaRPr sz="1600" dirty="0"/>
          </a:p>
          <a:p>
            <a:pPr marL="457200" lvl="0" indent="-330200" algn="l" rtl="0">
              <a:spcBef>
                <a:spcPts val="0"/>
              </a:spcBef>
              <a:spcAft>
                <a:spcPts val="0"/>
              </a:spcAft>
              <a:buSzPts val="1600"/>
              <a:buChar char="●"/>
            </a:pPr>
            <a:r>
              <a:rPr lang="en-GB" sz="1600" dirty="0"/>
              <a:t>Self-expression</a:t>
            </a:r>
            <a:endParaRPr sz="1600" dirty="0"/>
          </a:p>
          <a:p>
            <a:pPr marL="457200" lvl="0" indent="-330200" algn="l" rtl="0">
              <a:spcBef>
                <a:spcPts val="0"/>
              </a:spcBef>
              <a:spcAft>
                <a:spcPts val="0"/>
              </a:spcAft>
              <a:buSzPts val="1600"/>
              <a:buChar char="●"/>
            </a:pPr>
            <a:r>
              <a:rPr lang="en-GB" sz="1600" dirty="0"/>
              <a:t>New concepts</a:t>
            </a:r>
            <a:endParaRPr sz="1600" b="1" dirty="0"/>
          </a:p>
          <a:p>
            <a:pPr marL="0" lvl="0" indent="0" algn="l" rtl="0">
              <a:spcBef>
                <a:spcPts val="1600"/>
              </a:spcBef>
              <a:spcAft>
                <a:spcPts val="0"/>
              </a:spcAft>
              <a:buNone/>
            </a:pPr>
            <a:r>
              <a:rPr lang="en-GB" sz="1600" dirty="0"/>
              <a:t/>
            </a:r>
            <a:br>
              <a:rPr lang="en-GB" sz="1600" dirty="0"/>
            </a:br>
            <a:endParaRPr sz="1600" dirty="0"/>
          </a:p>
          <a:p>
            <a:pPr marL="0" lvl="0" indent="0" algn="l" rtl="0">
              <a:spcBef>
                <a:spcPts val="1600"/>
              </a:spcBef>
              <a:spcAft>
                <a:spcPts val="0"/>
              </a:spcAft>
              <a:buClr>
                <a:schemeClr val="dk1"/>
              </a:buClr>
              <a:buSzPts val="1100"/>
              <a:buFont typeface="Arial"/>
              <a:buNone/>
            </a:pPr>
            <a:endParaRPr sz="1800" dirty="0"/>
          </a:p>
          <a:p>
            <a:pPr marL="0" lvl="0" indent="0" algn="l" rtl="0">
              <a:spcBef>
                <a:spcPts val="1600"/>
              </a:spcBef>
              <a:spcAft>
                <a:spcPts val="1600"/>
              </a:spcAft>
              <a:buNone/>
            </a:pPr>
            <a:endParaRPr sz="18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29"/>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solidFill>
                  <a:srgbClr val="073763"/>
                </a:solidFill>
              </a:rPr>
              <a:t>12.Scale </a:t>
            </a:r>
            <a:r>
              <a:rPr lang="en-GB" dirty="0">
                <a:solidFill>
                  <a:srgbClr val="073763"/>
                </a:solidFill>
              </a:rPr>
              <a:t>of childhood emotions</a:t>
            </a: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75" name="Google Shape;175;p29"/>
          <p:cNvSpPr txBox="1">
            <a:spLocks noGrp="1"/>
          </p:cNvSpPr>
          <p:nvPr>
            <p:ph type="body" idx="1"/>
          </p:nvPr>
        </p:nvSpPr>
        <p:spPr>
          <a:xfrm>
            <a:off x="214675" y="914400"/>
            <a:ext cx="60291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Teach younger pupils to recognise:</a:t>
            </a:r>
            <a:endParaRPr sz="1800"/>
          </a:p>
          <a:p>
            <a:pPr marL="457200" lvl="0" indent="-342900" algn="l" rtl="0">
              <a:spcBef>
                <a:spcPts val="1600"/>
              </a:spcBef>
              <a:spcAft>
                <a:spcPts val="0"/>
              </a:spcAft>
              <a:buSzPts val="1800"/>
              <a:buChar char="●"/>
            </a:pPr>
            <a:r>
              <a:rPr lang="en-GB" sz="1800" b="1"/>
              <a:t>emotional triggers</a:t>
            </a:r>
            <a:r>
              <a:rPr lang="en-GB" sz="1800"/>
              <a:t> (losing a toy, routine change)</a:t>
            </a:r>
            <a:endParaRPr sz="1800"/>
          </a:p>
          <a:p>
            <a:pPr marL="457200" lvl="0" indent="-342900" algn="l" rtl="0">
              <a:spcBef>
                <a:spcPts val="0"/>
              </a:spcBef>
              <a:spcAft>
                <a:spcPts val="0"/>
              </a:spcAft>
              <a:buSzPts val="1800"/>
              <a:buChar char="●"/>
            </a:pPr>
            <a:r>
              <a:rPr lang="en-GB" sz="1800"/>
              <a:t>that the behaviour of others can affect their wellbeing</a:t>
            </a:r>
            <a:endParaRPr sz="1800"/>
          </a:p>
          <a:p>
            <a:pPr marL="457200" lvl="0" indent="-342900" algn="l" rtl="0">
              <a:spcBef>
                <a:spcPts val="0"/>
              </a:spcBef>
              <a:spcAft>
                <a:spcPts val="0"/>
              </a:spcAft>
              <a:buSzPts val="1800"/>
              <a:buChar char="●"/>
            </a:pPr>
            <a:r>
              <a:rPr lang="en-GB" sz="1800"/>
              <a:t>their own behaviour and emotions can affect others </a:t>
            </a:r>
            <a:endParaRPr sz="1800"/>
          </a:p>
          <a:p>
            <a:pPr marL="0" lvl="0" indent="0" algn="l" rtl="0">
              <a:spcBef>
                <a:spcPts val="1600"/>
              </a:spcBef>
              <a:spcAft>
                <a:spcPts val="0"/>
              </a:spcAft>
              <a:buNone/>
            </a:pPr>
            <a:r>
              <a:rPr lang="en-GB" sz="1800"/>
              <a:t>Build older pupils’ awareness of: </a:t>
            </a:r>
            <a:endParaRPr sz="1800"/>
          </a:p>
          <a:p>
            <a:pPr marL="457200" lvl="0" indent="-342900" algn="l" rtl="0">
              <a:spcBef>
                <a:spcPts val="1600"/>
              </a:spcBef>
              <a:spcAft>
                <a:spcPts val="0"/>
              </a:spcAft>
              <a:buSzPts val="1800"/>
              <a:buChar char="●"/>
            </a:pPr>
            <a:r>
              <a:rPr lang="en-GB" sz="1800"/>
              <a:t>the impact of </a:t>
            </a:r>
            <a:r>
              <a:rPr lang="en-GB" sz="1800" b="1"/>
              <a:t>life events</a:t>
            </a:r>
            <a:r>
              <a:rPr lang="en-GB" sz="1800"/>
              <a:t> (parents separating, arrival of a new sibling) </a:t>
            </a:r>
            <a:endParaRPr sz="1800"/>
          </a:p>
          <a:p>
            <a:pPr marL="457200" lvl="0" indent="-342900" algn="l" rtl="0">
              <a:spcBef>
                <a:spcPts val="0"/>
              </a:spcBef>
              <a:spcAft>
                <a:spcPts val="0"/>
              </a:spcAft>
              <a:buSzPts val="1800"/>
              <a:buChar char="●"/>
            </a:pPr>
            <a:r>
              <a:rPr lang="en-GB" sz="1800"/>
              <a:t>the many factors that can affect mood such as responsibilities, personal preferences, exercise</a:t>
            </a:r>
            <a:endParaRPr sz="1800"/>
          </a:p>
          <a:p>
            <a:pPr marL="457200" lvl="0" indent="-342900" algn="l" rtl="0">
              <a:spcBef>
                <a:spcPts val="0"/>
              </a:spcBef>
              <a:spcAft>
                <a:spcPts val="0"/>
              </a:spcAft>
              <a:buSzPts val="1800"/>
              <a:buChar char="●"/>
            </a:pPr>
            <a:r>
              <a:rPr lang="en-GB" sz="1800"/>
              <a:t>how events can affect the intensity of our emotions</a:t>
            </a:r>
            <a:endParaRPr sz="1800"/>
          </a:p>
          <a:p>
            <a:pPr marL="0" lvl="0" indent="0" algn="l" rtl="0">
              <a:spcBef>
                <a:spcPts val="1600"/>
              </a:spcBef>
              <a:spcAft>
                <a:spcPts val="1600"/>
              </a:spcAft>
              <a:buNone/>
            </a:pPr>
            <a:endParaRPr sz="1800"/>
          </a:p>
        </p:txBody>
      </p:sp>
      <p:sp>
        <p:nvSpPr>
          <p:cNvPr id="176" name="Google Shape;176;p29"/>
          <p:cNvSpPr txBox="1">
            <a:spLocks noGrp="1"/>
          </p:cNvSpPr>
          <p:nvPr>
            <p:ph type="body" idx="2"/>
          </p:nvPr>
        </p:nvSpPr>
        <p:spPr>
          <a:xfrm>
            <a:off x="6178800" y="216425"/>
            <a:ext cx="2695200" cy="2722800"/>
          </a:xfrm>
          <a:prstGeom prst="rect">
            <a:avLst/>
          </a:prstGeom>
          <a:solidFill>
            <a:srgbClr val="D9D9D9"/>
          </a:solidFill>
          <a:ln w="38100" cap="flat" cmpd="sng">
            <a:solidFill>
              <a:srgbClr val="D9D9D9"/>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600" b="1"/>
              <a:t>STATUTORY GUIDANCE</a:t>
            </a:r>
            <a:r>
              <a:rPr lang="en-GB" sz="1600"/>
              <a:t/>
            </a:r>
            <a:br>
              <a:rPr lang="en-GB" sz="1600"/>
            </a:br>
            <a:r>
              <a:rPr lang="en-GB" sz="1600" i="1"/>
              <a:t>Know there is a normal range of emotions (e.g. happiness, sadness, anger, fear, surprise, nervousness) and scale of emotions that all humans experience in relation to different experiences and situations.</a:t>
            </a:r>
            <a:endParaRPr sz="1600" i="1"/>
          </a:p>
          <a:p>
            <a:pPr marL="0" lvl="0" indent="0" algn="l" rtl="0">
              <a:spcBef>
                <a:spcPts val="1600"/>
              </a:spcBef>
              <a:spcAft>
                <a:spcPts val="0"/>
              </a:spcAft>
              <a:buClr>
                <a:schemeClr val="dk1"/>
              </a:buClr>
              <a:buSzPts val="1100"/>
              <a:buFont typeface="Arial"/>
              <a:buNone/>
            </a:pPr>
            <a:endParaRPr sz="1800"/>
          </a:p>
          <a:p>
            <a:pPr marL="0" lvl="0" indent="0" algn="l" rtl="0">
              <a:spcBef>
                <a:spcPts val="1600"/>
              </a:spcBef>
              <a:spcAft>
                <a:spcPts val="1600"/>
              </a:spcAft>
              <a:buNone/>
            </a:pPr>
            <a:endParaRPr sz="1800"/>
          </a:p>
        </p:txBody>
      </p:sp>
      <p:sp>
        <p:nvSpPr>
          <p:cNvPr id="177" name="Google Shape;177;p29"/>
          <p:cNvSpPr txBox="1">
            <a:spLocks noGrp="1"/>
          </p:cNvSpPr>
          <p:nvPr>
            <p:ph type="sldNum" idx="12"/>
          </p:nvPr>
        </p:nvSpPr>
        <p:spPr>
          <a:xfrm>
            <a:off x="4294725" y="4810975"/>
            <a:ext cx="3681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14</a:t>
            </a:fld>
            <a:endParaRPr/>
          </a:p>
        </p:txBody>
      </p:sp>
      <p:sp>
        <p:nvSpPr>
          <p:cNvPr id="178" name="Google Shape;178;p29"/>
          <p:cNvSpPr txBox="1">
            <a:spLocks noGrp="1"/>
          </p:cNvSpPr>
          <p:nvPr>
            <p:ph type="subTitle" idx="4294967295"/>
          </p:nvPr>
        </p:nvSpPr>
        <p:spPr>
          <a:xfrm>
            <a:off x="7796400" y="4454575"/>
            <a:ext cx="1077600" cy="472500"/>
          </a:xfrm>
          <a:prstGeom prst="rect">
            <a:avLst/>
          </a:prstGeom>
          <a:ln w="38100" cap="flat" cmpd="sng">
            <a:solidFill>
              <a:srgbClr val="E06666"/>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a:solidFill>
                  <a:srgbClr val="E06666"/>
                </a:solidFill>
              </a:rPr>
              <a:t>Primary</a:t>
            </a:r>
            <a:endParaRPr>
              <a:solidFill>
                <a:srgbClr val="E06666"/>
              </a:solidFill>
            </a:endParaRPr>
          </a:p>
        </p:txBody>
      </p:sp>
      <p:sp>
        <p:nvSpPr>
          <p:cNvPr id="179" name="Google Shape;179;p29"/>
          <p:cNvSpPr txBox="1">
            <a:spLocks noGrp="1"/>
          </p:cNvSpPr>
          <p:nvPr>
            <p:ph type="body" idx="2"/>
          </p:nvPr>
        </p:nvSpPr>
        <p:spPr>
          <a:xfrm>
            <a:off x="6178800" y="3136077"/>
            <a:ext cx="2695200" cy="1215300"/>
          </a:xfrm>
          <a:prstGeom prst="rect">
            <a:avLst/>
          </a:prstGeom>
          <a:noFill/>
          <a:ln w="38100" cap="flat" cmpd="sng">
            <a:solidFill>
              <a:srgbClr val="D9D9D9"/>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600" b="1" dirty="0"/>
              <a:t>TEACHING POINTS</a:t>
            </a:r>
            <a:endParaRPr sz="1600" dirty="0"/>
          </a:p>
          <a:p>
            <a:pPr marL="457200" lvl="0" indent="-330200" algn="l" rtl="0">
              <a:spcBef>
                <a:spcPts val="0"/>
              </a:spcBef>
              <a:spcAft>
                <a:spcPts val="0"/>
              </a:spcAft>
              <a:buSzPts val="1600"/>
              <a:buChar char="●"/>
            </a:pPr>
            <a:r>
              <a:rPr lang="en-GB" sz="1600" dirty="0"/>
              <a:t>Self-awareness</a:t>
            </a:r>
            <a:endParaRPr sz="1600" dirty="0"/>
          </a:p>
          <a:p>
            <a:pPr marL="457200" lvl="0" indent="-330200" algn="l" rtl="0">
              <a:spcBef>
                <a:spcPts val="0"/>
              </a:spcBef>
              <a:spcAft>
                <a:spcPts val="0"/>
              </a:spcAft>
              <a:buSzPts val="1600"/>
              <a:buChar char="●"/>
            </a:pPr>
            <a:r>
              <a:rPr lang="en-GB" sz="1600" dirty="0"/>
              <a:t>Empathy</a:t>
            </a:r>
            <a:endParaRPr sz="1600" dirty="0"/>
          </a:p>
          <a:p>
            <a:pPr marL="457200" lvl="0" indent="-330200" algn="l" rtl="0">
              <a:spcBef>
                <a:spcPts val="0"/>
              </a:spcBef>
              <a:spcAft>
                <a:spcPts val="0"/>
              </a:spcAft>
              <a:buSzPts val="1600"/>
              <a:buChar char="●"/>
            </a:pPr>
            <a:r>
              <a:rPr lang="en-GB" sz="1600" dirty="0"/>
              <a:t>Emotions</a:t>
            </a:r>
            <a:br>
              <a:rPr lang="en-GB" sz="1600" dirty="0"/>
            </a:br>
            <a:endParaRPr sz="1600" b="1" dirty="0"/>
          </a:p>
          <a:p>
            <a:pPr marL="0" lvl="0" indent="0" algn="l" rtl="0">
              <a:spcBef>
                <a:spcPts val="1600"/>
              </a:spcBef>
              <a:spcAft>
                <a:spcPts val="0"/>
              </a:spcAft>
              <a:buClr>
                <a:schemeClr val="dk1"/>
              </a:buClr>
              <a:buSzPts val="1100"/>
              <a:buFont typeface="Arial"/>
              <a:buNone/>
            </a:pPr>
            <a:endParaRPr sz="1800" dirty="0"/>
          </a:p>
          <a:p>
            <a:pPr marL="0" lvl="0" indent="0" algn="l" rtl="0">
              <a:spcBef>
                <a:spcPts val="1600"/>
              </a:spcBef>
              <a:spcAft>
                <a:spcPts val="1600"/>
              </a:spcAft>
              <a:buNone/>
            </a:pPr>
            <a:endParaRPr sz="1800"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30"/>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solidFill>
                  <a:srgbClr val="073763"/>
                </a:solidFill>
              </a:rPr>
              <a:t>13.Talking </a:t>
            </a:r>
            <a:r>
              <a:rPr lang="en-GB" dirty="0">
                <a:solidFill>
                  <a:srgbClr val="073763"/>
                </a:solidFill>
              </a:rPr>
              <a:t>about emotions</a:t>
            </a: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85" name="Google Shape;185;p30"/>
          <p:cNvSpPr txBox="1">
            <a:spLocks noGrp="1"/>
          </p:cNvSpPr>
          <p:nvPr>
            <p:ph type="body" idx="1"/>
          </p:nvPr>
        </p:nvSpPr>
        <p:spPr>
          <a:xfrm>
            <a:off x="270000" y="914400"/>
            <a:ext cx="57756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Establish and build younger pupils’ vocabulary for: </a:t>
            </a:r>
            <a:endParaRPr sz="1800" dirty="0"/>
          </a:p>
          <a:p>
            <a:pPr marL="457200" lvl="0" indent="-342900" algn="l" rtl="0">
              <a:spcBef>
                <a:spcPts val="1600"/>
              </a:spcBef>
              <a:spcAft>
                <a:spcPts val="0"/>
              </a:spcAft>
              <a:buSzPts val="1800"/>
              <a:buChar char="●"/>
            </a:pPr>
            <a:r>
              <a:rPr lang="en-GB" sz="1800" dirty="0"/>
              <a:t>things that make them feel happy or sad</a:t>
            </a:r>
            <a:endParaRPr sz="1800" dirty="0"/>
          </a:p>
          <a:p>
            <a:pPr marL="457200" lvl="0" indent="-342900" algn="l" rtl="0">
              <a:spcBef>
                <a:spcPts val="0"/>
              </a:spcBef>
              <a:spcAft>
                <a:spcPts val="0"/>
              </a:spcAft>
              <a:buSzPts val="1800"/>
              <a:buChar char="●"/>
            </a:pPr>
            <a:r>
              <a:rPr lang="en-GB" sz="1800" dirty="0"/>
              <a:t>things that could make someone else feel happy </a:t>
            </a:r>
            <a:endParaRPr sz="1800" dirty="0"/>
          </a:p>
          <a:p>
            <a:pPr marL="0" lvl="0" indent="0" algn="l" rtl="0">
              <a:spcBef>
                <a:spcPts val="1600"/>
              </a:spcBef>
              <a:spcAft>
                <a:spcPts val="0"/>
              </a:spcAft>
              <a:buNone/>
            </a:pPr>
            <a:r>
              <a:rPr lang="en-GB" sz="1800" dirty="0"/>
              <a:t>Challenge older pupils to talk in more complex and nuanced ways about: </a:t>
            </a:r>
            <a:endParaRPr sz="1800" dirty="0"/>
          </a:p>
          <a:p>
            <a:pPr marL="457200" lvl="0" indent="-342900" algn="l" rtl="0">
              <a:spcBef>
                <a:spcPts val="1600"/>
              </a:spcBef>
              <a:spcAft>
                <a:spcPts val="0"/>
              </a:spcAft>
              <a:buSzPts val="1800"/>
              <a:buChar char="●"/>
            </a:pPr>
            <a:r>
              <a:rPr lang="en-GB" sz="1800" dirty="0"/>
              <a:t>how events and people can make them feel happy, sad, anxious or upset</a:t>
            </a:r>
            <a:endParaRPr sz="1800" dirty="0"/>
          </a:p>
          <a:p>
            <a:pPr marL="457200" lvl="0" indent="-342900" algn="l" rtl="0">
              <a:spcBef>
                <a:spcPts val="0"/>
              </a:spcBef>
              <a:spcAft>
                <a:spcPts val="0"/>
              </a:spcAft>
              <a:buSzPts val="1800"/>
              <a:buChar char="●"/>
            </a:pPr>
            <a:r>
              <a:rPr lang="en-GB" sz="1800" dirty="0"/>
              <a:t>others’ emotions and how to recognise them </a:t>
            </a:r>
            <a:endParaRPr sz="1800" dirty="0"/>
          </a:p>
          <a:p>
            <a:pPr marL="457200" lvl="0" indent="-342900" algn="l" rtl="0">
              <a:spcBef>
                <a:spcPts val="0"/>
              </a:spcBef>
              <a:spcAft>
                <a:spcPts val="0"/>
              </a:spcAft>
              <a:buSzPts val="1800"/>
              <a:buChar char="●"/>
            </a:pPr>
            <a:r>
              <a:rPr lang="en-GB" sz="1800" dirty="0"/>
              <a:t>how someone might feel in an abstract scenario</a:t>
            </a:r>
            <a:endParaRPr sz="1800" dirty="0"/>
          </a:p>
          <a:p>
            <a:pPr marL="0" lvl="0" indent="0" algn="l" rtl="0">
              <a:spcBef>
                <a:spcPts val="1600"/>
              </a:spcBef>
              <a:spcAft>
                <a:spcPts val="1600"/>
              </a:spcAft>
              <a:buNone/>
            </a:pPr>
            <a:endParaRPr sz="1800" dirty="0"/>
          </a:p>
        </p:txBody>
      </p:sp>
      <p:sp>
        <p:nvSpPr>
          <p:cNvPr id="186" name="Google Shape;186;p30"/>
          <p:cNvSpPr txBox="1">
            <a:spLocks noGrp="1"/>
          </p:cNvSpPr>
          <p:nvPr>
            <p:ph type="body" idx="2"/>
          </p:nvPr>
        </p:nvSpPr>
        <p:spPr>
          <a:xfrm>
            <a:off x="6178800" y="216425"/>
            <a:ext cx="2695200" cy="2157900"/>
          </a:xfrm>
          <a:prstGeom prst="rect">
            <a:avLst/>
          </a:prstGeom>
          <a:solidFill>
            <a:srgbClr val="D9D9D9"/>
          </a:solidFill>
          <a:ln w="38100" cap="flat" cmpd="sng">
            <a:solidFill>
              <a:srgbClr val="D9D9D9"/>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600" b="1"/>
              <a:t>STATUTORY GUIDANCE</a:t>
            </a:r>
            <a:r>
              <a:rPr lang="en-GB" sz="1800"/>
              <a:t/>
            </a:r>
            <a:br>
              <a:rPr lang="en-GB" sz="1800"/>
            </a:br>
            <a:r>
              <a:rPr lang="en-GB" sz="1600" i="1"/>
              <a:t>Know how to recognise and talk about emotions, including having a varied vocabulary of words to use when talking about their own and others’ feelings.</a:t>
            </a:r>
            <a:r>
              <a:rPr lang="en-GB" sz="1600"/>
              <a:t/>
            </a:r>
            <a:br>
              <a:rPr lang="en-GB" sz="1600"/>
            </a:br>
            <a:endParaRPr sz="1600"/>
          </a:p>
          <a:p>
            <a:pPr marL="0" lvl="0" indent="0" algn="l" rtl="0">
              <a:spcBef>
                <a:spcPts val="1600"/>
              </a:spcBef>
              <a:spcAft>
                <a:spcPts val="0"/>
              </a:spcAft>
              <a:buClr>
                <a:schemeClr val="dk1"/>
              </a:buClr>
              <a:buSzPts val="1100"/>
              <a:buFont typeface="Arial"/>
              <a:buNone/>
            </a:pPr>
            <a:endParaRPr sz="1800"/>
          </a:p>
          <a:p>
            <a:pPr marL="0" lvl="0" indent="0" algn="l" rtl="0">
              <a:spcBef>
                <a:spcPts val="1600"/>
              </a:spcBef>
              <a:spcAft>
                <a:spcPts val="1600"/>
              </a:spcAft>
              <a:buNone/>
            </a:pPr>
            <a:endParaRPr sz="1800"/>
          </a:p>
        </p:txBody>
      </p:sp>
      <p:sp>
        <p:nvSpPr>
          <p:cNvPr id="187" name="Google Shape;187;p30"/>
          <p:cNvSpPr txBox="1">
            <a:spLocks noGrp="1"/>
          </p:cNvSpPr>
          <p:nvPr>
            <p:ph type="sldNum" idx="12"/>
          </p:nvPr>
        </p:nvSpPr>
        <p:spPr>
          <a:xfrm>
            <a:off x="4259325" y="4810975"/>
            <a:ext cx="4035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15</a:t>
            </a:fld>
            <a:endParaRPr/>
          </a:p>
        </p:txBody>
      </p:sp>
      <p:sp>
        <p:nvSpPr>
          <p:cNvPr id="188" name="Google Shape;188;p30"/>
          <p:cNvSpPr txBox="1">
            <a:spLocks noGrp="1"/>
          </p:cNvSpPr>
          <p:nvPr>
            <p:ph type="subTitle" idx="4294967295"/>
          </p:nvPr>
        </p:nvSpPr>
        <p:spPr>
          <a:xfrm>
            <a:off x="7796400" y="4454575"/>
            <a:ext cx="1077600" cy="472500"/>
          </a:xfrm>
          <a:prstGeom prst="rect">
            <a:avLst/>
          </a:prstGeom>
          <a:ln w="38100" cap="flat" cmpd="sng">
            <a:solidFill>
              <a:srgbClr val="E06666"/>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a:solidFill>
                  <a:srgbClr val="E06666"/>
                </a:solidFill>
              </a:rPr>
              <a:t>Primary</a:t>
            </a:r>
            <a:endParaRPr>
              <a:solidFill>
                <a:srgbClr val="E06666"/>
              </a:solidFill>
            </a:endParaRPr>
          </a:p>
        </p:txBody>
      </p:sp>
      <p:sp>
        <p:nvSpPr>
          <p:cNvPr id="189" name="Google Shape;189;p30"/>
          <p:cNvSpPr txBox="1">
            <a:spLocks noGrp="1"/>
          </p:cNvSpPr>
          <p:nvPr>
            <p:ph type="body" idx="2"/>
          </p:nvPr>
        </p:nvSpPr>
        <p:spPr>
          <a:xfrm>
            <a:off x="6178800" y="2350025"/>
            <a:ext cx="2695200" cy="1569000"/>
          </a:xfrm>
          <a:prstGeom prst="rect">
            <a:avLst/>
          </a:prstGeom>
          <a:noFill/>
          <a:ln w="38100" cap="flat" cmpd="sng">
            <a:solidFill>
              <a:srgbClr val="D9D9D9"/>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600" b="1" dirty="0"/>
              <a:t>TEACHING POINTS</a:t>
            </a:r>
            <a:endParaRPr sz="1600" dirty="0"/>
          </a:p>
          <a:p>
            <a:pPr marL="457200" lvl="0" indent="-330200" algn="l" rtl="0">
              <a:spcBef>
                <a:spcPts val="0"/>
              </a:spcBef>
              <a:spcAft>
                <a:spcPts val="0"/>
              </a:spcAft>
              <a:buSzPts val="1600"/>
              <a:buChar char="●"/>
            </a:pPr>
            <a:r>
              <a:rPr lang="en-GB" sz="1600" dirty="0"/>
              <a:t>Advanced vocabulary</a:t>
            </a:r>
            <a:endParaRPr sz="1600" dirty="0"/>
          </a:p>
          <a:p>
            <a:pPr marL="457200" lvl="0" indent="-330200" algn="l" rtl="0">
              <a:spcBef>
                <a:spcPts val="0"/>
              </a:spcBef>
              <a:spcAft>
                <a:spcPts val="0"/>
              </a:spcAft>
              <a:buSzPts val="1600"/>
              <a:buChar char="●"/>
            </a:pPr>
            <a:r>
              <a:rPr lang="en-GB" sz="1600" dirty="0"/>
              <a:t>Self-expression</a:t>
            </a:r>
            <a:endParaRPr sz="1600" dirty="0"/>
          </a:p>
          <a:p>
            <a:pPr marL="457200" lvl="0" indent="-330200" algn="l" rtl="0">
              <a:spcBef>
                <a:spcPts val="0"/>
              </a:spcBef>
              <a:spcAft>
                <a:spcPts val="0"/>
              </a:spcAft>
              <a:buSzPts val="1600"/>
              <a:buChar char="●"/>
            </a:pPr>
            <a:r>
              <a:rPr lang="en-GB" sz="1600" dirty="0"/>
              <a:t>Positive relationships</a:t>
            </a:r>
            <a:endParaRPr sz="1600" dirty="0"/>
          </a:p>
          <a:p>
            <a:pPr marL="457200" lvl="0" indent="-330200" algn="l" rtl="0">
              <a:spcBef>
                <a:spcPts val="0"/>
              </a:spcBef>
              <a:spcAft>
                <a:spcPts val="0"/>
              </a:spcAft>
              <a:buSzPts val="1600"/>
              <a:buChar char="●"/>
            </a:pPr>
            <a:r>
              <a:rPr lang="en-GB" sz="1600" dirty="0"/>
              <a:t>Empathy</a:t>
            </a:r>
            <a:br>
              <a:rPr lang="en-GB" sz="1600" dirty="0"/>
            </a:br>
            <a:endParaRPr sz="1600" dirty="0"/>
          </a:p>
          <a:p>
            <a:pPr marL="0" lvl="0" indent="0" algn="l" rtl="0">
              <a:spcBef>
                <a:spcPts val="1600"/>
              </a:spcBef>
              <a:spcAft>
                <a:spcPts val="0"/>
              </a:spcAft>
              <a:buClr>
                <a:schemeClr val="dk1"/>
              </a:buClr>
              <a:buSzPts val="1100"/>
              <a:buFont typeface="Arial"/>
              <a:buNone/>
            </a:pPr>
            <a:endParaRPr sz="1800" dirty="0"/>
          </a:p>
          <a:p>
            <a:pPr marL="0" lvl="0" indent="0" algn="l" rtl="0">
              <a:spcBef>
                <a:spcPts val="1600"/>
              </a:spcBef>
              <a:spcAft>
                <a:spcPts val="1600"/>
              </a:spcAft>
              <a:buNone/>
            </a:pPr>
            <a:endParaRPr sz="1800" dirty="0"/>
          </a:p>
        </p:txBody>
      </p:sp>
      <p:pic>
        <p:nvPicPr>
          <p:cNvPr id="2" name="Picture 1"/>
          <p:cNvPicPr>
            <a:picLocks noChangeAspect="1"/>
          </p:cNvPicPr>
          <p:nvPr/>
        </p:nvPicPr>
        <p:blipFill>
          <a:blip r:embed="rId3"/>
          <a:stretch>
            <a:fillRect/>
          </a:stretch>
        </p:blipFill>
        <p:spPr>
          <a:xfrm>
            <a:off x="5893732" y="3837823"/>
            <a:ext cx="1268336" cy="1233503"/>
          </a:xfrm>
          <a:prstGeom prst="rect">
            <a:avLst/>
          </a:prstGeo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5" name="Slide Number Placeholder 4"/>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16</a:t>
            </a:fld>
            <a:endParaRPr lang="en-GB"/>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2008093" cy="2623138"/>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8093" y="-17587"/>
            <a:ext cx="2476500" cy="3057525"/>
          </a:xfrm>
          <a:prstGeom prst="rect">
            <a:avLst/>
          </a:prstGeom>
        </p:spPr>
      </p:pic>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64639" y="-17586"/>
            <a:ext cx="2346686" cy="2994876"/>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89283" y="2977289"/>
            <a:ext cx="1761794" cy="2202243"/>
          </a:xfrm>
          <a:prstGeom prst="rect">
            <a:avLst/>
          </a:prstGeom>
        </p:spPr>
      </p:pic>
      <p:pic>
        <p:nvPicPr>
          <p:cNvPr id="14" name="Picture 1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6879" y="2562078"/>
            <a:ext cx="2054972" cy="2636070"/>
          </a:xfrm>
          <a:prstGeom prst="rect">
            <a:avLst/>
          </a:prstGeom>
        </p:spPr>
      </p:pic>
      <p:pic>
        <p:nvPicPr>
          <p:cNvPr id="16" name="Picture 1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455634" y="3024384"/>
            <a:ext cx="1671428" cy="2155148"/>
          </a:xfrm>
          <a:prstGeom prst="rect">
            <a:avLst/>
          </a:prstGeom>
        </p:spPr>
      </p:pic>
      <p:pic>
        <p:nvPicPr>
          <p:cNvPr id="17" name="Picture 1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484593" y="-17587"/>
            <a:ext cx="2476500" cy="2476500"/>
          </a:xfrm>
          <a:prstGeom prst="rect">
            <a:avLst/>
          </a:prstGeom>
        </p:spPr>
      </p:pic>
      <p:pic>
        <p:nvPicPr>
          <p:cNvPr id="20" name="Picture 19"/>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778612" y="2450803"/>
            <a:ext cx="2110800" cy="2728729"/>
          </a:xfrm>
          <a:prstGeom prst="rect">
            <a:avLst/>
          </a:prstGeom>
        </p:spPr>
      </p:pic>
      <p:sp>
        <p:nvSpPr>
          <p:cNvPr id="21" name="AutoShape 18" descr="data:image/jpeg;base64,/9j/4AAQSkZJRgABAQAAAQABAAD/2wCEABYWGBQYFBwaFhwYHBocIiceGBwgLjg0JzAlNiwsIjYsJTAlIzIsMDouNjA+TkBJPjpnUERYLkRHelJ8ZoZaUnYBDhoYGiAiGh4eIiIeICciRTAgHlIyNDgiSRQ4Hic2Jyk4HCcuMhwpPClJFj4eFFQ6RzIjRScgHiM2JxowNFY2Ov/AABEIASUAxAMBIgACEQEDEQH/xAC4AAACAwEBAAAAAAAAAAAAAAAABAIDBQEGEAACAQMCAwMHBwgIBQMFAAABAgMABBESIQUTQTFRshQiMlJhcXMzNDVCcoGRBiNUdIKTodIVU2KSoqPC0xYkJVWxJkODY4SzwdEBAAEFAQAAAAAAAAAAAAAAAAACAwQFBgERAAEDAgQBCQYDBwUBAQAAAAEAAhEDIQQSMUFREzIzUmFxcoGRFCKhscHRQsLwBRU0c4KisiNTYpLhQ2P/2gAMAwEAAhEDEQA/ANyiiisM978z/edzjueKsQBARRRRlc41Lmm87+s71K7ARRXaKM7+s71KIC5RXaBg9hBozv6zvUogdi5RRRsOoozv6zvUogIooyO8Ubd4ozv6zvUot2Iortcozv6zvUogIoooozv6zvUrsDgiiiijO/rO9SiBwRRRRRnf1nepRA4Ioooozv6zvUogcEUUUUZ39Z3qUQOCKKDRW3w16NInqqufziiiiisQ/nP8R+asRoENnS2Dg4ODRZWHDX4fbPJbQM7woWYruWK1xvQb3Gm7D6Ms/gReCr39n/8A18vqotXZYl6i8L4jCbcBLS782WLoHBC6lrSIwcVHj9sJOFs3WFhJ926NS0V1nh4u33KxFnHe67Efewox1K9N7RcnKfFsim7VXWtvb3k9zNcoksURFvAH7xu5H3n/AA1DjFnZwWQltoUglEsYWVBhxlq0rKI29jDCd3C6pj3uxLt/E0txxccN/wDmi8VXtNga1jNgAExqUtZyvPaRSvjWwIcjvBK1fYWHDm4fbvLbQO7xKWZl3JpThnzCH9vxtWzwr6LtPgpVRhABUxQFgH27penX6NXP6M4X+iW/92j+iuFfolvXjhBLdcQuUEpBLzOS5bpLowNLimf6KuR2Tx/4/wDcqzfXosOV7w13C+ibDSVPg0srxPC7F1RUeMntAJYaa2KQsLJ7Qyl3V9YUKqjZQMnqafrJYlzHVXupxlPzgSprJhFFdowagpxcruKqQXF07JaFURCUmuWGcN1WJexiKdHC4P8A3Jrx26sZWX+EelatqeBqvAcSGA6cfRMGoAl65UpbO8txrt3a6jHpwy45mO+NwBn3NS7zNEA1xb3MEf8AWOAVH2uU7laZfg67Ns44j7aroqNKuoo2IBBBBGQR2EUVXp5FFFFCEGig0VvML0NLwqtfziiiiisQ/nP8R+asRoFxvQb7JrQ4Z9F2fwIvCKz29BvsmtDhf0ZZ/Ai8Aq9/Z+lVRauyosJvL7CRZ8M2ua3nrzfDQ7svDn3dbrXN8NN2/F0/x0/+T0uLq8g9djOn3OyNWnDZiDiV3dAg88IEHVfX/vECr5zAYB2cCPENExpKvvLvkXNnAoGbmQqfYgWk+PbcOX40VZ13Lzvykt+6B0hHvKNI1afH/o8fGip0C7VzgkeGfMIf2/G1avDmxwu0HXkpWVw35hD+342rZ4YAeGWvwUqkwvS4v+Z+Z6efo1JjgtsJnnSa7R5CxbQw6nWQMpSfEon4ckU8E08rNKEeOZgUK6HfolZ7XvGHvJooJn2eTQiBMBEcp9eoXP8ATdwipMksuhtaKRGBnBXcoasnChMVTTmLgkZsnz7kgSttHWWNJUyFkVXUHuIzUxVUCmO3hjb0kjRW94AFcmkVFC4d5JMrFFGMu3uHcOpNYjKS4tYCb2HZKmzAkqy2tzfgyyO6WmSsMaEqXAJUu7Lvg1K5s+GQR6xK1ix2R1c/xQkh6csuZHYW0bpy5EiVHTuIGmkbt4p78xRW0U08MeJHlOERGrcU6LGtyBoyxdQZJK0YFt4bWJI2RYFULG2Rhqlrj16Naa/UyM/hXmmwfyd+DPV1/ZWltZQTQ5ExkjPNJ3NSsg47wiFv0razTSXV9E5HKhZFjAHeDS0yJfcXe3uSTBBGrpD0Zj1rnCQkM9/Gh8xJFRP8dEWPGPqiLFREQtrue2T5LCTwr6gcupT3BkJHvqymZ7O1uCHkVhMBpWZGKuvuK0khkWSW3mIaSAjz/XRhlW9/Q+6spjMOQXVRGUm47U+x2ysoooqjUpBooNFbzC9DS8KrX84oooorEP5z/EfmrEaBcb0G+ya0OF/Rln8CLwCkCMqV7MgikIeNGzhS0ltiJLdEibLgZwuNS1e/s6/Kje1uy6jVNlncNcxcSjl6BzFL7pHdPHpr2TMqIzscKoLMfYN68VYL5S12ikLI0ec9BJzC6nIp+9420trNbPA0EhHKnJer0Ol9Rm7Y/wCpaL/QpghKWLPNxS1lb68rzy+9w5WvR8e+j/8A5ovFWFaB0txexIZdE/NCDtaJUaHzfvJNF/xmK8teWItA1o5bWtLY8Pc+L5H5T5QukXT3DvmEPubxtWzwwheF2vwUrG4bg2EHcQ3iaq4OMNYxJaT2x1wIEJ1jf2rVNhOlxY3L9OzM5OP0apxcO4jDezTosDo5l0Zcg4dxJ6hpvlcW/qLX96f9qlv+I4/0f/NSj/iJP0Y/vUqyqYVlQ5nskxE30TYLgu2l1DeRcyLIIxzI27Vq5JY7W+58+0MkIhEvRGDFsN3B8/4KxeCFS84X6qRq34vW9WafGGxDsgkDbsLRaVJjM1NLf8MA3u7b++KVnbgFxKJZp7Zn6kPXML3CjC9wqZ+8uFP+7/xI5LtUkm4GkJhE1nymJZkLAirDd8HdQJbmzZR2KWWqcL3CjCeqv4UfvL/8z/2RyR4onfgFyVaee2Lr2MJMGu20nBLcy8i6gUSFSy6xXMJ6q0YT1V/Cu/vPbIfVHJnimfL+GoMm5iduiIdTfcqZJpGMySSy3MymN5yAkZ7VjUYUN7TuTVoCjsAFFQq+MNVuQNyjdLbTgyiiiiqlPoNFBoreYXoaXhVa/nFFFFRd4401yuka+s5AH8axD+e/xH5qwGgUq4yo2C6IxGwLAGlheQNvGtxKPWjicj8QlSS6tXfQJAj9EkBRvuDgE0vkqwvkeO2Ck5mncK8Ki+gqrnt0gCukKTllVjjGSATiukYrlMSeJS4CBt2bAdgFRMcJOTHET3lRUqKJPEogIoIVvSVWx2ZANFFCISsstnC4Qw63I1FIotRC97aVqryqy620w98B/kp+xGOLT+22i8bitKtJRwlN7GOLnyRJuoZcQTose3ltp4uZalDGTg6Rjf8AtCrqxrwf0dxwtH5sVyUd16FWJRvvV62jsaqsTQ5JwvLXCWndPsdIXCQAWYgKoJZj2ADck0mL6AgFUumU7qywvjw0X4Z4Utk2e7lWH3J6Tt9yit4AAADYDYCpeGwjKjC9862SHvIMBYi3lszqjc2NnOE5qMgLdwLKBV0rpDG0kp0onpGoflIA0FsrbgzjwPS1l/zXDeXOS+dcLMe3AJUGjEYRlIMeCcmaHDdDXkq3yyL+qvP3L/y1bDPFOG5ROUOJEYFXX3q2+9PcJneey0Sk8+3YwT+9ev7S1l8fSW2lh4nbdqfmbgd6VLdgKZaeTLp24JsVDunKUN7b5YKJ5ApKlkjdlyNjghcVyafXBF5Icy3eEtvZncufhituCKO2t44ItljUKKh4bCCoHOqSBMAdu6cc+NFjJdwO6xnmxu+eWJUZNXsUsADTVYfFp0uruZn3gtQYY/t9rsK1bUTi1h8oJM2gFyaTi8I2iGOa6zvw7pTHE6q40UGitJhehpeFRH84qDRcVwWihtWU/JFpDkDozjRTMNhBCwknPlN11mk6eyJexKcj+ST7IoMkSkqXQEadQJ9YlV/vEECkso02Eua0AnUoJJRUZY4Zoyk0aSIe1XGRUVuLN3Kc+IsMZUMOu4/GqZrnkmHEbyJMQFdSMbnAxvlqkLgBNgkp4H4cOZEXlsProd3hHrIe1kq7YgEEEHdSOwjvFMwXME0kkQDAKCS7gBGQEozKc9DSKcNnQNEblktAT5MkPyhQ7gO7dFqmxGDFQh1OGmfe4RxT7XFtircGuUyeE2WPMN0j+us0mr+LlaQmWexZfKXE1q5CJc9jo3QTAbYPRqrqmAqNBLSH8RunBVCuortFU6kLll9LTfqsfjetKs2x+l5/1aLxvWhNLFBC007aIk3Zq22H6Kl4VXO1Kx/ylg1wQTeo5if3PXbSY3FpDMfSZcP9sea1al5a+U2E8JHnOhCfa7VrzXBZl5E6vsEIn+5hv+DKai45makHbsd/aUthgrUtVE3F3c+hYwhR8WXfwVrUhwkYsOawxJdu87+5jt/gAp5HjYsFZWKHS4HQ4Bwan0mZGMZwbfxbpsmSSsr8ovkLX9YHhak+FfMR8SXxmm/yi+StPjjwNSnCvmA+JL4zULH9AP5n5SnqaaicWnE0kO0V6BBL8Zd0P3jIrWmjjnhkikGUkUowrJuYBc20kOcFhlG7nG6mtKwuRd2CSybSjzJx1Ei7NScFVz08p1Zb+jb7JDxBWXwThtzbTO932QF4rQfxZx9utC/n8lsZZh6foQDvkbzRTVed4zOJb1YBtFaLrk+K38i1cNEkBNi6y7aASzwW3akY51x7QP53r0pOTWdwyIrA07DD3J1j2RjZBWhWRx1blKpjmss1TmDf9Qg0UGitNhehpeFQn84rSj+TT7IrMv7WGbiKyG7SJ1iUtAeoVmYM2/Rq04/k0+yKQvI/+dlPPgTym0aHlSHu1kuR2EANTySkZbaAx8p7yCMokHNZWww5QeHxsKckiR0t7fyq20QJCHQYLhttLRtqyhekjZrhLaK9gUywxRxFTuTFLzg6gbZKVeLJEfk+UWmlJIWeH6/TzGJbVg48wUJQJFwoCKzdZFlvIOVyWEDRvgiEuSXc6q0w9vaxRo8oRNkjaRu0+9jWObZV/Nte2hM0SQQ7nzXRy8enD7lA64JrSkuLW5hiQ3NuXWdHz3iNxL4K5C6XE6/opsXlkC2qeAFAWcFhsudNDxxTQukoDRyqVI9hHSsdOGK0EjrNDI8gHk0q7oray+saTu1bCmTR+c0s65GRsDucH2ZrqQsazZ3tI+Zu6Zic95QmOmaTRbqwhRL2NOVk6rqJsqGZs5lBVStO4waxNek5j3yMoJJb4ZU9hBC5Y/S8/wCrReN6Y439EXX2KWsfpef9Wi8b0zxv6IuvsVq8P0VLwqG7Uq3hM3P4ZbP10BH+0vmGvJXEEsXFZ7OHbypzEPZDLiUn9jD1s/k9JtdW39XKJV9zitV7GJ+JRXxY64ozEFqWQLg3H/v/AIk6KwCOCHoscSfcFUVj/k27TRXkz9styX/EBqY40xi4a6/XnZYFqj8ndo7v448C0qLShc/KL0LP4/8AoaleFfMR8SXxmm/yizy7T4/+hqU4V8wHxJfGaqMf0A/mflKfp6rRqFgTBxWeEehcxi590gIRv79SqFt9NJ+qP41qnwRIqgcWmU7U0WpK4hhklO4jRnP3AmvCQBrvQmrMl1Iz3LdQPTeveXwzYXI74JPAa8dwgDynPXyRfEK1NR5ZSrPGobbvKjNXoNhsoAA2UDoK5RRWBVgg0UGit5hehpeFVr+cVpR/Jp9kUle8Olup3kE2gMiIF6bCYZb95S+eIfUvNCfUTlIcCjVxP9O/ykqIcZQEgu+BSsjlJOEmGVCsq8hJOb2efsyuiLXX4bcm5eVHhGGMsBIOrWzxuRL3quioauJ/p3+UlczxP9O/yUrntuH6/wACu5HcFZDw2aDkDmxNDFMJnVl7SI0iX71waF4bd5RpZIHfVOZ9mAdZQgwwD1V/1T/uDfuY6P8Aqn/cG/cx0e24fr/AoyO4LStkkit44pH5jIuC9W1kf9U/7g37mOjPEv09/wB1H/JR7bh+t8CjI7gtO6MCWNw9xjl8tw9ZlsJFtoVlzzBGgf34qJhklZWvJ5bnQcxowCoD3lUADEUxVPi8QyrkazQbp9jSJJUbH6Xn/VovG9Mcc+h7r7I8Qpex+l5/1aLxvVvGFxwe6LdUHiFX+H6Kl4VGdqVh8IcxcVD/AFJ827/a0CVa9VXjYQwguplGXtp4bhP2ACa9kjK6q6EFWAZSOoO4NSM8uqjqvj4A/mQ5YHG5A15BB0gRpn97eYKu/JrJt7lj2vPq+4opFYd25ubu5dO24mEEX2RiGvS8GADXyrsqzhF+6NBTjnQWM3LS490gD5oOgVP5Q/JWnxx4HpThXzEfFl8Zpvj4xDafHHgelOF/MR8SXxmqrH9A3+b+Up2nqn6hbfTSfqj+NanUbb6aT9UfxpVJgumb3H5J6potS5+bTfDfwmvHcH+cf/aL4hXsbj5tN8N/Ca8dwj50P1QeJa02I6Cv4fzKMzVb9FFFYZT0Gig0VvML0NLwqtfziiiiojnyTNFAsXmIru0jEekWAC6Ub1axvJufUe1okyfSVPkACVKipi24ielqP22/kpZ5JILqO3uQgaYExPGSRkdGDKKddhK7QXFlgJNxok52q+iuRQ380SSqLVVkUOqktkA74OBVnkvEe+0/F/5aV7FX6o9Quco1QopOO7V7aaXRh4CyyR9NQ7j3GnxacQ6m1/xUhuFrOLwG3aYcJGq7naq6KJoL+GJ5f+VYRoXK5YEgDNUJPzooXgXJnflqHOAp3zqIB7NNDsLWbllvOMC45yA9qXv7M3Kh4mKXCDCkEgOvboYisk2N64w1rJ7jPW88rw3aWtwqLJImuJ4ySvXY5RSDtTFSxiMThhyZDeIkTbsKRla64WZwy3uoUn8sC5lK+ZsdgMb4pOXhs6SYttcsB3QGUqU/s9u4rdQXE80iQ8kCILqLk5JYE7YFLRXayQTuFIe31iWPoSvqnualipi2k4iBFSJ3bwbaZCTDdNws6xsrxLiM3CqkMGWi3BJJBUDbuq++sXlfn2xPMO00WsqH6BgQdmFaE/llrB5ROsLwrjm8otrCnbUARvipDnSzCO25RzHzdbk4xkAY00tzsZyzHEAPLYaLZMg1CPcgrzbWPEOkEgcboxmBwfczVuWEUsFmkc2kSZdnC9m7FqnDOXnnt3AWaA4fTujDvWrUE0zslsito2llc4RT26RgEuabrVMTWPIOY0EGYHzmY3XRlHvSpUne2guoxpYxzpnlOPA+nfBrR8iv/wCutT3DlsP4841QGcSGGdOVNjUozlXXvjbAzjqMZFRjQxFCKkab/cfNKzNdZed8gvv0d/39O8NtLuCd5J1CJy+VEmQzdobpWqWbWscSNLK26oNgF9Z2OyirzacQxnXa59TDePI8FWHK4uuxwDGBh3iE37oOqqoqKs2topU5c6AM0ZOcr0ZD9ZalVA5jmktcII1ClAg6INFBorc4XoaXhVc/nFdqdjtfz/Ah8ctV1bY/Pp/gxeKWs5hf4h3mpT+asJZ+I3N1dBL4wiKRgF/bdQKYS0ujcw3FxdCcRZKjFOS8T4PHNJHLFmVHKyHQu7Uhw6ZZrq95WRBrDondktVviuWDKj2vAZEZMo5psff13lMtiRZac8rx/k8JUYo4hTDrWTAL+WKJxxQhpFDBOvjrfjlht+DxyzKXiSFC6gZrCvuJ8KnspY4YSjsBpOlB1B7VeppbUcGhjsnEwDbzSBvaVJbVrWyulZ+a0mWJp7j809vbQGB3izLguv2GpbU7cKDsSzmAEtWxxC9tbRI2ukd0dsIoAP3nUQKrsI5xNcuOZ2e57YTjvwrBMF7IGi/pIuGBDpk9n72mraE24soS2srPu+Mdodqz+J8RsZ4IvI0aKVJQ+oKo6MvRq2W+c2vxh4HpFXlm1MM1787S+YgA5h3eKy6Ih1osluJ/Ttn8P/dpqlOJ/Ttn8P8A3abqD+0Okp/y/wA7k5T0V3DvnV37ofC1YFp8jxL7Un+ut/h3zq790PhasC0+R4l9qT/XU938Kz+j/IJr8Tl6llR4DG4yrppYd4IwaxuC647ua0lzzLNDD7015Q1oX12bKC2m2KGZI5vYhVskUxyIUu3ul9OSMRuOhwcg1bFoME7GR3xH1TKwYfpm/rQjla34G08WOYFkcE+uzms+H6Zv6clH/pw/DHjqEz+Ir+Fn+KcOjVm254u6eVpdv1ZIn3D+8bImuu8V4jYzQQPauTPBMH3Rx0IIJZRU7B+HJb4v5ijjRy11uoCFEwQEareMW9tZ2yXVsgEplGXfLBgVZiGDmn2CqS8vyva7mN0hvCYuuGJWpYFA90W2k5ij26NClfuyWrEJ4wl2xnu+RIHPKD7wSDuXsQeOtBhKHE1swSZVx526Ovbokq1OJ2szi1v4TBK+2iYZic9yP2NUPD1WvphjHZHgRsT3wbGd11wgk6hZM81/e3kWiDyc2z9f46n6hugWtQ4ztUbqNbAK4ZvJHYIytvym6FT6lSIxVRjTUL252tENhpG4T9OFw0UGitLhehpeFRX84oq6yIF5P8GLxSVTS8yXeoPZz8iTAWQHdWUZI6HBGTWXoPayuS8wJN1McCWpe2CnifEMgHEn+t60dugA91I2dtPBJPJPIkjzkElaeFNYp7X1XuYZbaD/AEhdaLKwwPccCSFGUO8KaWb7mquGzvooY4tFqeWgXUXP+zSPI4ihxa3rJANoo2Hojuo0cZ/T/wDDV86tg6jWh7xa8e8Lx2KOGvC41wlzY3DAFWQOkqHo1aPFeHz3sUKwMiMjEsXrPtbMwwzRzuJeexLldq5yuMA7cRJHTK1HoVsPTdWAfDM0sN+bCUQ4wtCZL6KJ5jFbYjVnYcw5IAzt+ZqiCVJ2s5o86Xl69oIVwQaUeDi7qyvf5RwVdcVbFbPFZpCkxWaMl451HY5LHsNMuODYaTqRuH353R+aAH3B4Jy/sbuXiUF3DyWSJNLI7FfX7kb16ouXuLOMTXUUYh1BWaNyzDPXBiWlivHv01P4f7NUXFtxi5h5U91E6dx//eIqnVDgqhBe9ptEy7T5bpIDwt7hw/5i6bIIblY/Bq89a/I8T+0//h6flhu8hrK5aA4CyjAIbHYRVdnZtBFOk7iUzsS5WoZr0vZ2szS4Fvu72d6bJQaZNkzx/wCjIfir4HrR4bJmEwPu9sRH707Ub71/iDXnp7LiVwuiW9DxK2UDLT08c7MJLSdrebGhm7VdO0BhU12Mo5qcPlpBzm9jbL9ikZDCXh+mb+tW0WK5sJbOQkMmuGUdQCSUYVl2lpPBPNNcSiV5qYng5pDo7wTqMRzx7Nj1W9Zah+1024h7gZY4AZu0BLyktC4ODyvHHBcm3eOPzeeM80p/4Sj8opUMEdqu7k69I6LgoPxLUuV472eWow9bZT/CI1y3sBHJzriQzS51/t+s5YlnIqd7ThqYJa8O3DLzn87DtSQ1xIlPJHFNdmG6P5pEDQw9JejFu/R6vtDUHh12YmtHeGSA7Cd95AncUxgsOjaqjNEkyaJM9upHU4dW6Mh6EUsV42g0x3wdOhdQH/8AxvUChVwxYxlWGFpkG8ZuMi/iXXNdNkxx+aNLNLXtdyGK9dC1YissaKxyyqoY+0DFZ8Fiyy8+6k50uQ37XQuzbtitKmMbXZUyNYcwbMu2zH7QnGNIXDRQaK0WF6Gl4VFfziiiiqbmQw2s0qgFkQlQe+sS4EvcBqXwO/MrDQeSuorMN1MlhNOCXeCYIGZdJddaDdcbbNVy3WgqjETs0cbxsmBrd2Zdt8AbU77PUvEGHR5iJ/ySM4TtFIQXUz8tJEBaVXZHJwCwZhyxgEZUCu3k8sThYmCBE58rFdRZdappo5B+YMtJ9IHdfaAu5hEp6ikZL1FXKLg+eSD0CTLAag96yykrG5iCOIxtmRxKkI9qgE0DD1TsjOFo0UpLLceSxugSGV5UR1YhguXCHda6l2klzyVXYl1U5BbKbEunaoPSkci+CbGJny17O5GYJqiiio6cRRRRQhFZvEeIrYhUVBJM4zjoq1pVgcVSN+IQ4UtIkLM69CBqZQtTsMxr6gDxIAJTbpsAsocSvl1iOdwrdD5xX2Kz5NO2HFWici7OqKRsmQdGofyZgh+0YmaMbsACquoTO+4FIXVpNCzPjVCdye72GtKadJwLXNAn1nv+SZLSLgzC9Pc3yQS8qNDM+MtjsFUJxVM4niZB0Zaz4gFiyGACqjuCcOUPmjQDuwXrVzLqEZbS0M6l4TkE7YzjSdiMjY1X+y0wLtJtd+/27lLAbpPvfVb6sjqHRg6N2MvZXaxOFOyTyW5OUILKO5hW3VJVp8m4tmRqD2LiKKKKjoQaKDRW8wvQ0vCq1/OKKi4QxsJAGTGWXvA3qVGxyDuDsRWJdz3eP8ysNvJKrc2TKWYpGp0StzcAFmAkU7nBIrsjWY5cTLE/PICRgKcqcvrx1WoQWSwlGd2kaNgYzgAaRGYQp9y1AWMalVWQiPbzD6Z0xmHzW2IGDUv/AEJMPfGo1iY9bRPwkJn3uAVqycNQK6NbLpzFG4x79K1ySWykmhRlWd+aUQqNWhwMnNcgtoonjCyo7wZOhVUEAro84LXVtCj60lYES85V0jQNirKF72DVz/RBJzv0sb6meye096L8Ap67AcyTVbDztEz7bsOjGoObBCG0QO90QnmhSzq3iFcjslR9byPK4dZQW71DKM/c1cWxVHUxOQoZHZWGSShYgKdtI86gcjPSP+Md06930RfgFaHsWRIcwaJFGiA43UjUMJViPbsziExMyYWXRjI6AMRVMdjAgAy5H5n/ACjlelU8PgnhL85MDAVCTuAC2ETDsCi0kikW1C17raNO5JvbU9vdK7eRZaNcrA4jd3K3XJSQII2DJyidZB6P0Yg/VrQtL2S4lETw6WVCZnB2yCAMDueuuwzwwPsQRJ8KWHJ+ujDZ0kNjY4PYe41XLLyIXl0PJoGdCdpryaCUGLl+ejOrrErHd1JbJ0g5YgUUcPyocc2WDbvQSdl6+lby3aZEeIDnwnXET1HVM9zCh7p47eKSWEieVgi2+fre1ugwKw3Xihkfm8x1ftUSeZuwOCPVxTtCg+c2ZrIPreD3hFzoCfurywEjkGKF39JpNpV7Adjs3ZsQcVTOY58kSFY4sR6F9OSR+wKG2A/tVSsN2hZ+WeY2d0YAdMYAIB071OWJpIWzBN5QRvLld27jhsaa0IayeeBGhtPolnOWxBnexSqxzQMqEZKkMmfqnJ9EnIAYkA95NMW0iksXWKFSGY9O7JwT1/0VGVXcOTBPkIgjOkkgg77rU5HhmuAr6cKFbDjSS2+xDAEhe7204GZyxtpcLnh3/RMl2TObw02C1OHQzM5uZUKDBWEN2sD9Y1q15xJbjJtxPKsSAPCEOG0kkYLdpC1o2FzK7vbzsXZV1wydSoOkhqpsVg6wz1SWkC0b5J/RK61+YB3FaVFFFZ9PINFBoreYXoaXhVa/nFFQlLiFzGpaTSdCg4JPsJ2FTorEuMPcdYd9VYDQdyy1i4k0WDJLGVSTRuuS+vMevJfbFXIlyb9ZJlfSglAO3KAJXRox5+SBvqp/BIIyQSMBh2j2jO1Y6XV3Gkbseflbl5Q2EwI3C5BVKnNc+oHwKY2iINwTZ39O6ZIAjVWBJ0lvCiOHkcPbOAunpszZ1FT1BFCi+M8KnmhgiPNlhoDcxtZIHpBl2UVYb18yaYQUV+VCS4BZxIsJ23IALVzy6bRJmBdUfQPtgOYnY+ZnAIOMAk06BW/22HbUTOUAb+vbKTbiVUYb7kRZe6Yks1yFZdYPYgUsQAtSkS/zLo57YmV4vPUal3yvp7KNv5Km98/50xInLQYWUt2vhX2XZiMNXWvm3EUJaQScjSWwOZ55IJPcqZ/aFA5f/bpn00JBvfy7l33eJUGgvvzgjdox+feEIV3cuHj1UQSzNxGRZJCVHMSNfqHBU7KB5hTvY70zDcNLM0bIqYRZEIbJYEDJGBpwCe+mAqBiwVQzY1sBufee01HdUIzNexsltjbfebpQEwQUhf20JgnuEUrOi69ak76e8Z0msM38ljPI0SI5mRPTr1TpzIpI+joyfiCK8Y6iUxsRnREpYe0nTip+EIe1zX+8B/jsP7EogwQOwhbsvGrNbfXBl5yNoSDsazrOfXPBcSlUL3JLY7AWBFUGGLAEaYcfKgb4+0Scj7qEiVV5Wsqq3CkOBkjYHYVNbRpNa4NBGbU75f0bJMOEk3t8f0Lr0F+VS5s3ZhsZFK9cMvpYpaW606lTCdFkkVtzjOyhM4Wp27qqCWbJklCPczdFL7ort9QdBV58/CshMcyF4i48109m57x20w2kWBoLS4NGvZJOkdtk83QgOAJ+caKsxOFzFPJnozhWU56gYB92DVbxojiKBSkwQOZSxHXG+xDnvyK609vb/miDqRQI+w9MKu7avvIxVTNpEbTTq0siaTIxUIo2LBCoAOSKGNeT2fSNTGoG6WY+6tc67mFAcqitM3cWGEHiNTmOoBSqOO06xqH3CqGktkmWbnIwKGLY6mO66cBO4ChrmDWsiSvE67AurBfxKkCu5bjKHFoFjG8lPNIvMfSY4qryaENlUeF++I42+xJlcVOBJoJxOum5QK0ZVfMlGSGyQx0mr3aafTIdDkbCWPBBHd21CNyrsETV66djY798GnC9xa5ky0iHNm0fMdiDSYRMAHsNlpQzwzhuWSGT5SNxh194NXVmoC3EotPbHC7SnvUkKqmtOs7WY1jgGzBbMev2kKNuRrB1XDRQaK2eF6Gl4VXP5xRRTSwAopLHJAO1VNFIrFcE+0VlKuGrNJdlkFymte3SVXUBHEMAImBnAx627f3utSIyCD94rmle4VABjchOLgSMOzhEDtjWwAycdmT2nFDJGylXRGU9qkAg9dxXdK9wo0r3V2e0ogLhihZizRxliNLEgZK9uDQ0cTKyukbK51OpAILd7Dqa7pXqBRpXuruY9ZyICAqBiyqgYgBmAGSB2AnuFdrmFznG9dpB9UKQ2NeSnimhluTADoRmTmjdVy3NUE+44NerrKvcwToy/I3TBJPUWbsDMOuoeGrXBOAe5p/ELeMJmoSBmHn4fK/csPFyUSUypFvl1AwuO8n6+aajQSwvcrI8Sq/MQhNanR2Zw2UJPRq0G4VbtKXy3LfBdOrGq+IKxeBLeJSVIXQo30r2Z076ENajJuY+kKCcQHZWtLhOp3n9XK6sZltw7u0TRfSEJJ5R0jZnQelsFphFFvbc2SeWaJE1QIx2GVACxn0txgLS3kwlmE1jdSzGE6LoLgOV7TywcEpno9VXcV6rG5QyvHCoZxLsybldapSMhkNm3HaOH2UsObc7z5zxhSjVoI5HeJdUrqsEJA9MjG4GQPb7FLVTep5K6OijRLkzRKildajOoK6kDIq+CRpQtzKN9JW2U9F+vI3vqm6YEwpLu6sbmQ9FQAhahic5mDeHcPLuj1UwMlo01GWe/U/M9gSxbkjUETny7ska4+4KowAo7acQcMZdr6fmDtIQ+Ex0xb8PjmhM9xrSaXeIqd0Ss65tpYZQs2Ax+RnXIV/Y1N8ox5LA8hw7vqCCAnM8w1jiwCzRpI8XE7TZcJELlo3JHWeJSv7yNxvT0V4mV8p0DPoXC+gfY3VDUbafhIOJrUpMN3yDIvvXdqrujZsxeyydXy1uUIRvamoAA0TmOR1N/jgR6i307AuB0mIcDu6L5u1oAHf+LtK1rJG0yXDgh7kgqD0iGyU5WPBdC2ijbWZ7Ftg3bLA3qv1KCtjYgMCGVgCrDcEd4qjxNN7Xku0PNO0bDyUccDqg0UGitZhehpeFQH84rRT5JPsiu1nZPeai8qxrqkcqvZ13PcANzVWceJLchJmE8KR4pidMMGP1qQEz88wkKCrFmP8A9HTnV78nFSa5twFLSjDDKnc7dhJ22waC1s0hQ6TKV0Pt9U+dpJqneQ573cm4B23/AC3KltBAgyUql47wO6KhkV0CJ0KORpzv2103bsoMIXDTGJcqScBA+6gg5q8SWT4YFMeaobBA7coASKny7aUMNCMNZL/E7CaJpjWm4X+gt9QnJHVIVLTzLIocIsfmBnIO5b2gnlnuDCoeVSKjmYIrBdUaEEb5CjfJV13G4NXAWRAlAjIQiNW7mBwBUhFapIFCIJT56j3dR0GCa5NPdh9OGu//AG+i5I4fr9aqUEnOhSTbJ2fHYGGxxVlUiW2RnUEBgS0oAOAcZJJxirFeNzhGDEqHGPVPYajOaZJDSG7dySpivPXRPELwqGYWtqdOV+tLW9I/Khlk/q0Z/wAATWFY28PkURkRWdwXZuu5qwwoAz1NxZvedT8ISQMzgNRqQpPBDueWGPUtlj+LZJqlrckYt25QI0yKcn+7vsN6ceCJULJzQ31QJG3PYBu1AhyMrNMPYdJ+45SrUVN8x13+11MLWEQWAJKJ5ba4y5aJySRJHjDg5bSoPmMchfTFafNSQTPNcoym2khKkaZDq3GoD+BVOtVcmXpMpxuNaA/+GWl4LdIrx9Z1uYw0Xci5IKoCTT4rCCZuBpt6FQnUQSOE+fqrlzykLkK2NdwOioo2HcNwTSFqhvL0a+xzz5vhLsiUzesqqlsm3M8+b4Y/nNO8Li0Wxnb07k6/dH2IKiPqZKbn6E2Z9/r5BPvNu8wPzHyEMHeVpE5OarliiniaKYZRvxB6EdxFTorNAkEEGCND2pqF5a5tpIZVilILDLW0u4DjuYqQQfWrStLbh10hOJVlXaWAyHKmtKeCO5hMMnvR+qv0YV5aaNwSZQBPbNon+x6wxg9m4rRU6hrsjMabxqR847d+1Lku3IcBc8afcNS34ha97ZC3HlFqMKo/Pwd69WWqrO6SBgucWU7fmh28l/5GrkfDboEODaFe1H1MfvGY6Xnt3sXCOQ8F0CCFGFD9UpbeTc00XVBVP93rxCAGkBueZ5hvAdwk7HQr0pGDRSnDmke2xKdfLYoj9SmARqoq3oDJTY3WBqqt8hzgbEG47U3VUqO5jeMqHibUob0TkFSDVtFYlxIe8jrH5lWI0CR8jdg2uUlijoCCe0nVvvllFWrBKs7yAppfGRlhjzQnYDoNM1RcRSyaOU+grkNv0I004KryYLgAd4t+rJck6lUJaPyVhlKMilCd2OQuQRhjhaviilhgeMOGkYuUkPeewtVQhuVYsGBJVFU6u4AN2qe3Bq1Ul8mMTHz+XoEme1iO2lvcSOe0guBI7eMfNBJ4zf4/rVUizdImjjcEExuuodjoR3d4UVc0dyZUmBh5ioyODnTgkHIqloLkhfzmSrE6skbeaBn8KmbWYjz1PpqxfU3njJJyOmRTl3Sc4dx93Y2PrCCeLguG3l1z6WTTNq6tkZXT2A6TXYbdoHZkIKsqIE9XBJbH4kitVIVxl9z3V14EI8zKmpXs2JLZ924uzePlsmOWGiSdOZFJH66Mn4gisKxmHkaLKGV0ygGCSwGfRABJxg591ejeN037R3isO60WdyH1siTFp0KbtHIAFduw5V87ikUGlpdRqAgm442mV0OuHNvaPNWc1UxJ5jhipgkO6L0Jx2EirACM7kkksxPUncmqRmVXaLyaZJWLzKpITJ9TGvGSMkHqa7okIbUjGQk8uQSFVVegCKpDe3VU0gG0gAfoW17/AFUoO0MEk6qbusaF2zgdgHaT0Ve8mlywiuElm838xI8wBzjDIcCrX5MTCWdxr7Iwe/s/NIN8tWfM8lxMUkjEawlSOr7gPhiNu7ausbPdFz9vW67dzgwEAk27tyfolyJZQSdprtxGPZq80D3ItesCqiqibKgCqPYBgVi2Kcy+L/Vtk/xvt4Qa2qrsY+S1nASe8pFSM5A0aMo+p8ybooooqpTaKzuIw5QXSDLwjEy+vF//AFK0a6NjT1OoWODhtqP+O4XL6jUaHtXmo725tMRI8bQEZttak4HaVBDA7V2W7a7iMMssLK/YqL5+ehXz2NcnjktZzFFsY2E9kf7PqfduprZj4jYyIHEqISMsrbGr95a3LUZS5Sb5hrOx0KUS0QcgIdca67iAYtt2EKrg/MFq6zqUkSUq4b7KGinI5IpwXhIdc4Zh3/fRVzSOZjHEZSRdvaqx8lxJueKsooorDP5z/EfmrEaBFFFFNLqKKKKEK6AZk36U5S0UqKgVsjHdTPlUP9qtVhn0WUwM7ZNz3qE8OJNiiijyqH+1R5VD/aqfy9Hrs9U3ldwKHGpSvfXkr8jy+cNusCLHn7uY1er58HaScDevEzNM9s8ul838rOiLuSCx6dcLTZ5J5D2kOcLTP4SplCWuJNsoJ84VqcKueUk0bRl3UOwOUcFt8BlqtoOIrs6Xx9z58D1KG8mTaK7J745xq8WHp5eIXYHnRQMe8My/wKtUInEgm1N422MfJSmtqjZrxxsR6j3lnJZ3LHK2shbvfGfxkai2VBFIWyHMjaQMFe3TufcKbn4leJEzDkRnpsSf4tS0uEsYYIgQ6qdZ75HIQU+w1CDyga3hcnvvp3KS11SffaGgCYED9c3L5rV4YmLQyntuHaT9n0F/gKfoCLGixr6KKEX3AYorLVH53vdxNvDsoA4nU3PeiiiimV1FFFFCEhxOEyWvMTeS2PMX7P11rHt4DPOVilCa15sQK5BP19wQR0NeoHbXlHWS1klSM4ktHLwnry+3+KGr3CPJY+mDBHN7j9jr4ktpcMwaSDzmntHOHmPkvRWkUkERSUqzFi2U7OwDrRULCZ7mBnlZXYOVBXbbCmitDSnI3PzovwlVdWc7s13Tc9veLJuiiimPYsMblnxd90co/iiiiij2HDdT4u+6OUfxRRRRR7Dhup8XfdHKP4ooooo9hw3U+LvujlH8UUUUUew4bqfF33Ryj+KrmRpYZIlbQZFKa+3GduzIqlbULNBLr8y2j5UceOuMaqKKcGHpNBY1sNdzhJ+cyjO7imXWOUYlRHHc4B/8iljY2B/9hB9nI8JoopIwtEaBw/rf91zO5Vy8NtHiMcUccTEg8zGptiG2JNdey1zRyGTaIo2jHbo9uaKKc5JgGW8d5J9SZShVeJAMTrponc0UUUz7Dhup8Xfdc5R/FFFFFHsOG6nxd90co/iiiiij2HDdT4u+6OUfxRSU9kJ5xOH0eYI3XGc0UUtuFoMOZjYPedPVdFV4IcDcaaK+2ia2gSFn5pTYP2bdB2nsFFFFP6WCbX//2Q=="/>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2" name="Picture 21"/>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806049" y="2450803"/>
            <a:ext cx="1723651" cy="2704443"/>
          </a:xfrm>
          <a:prstGeom prst="rect">
            <a:avLst/>
          </a:prstGeom>
        </p:spPr>
      </p:pic>
    </p:spTree>
    <p:extLst>
      <p:ext uri="{BB962C8B-B14F-4D97-AF65-F5344CB8AC3E}">
        <p14:creationId xmlns:p14="http://schemas.microsoft.com/office/powerpoint/2010/main" val="218812362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31"/>
          <p:cNvSpPr txBox="1">
            <a:spLocks noGrp="1"/>
          </p:cNvSpPr>
          <p:nvPr>
            <p:ph type="title"/>
          </p:nvPr>
        </p:nvSpPr>
        <p:spPr>
          <a:xfrm>
            <a:off x="270000" y="216425"/>
            <a:ext cx="603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solidFill>
                  <a:srgbClr val="073763"/>
                </a:solidFill>
              </a:rPr>
              <a:t>14. Appropriate </a:t>
            </a:r>
            <a:r>
              <a:rPr lang="en-GB" dirty="0">
                <a:solidFill>
                  <a:srgbClr val="073763"/>
                </a:solidFill>
              </a:rPr>
              <a:t>emotions / behaviour </a:t>
            </a: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95" name="Google Shape;195;p31"/>
          <p:cNvSpPr txBox="1">
            <a:spLocks noGrp="1"/>
          </p:cNvSpPr>
          <p:nvPr>
            <p:ph type="body" idx="1"/>
          </p:nvPr>
        </p:nvSpPr>
        <p:spPr>
          <a:xfrm>
            <a:off x="270000" y="914400"/>
            <a:ext cx="57756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For younger pupils model appropriate:</a:t>
            </a:r>
            <a:endParaRPr sz="1800"/>
          </a:p>
          <a:p>
            <a:pPr marL="457200" lvl="0" indent="-342900" algn="l" rtl="0">
              <a:spcBef>
                <a:spcPts val="1600"/>
              </a:spcBef>
              <a:spcAft>
                <a:spcPts val="0"/>
              </a:spcAft>
              <a:buSzPts val="1800"/>
              <a:buChar char="●"/>
            </a:pPr>
            <a:r>
              <a:rPr lang="en-GB" sz="1800"/>
              <a:t>responses to events/situations</a:t>
            </a:r>
            <a:endParaRPr sz="1800"/>
          </a:p>
          <a:p>
            <a:pPr marL="457200" lvl="0" indent="-342900" algn="l" rtl="0">
              <a:spcBef>
                <a:spcPts val="0"/>
              </a:spcBef>
              <a:spcAft>
                <a:spcPts val="0"/>
              </a:spcAft>
              <a:buSzPts val="1800"/>
              <a:buChar char="●"/>
            </a:pPr>
            <a:r>
              <a:rPr lang="en-GB" sz="1800"/>
              <a:t>ways to express emotions</a:t>
            </a:r>
            <a:endParaRPr sz="1800"/>
          </a:p>
          <a:p>
            <a:pPr marL="0" lvl="0" indent="0" algn="l" rtl="0">
              <a:spcBef>
                <a:spcPts val="1600"/>
              </a:spcBef>
              <a:spcAft>
                <a:spcPts val="0"/>
              </a:spcAft>
              <a:buNone/>
            </a:pPr>
            <a:r>
              <a:rPr lang="en-GB" sz="1800"/>
              <a:t>Also provide opportunities for pupils to practise recognising appropriate emotions and behaviour.</a:t>
            </a:r>
            <a:endParaRPr sz="1800"/>
          </a:p>
          <a:p>
            <a:pPr marL="0" lvl="0" indent="0" algn="l" rtl="0">
              <a:spcBef>
                <a:spcPts val="1600"/>
              </a:spcBef>
              <a:spcAft>
                <a:spcPts val="1600"/>
              </a:spcAft>
              <a:buNone/>
            </a:pPr>
            <a:r>
              <a:rPr lang="en-GB" sz="1800"/>
              <a:t>Give older pupils opportunities to select appropriate emotions and behaviours in response to (positive or negative) scenario-based triggers. Teach that there is usually a range of potential responses / expected behaviours.</a:t>
            </a:r>
            <a:endParaRPr sz="1800"/>
          </a:p>
        </p:txBody>
      </p:sp>
      <p:sp>
        <p:nvSpPr>
          <p:cNvPr id="196" name="Google Shape;196;p31"/>
          <p:cNvSpPr txBox="1">
            <a:spLocks noGrp="1"/>
          </p:cNvSpPr>
          <p:nvPr>
            <p:ph type="body" idx="2"/>
          </p:nvPr>
        </p:nvSpPr>
        <p:spPr>
          <a:xfrm>
            <a:off x="5957127" y="862477"/>
            <a:ext cx="2695200" cy="1905000"/>
          </a:xfrm>
          <a:prstGeom prst="rect">
            <a:avLst/>
          </a:prstGeom>
          <a:solidFill>
            <a:srgbClr val="D9D9D9"/>
          </a:solidFill>
          <a:ln w="38100" cap="flat" cmpd="sng">
            <a:solidFill>
              <a:srgbClr val="D9D9D9"/>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Clr>
                <a:schemeClr val="dk1"/>
              </a:buClr>
              <a:buSzPts val="1100"/>
              <a:buFont typeface="Arial"/>
              <a:buNone/>
            </a:pPr>
            <a:r>
              <a:rPr lang="en-GB" sz="1600" b="1" dirty="0"/>
              <a:t>STATUTORY GUIDANCE</a:t>
            </a:r>
            <a:r>
              <a:rPr lang="en-GB" sz="1800" dirty="0"/>
              <a:t/>
            </a:r>
            <a:br>
              <a:rPr lang="en-GB" sz="1800" dirty="0"/>
            </a:br>
            <a:r>
              <a:rPr lang="en-GB" sz="1600" i="1" dirty="0"/>
              <a:t>Know how to judge whether what they are feeling and how they are behaving is appropriate and proportionate.</a:t>
            </a:r>
            <a:endParaRPr sz="1600" i="1" dirty="0"/>
          </a:p>
        </p:txBody>
      </p:sp>
      <p:sp>
        <p:nvSpPr>
          <p:cNvPr id="197" name="Google Shape;197;p31"/>
          <p:cNvSpPr txBox="1">
            <a:spLocks noGrp="1"/>
          </p:cNvSpPr>
          <p:nvPr>
            <p:ph type="sldNum" idx="12"/>
          </p:nvPr>
        </p:nvSpPr>
        <p:spPr>
          <a:xfrm>
            <a:off x="4200350" y="4810975"/>
            <a:ext cx="4626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17</a:t>
            </a:fld>
            <a:endParaRPr/>
          </a:p>
        </p:txBody>
      </p:sp>
      <p:sp>
        <p:nvSpPr>
          <p:cNvPr id="198" name="Google Shape;198;p31"/>
          <p:cNvSpPr txBox="1">
            <a:spLocks noGrp="1"/>
          </p:cNvSpPr>
          <p:nvPr>
            <p:ph type="subTitle" idx="4294967295"/>
          </p:nvPr>
        </p:nvSpPr>
        <p:spPr>
          <a:xfrm>
            <a:off x="7796400" y="4454575"/>
            <a:ext cx="1077600" cy="472500"/>
          </a:xfrm>
          <a:prstGeom prst="rect">
            <a:avLst/>
          </a:prstGeom>
          <a:ln w="38100" cap="flat" cmpd="sng">
            <a:solidFill>
              <a:srgbClr val="E06666"/>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a:solidFill>
                  <a:srgbClr val="E06666"/>
                </a:solidFill>
              </a:rPr>
              <a:t>Primary</a:t>
            </a:r>
            <a:endParaRPr>
              <a:solidFill>
                <a:srgbClr val="E06666"/>
              </a:solidFill>
            </a:endParaRPr>
          </a:p>
        </p:txBody>
      </p:sp>
      <p:sp>
        <p:nvSpPr>
          <p:cNvPr id="199" name="Google Shape;199;p31"/>
          <p:cNvSpPr txBox="1">
            <a:spLocks noGrp="1"/>
          </p:cNvSpPr>
          <p:nvPr>
            <p:ph type="body" idx="2"/>
          </p:nvPr>
        </p:nvSpPr>
        <p:spPr>
          <a:xfrm>
            <a:off x="6045600" y="2767477"/>
            <a:ext cx="2695200" cy="1302600"/>
          </a:xfrm>
          <a:prstGeom prst="rect">
            <a:avLst/>
          </a:prstGeom>
          <a:noFill/>
          <a:ln w="38100" cap="flat" cmpd="sng">
            <a:solidFill>
              <a:srgbClr val="D9D9D9"/>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600" b="1" dirty="0"/>
              <a:t>TEACHING POINTS</a:t>
            </a:r>
            <a:endParaRPr sz="1600" dirty="0"/>
          </a:p>
          <a:p>
            <a:pPr marL="457200" lvl="0" indent="-330200" algn="l" rtl="0">
              <a:spcBef>
                <a:spcPts val="0"/>
              </a:spcBef>
              <a:spcAft>
                <a:spcPts val="0"/>
              </a:spcAft>
              <a:buSzPts val="1600"/>
              <a:buChar char="●"/>
            </a:pPr>
            <a:r>
              <a:rPr lang="en-GB" sz="1600" dirty="0"/>
              <a:t>Recognise triggers</a:t>
            </a:r>
            <a:endParaRPr sz="1600" dirty="0"/>
          </a:p>
          <a:p>
            <a:pPr marL="457200" lvl="0" indent="-330200" algn="l" rtl="0">
              <a:spcBef>
                <a:spcPts val="0"/>
              </a:spcBef>
              <a:spcAft>
                <a:spcPts val="0"/>
              </a:spcAft>
              <a:buSzPts val="1600"/>
              <a:buChar char="●"/>
            </a:pPr>
            <a:r>
              <a:rPr lang="en-GB" sz="1600" dirty="0"/>
              <a:t>Choose/moderate own behaviour</a:t>
            </a:r>
            <a:endParaRPr sz="1600" b="1"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32"/>
          <p:cNvSpPr txBox="1">
            <a:spLocks noGrp="1"/>
          </p:cNvSpPr>
          <p:nvPr>
            <p:ph type="title"/>
          </p:nvPr>
        </p:nvSpPr>
        <p:spPr>
          <a:xfrm>
            <a:off x="270000" y="216425"/>
            <a:ext cx="603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solidFill>
                  <a:srgbClr val="073763"/>
                </a:solidFill>
              </a:rPr>
              <a:t>15. Positive </a:t>
            </a:r>
            <a:r>
              <a:rPr lang="en-GB" dirty="0">
                <a:solidFill>
                  <a:srgbClr val="073763"/>
                </a:solidFill>
              </a:rPr>
              <a:t>factors for mental wellbeing</a:t>
            </a: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205" name="Google Shape;205;p32"/>
          <p:cNvSpPr txBox="1">
            <a:spLocks noGrp="1"/>
          </p:cNvSpPr>
          <p:nvPr>
            <p:ph type="body" idx="1"/>
          </p:nvPr>
        </p:nvSpPr>
        <p:spPr>
          <a:xfrm>
            <a:off x="270000" y="1207975"/>
            <a:ext cx="5908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Teach and remind pupils of proven positive factors for mental wellbeing:</a:t>
            </a:r>
            <a:endParaRPr sz="1800" dirty="0"/>
          </a:p>
          <a:p>
            <a:pPr marL="457200" lvl="0" indent="-342900" algn="l" rtl="0">
              <a:spcBef>
                <a:spcPts val="1600"/>
              </a:spcBef>
              <a:spcAft>
                <a:spcPts val="0"/>
              </a:spcAft>
              <a:buSzPts val="1800"/>
              <a:buChar char="●"/>
            </a:pPr>
            <a:r>
              <a:rPr lang="en-GB" sz="1800" b="1" dirty="0"/>
              <a:t>physical exercise</a:t>
            </a:r>
            <a:r>
              <a:rPr lang="en-GB" sz="1800" dirty="0"/>
              <a:t> - activity that gets heart pumping</a:t>
            </a:r>
            <a:endParaRPr sz="1800" dirty="0"/>
          </a:p>
          <a:p>
            <a:pPr marL="457200" lvl="0" indent="-342900" algn="l" rtl="0">
              <a:spcBef>
                <a:spcPts val="0"/>
              </a:spcBef>
              <a:spcAft>
                <a:spcPts val="0"/>
              </a:spcAft>
              <a:buSzPts val="1800"/>
              <a:buChar char="●"/>
            </a:pPr>
            <a:r>
              <a:rPr lang="en-GB" sz="1800" b="1" dirty="0"/>
              <a:t>time outdoors</a:t>
            </a:r>
            <a:r>
              <a:rPr lang="en-GB" sz="1800" dirty="0"/>
              <a:t> - sports, play, gardening</a:t>
            </a:r>
            <a:endParaRPr sz="1800" dirty="0"/>
          </a:p>
          <a:p>
            <a:pPr marL="457200" lvl="0" indent="-342900" algn="l" rtl="0">
              <a:spcBef>
                <a:spcPts val="0"/>
              </a:spcBef>
              <a:spcAft>
                <a:spcPts val="0"/>
              </a:spcAft>
              <a:buSzPts val="1800"/>
              <a:buChar char="●"/>
            </a:pPr>
            <a:r>
              <a:rPr lang="en-GB" sz="1800" b="1" dirty="0"/>
              <a:t>community participation</a:t>
            </a:r>
            <a:r>
              <a:rPr lang="en-GB" sz="1800" dirty="0"/>
              <a:t> - clubs and hobbies</a:t>
            </a:r>
            <a:endParaRPr sz="1800" dirty="0"/>
          </a:p>
          <a:p>
            <a:pPr marL="457200" lvl="0" indent="-342900" algn="l" rtl="0">
              <a:spcBef>
                <a:spcPts val="0"/>
              </a:spcBef>
              <a:spcAft>
                <a:spcPts val="0"/>
              </a:spcAft>
              <a:buSzPts val="1800"/>
              <a:buChar char="●"/>
            </a:pPr>
            <a:r>
              <a:rPr lang="en-GB" sz="1800" b="1" dirty="0"/>
              <a:t>voluntary activity</a:t>
            </a:r>
            <a:r>
              <a:rPr lang="en-GB" sz="1800" dirty="0"/>
              <a:t> - in class, home or elsewhere</a:t>
            </a:r>
            <a:endParaRPr sz="1800" dirty="0"/>
          </a:p>
          <a:p>
            <a:pPr marL="457200" lvl="0" indent="-342900" algn="l" rtl="0">
              <a:spcBef>
                <a:spcPts val="0"/>
              </a:spcBef>
              <a:spcAft>
                <a:spcPts val="0"/>
              </a:spcAft>
              <a:buSzPts val="1800"/>
              <a:buChar char="●"/>
            </a:pPr>
            <a:r>
              <a:rPr lang="en-GB" sz="1800" b="1" dirty="0"/>
              <a:t>positive routines </a:t>
            </a:r>
            <a:r>
              <a:rPr lang="en-GB" sz="1800" dirty="0"/>
              <a:t>- including around sleep</a:t>
            </a:r>
            <a:endParaRPr sz="1800" dirty="0"/>
          </a:p>
          <a:p>
            <a:pPr marL="0" lvl="0" indent="0" algn="l" rtl="0">
              <a:spcBef>
                <a:spcPts val="1600"/>
              </a:spcBef>
              <a:spcAft>
                <a:spcPts val="1600"/>
              </a:spcAft>
              <a:buNone/>
            </a:pPr>
            <a:r>
              <a:rPr lang="en-GB" sz="1800" dirty="0"/>
              <a:t>Teach pupils that people need to ration/limit time spent online (including mobile phones) as </a:t>
            </a:r>
            <a:r>
              <a:rPr lang="en-GB" sz="1800" b="1" dirty="0"/>
              <a:t>too much time online can have a negative effect on wellbeing</a:t>
            </a:r>
            <a:r>
              <a:rPr lang="en-GB" sz="1800" dirty="0"/>
              <a:t>. </a:t>
            </a:r>
            <a:endParaRPr sz="1800" dirty="0"/>
          </a:p>
        </p:txBody>
      </p:sp>
      <p:sp>
        <p:nvSpPr>
          <p:cNvPr id="206" name="Google Shape;206;p32"/>
          <p:cNvSpPr txBox="1">
            <a:spLocks noGrp="1"/>
          </p:cNvSpPr>
          <p:nvPr>
            <p:ph type="body" idx="2"/>
          </p:nvPr>
        </p:nvSpPr>
        <p:spPr>
          <a:xfrm>
            <a:off x="6178800" y="216425"/>
            <a:ext cx="2695200" cy="2355300"/>
          </a:xfrm>
          <a:prstGeom prst="rect">
            <a:avLst/>
          </a:prstGeom>
          <a:solidFill>
            <a:srgbClr val="D9D9D9"/>
          </a:solidFill>
          <a:ln w="38100" cap="flat" cmpd="sng">
            <a:solidFill>
              <a:srgbClr val="D9D9D9"/>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Clr>
                <a:schemeClr val="dk1"/>
              </a:buClr>
              <a:buSzPts val="1100"/>
              <a:buFont typeface="Arial"/>
              <a:buNone/>
            </a:pPr>
            <a:r>
              <a:rPr lang="en-GB" sz="1600" b="1"/>
              <a:t>STATUTORY GUIDANCE</a:t>
            </a:r>
            <a:r>
              <a:rPr lang="en-GB" sz="1600"/>
              <a:t/>
            </a:r>
            <a:br>
              <a:rPr lang="en-GB" sz="1600"/>
            </a:br>
            <a:r>
              <a:rPr lang="en-GB" sz="1600" i="1"/>
              <a:t>Know the benefits of physical exercise, time outdoors, community participation, voluntary and service-based activity on mental wellbeing and happiness.</a:t>
            </a:r>
            <a:endParaRPr sz="1600" i="1"/>
          </a:p>
        </p:txBody>
      </p:sp>
      <p:sp>
        <p:nvSpPr>
          <p:cNvPr id="207" name="Google Shape;207;p32"/>
          <p:cNvSpPr txBox="1">
            <a:spLocks noGrp="1"/>
          </p:cNvSpPr>
          <p:nvPr>
            <p:ph type="sldNum" idx="12"/>
          </p:nvPr>
        </p:nvSpPr>
        <p:spPr>
          <a:xfrm>
            <a:off x="4200350" y="4810975"/>
            <a:ext cx="4626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18</a:t>
            </a:fld>
            <a:endParaRPr/>
          </a:p>
        </p:txBody>
      </p:sp>
      <p:sp>
        <p:nvSpPr>
          <p:cNvPr id="208" name="Google Shape;208;p32"/>
          <p:cNvSpPr txBox="1">
            <a:spLocks noGrp="1"/>
          </p:cNvSpPr>
          <p:nvPr>
            <p:ph type="subTitle" idx="4294967295"/>
          </p:nvPr>
        </p:nvSpPr>
        <p:spPr>
          <a:xfrm>
            <a:off x="7796400" y="4454575"/>
            <a:ext cx="1077600" cy="472500"/>
          </a:xfrm>
          <a:prstGeom prst="rect">
            <a:avLst/>
          </a:prstGeom>
          <a:ln w="38100" cap="flat" cmpd="sng">
            <a:solidFill>
              <a:srgbClr val="E06666"/>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a:solidFill>
                  <a:srgbClr val="E06666"/>
                </a:solidFill>
              </a:rPr>
              <a:t>Primary</a:t>
            </a:r>
            <a:endParaRPr>
              <a:solidFill>
                <a:srgbClr val="E06666"/>
              </a:solidFill>
            </a:endParaRPr>
          </a:p>
        </p:txBody>
      </p:sp>
      <p:sp>
        <p:nvSpPr>
          <p:cNvPr id="209" name="Google Shape;209;p32"/>
          <p:cNvSpPr txBox="1">
            <a:spLocks noGrp="1"/>
          </p:cNvSpPr>
          <p:nvPr>
            <p:ph type="body" idx="2"/>
          </p:nvPr>
        </p:nvSpPr>
        <p:spPr>
          <a:xfrm>
            <a:off x="6178800" y="2571750"/>
            <a:ext cx="2695200" cy="974400"/>
          </a:xfrm>
          <a:prstGeom prst="rect">
            <a:avLst/>
          </a:prstGeom>
          <a:noFill/>
          <a:ln w="38100" cap="flat" cmpd="sng">
            <a:solidFill>
              <a:srgbClr val="D9D9D9"/>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600" b="1"/>
              <a:t>TEACHING POINTS</a:t>
            </a:r>
            <a:endParaRPr sz="1600"/>
          </a:p>
          <a:p>
            <a:pPr marL="457200" lvl="0" indent="-330200" algn="l" rtl="0">
              <a:spcBef>
                <a:spcPts val="0"/>
              </a:spcBef>
              <a:spcAft>
                <a:spcPts val="0"/>
              </a:spcAft>
              <a:buSzPts val="1600"/>
              <a:buChar char="●"/>
            </a:pPr>
            <a:r>
              <a:rPr lang="en-GB" sz="1600"/>
              <a:t>Wellbeing factors</a:t>
            </a:r>
            <a:endParaRPr sz="1600"/>
          </a:p>
          <a:p>
            <a:pPr marL="457200" lvl="0" indent="-330200" algn="l" rtl="0">
              <a:spcBef>
                <a:spcPts val="0"/>
              </a:spcBef>
              <a:spcAft>
                <a:spcPts val="0"/>
              </a:spcAft>
              <a:buSzPts val="1600"/>
              <a:buChar char="●"/>
            </a:pPr>
            <a:r>
              <a:rPr lang="en-GB" sz="1600"/>
              <a:t>Online harms</a:t>
            </a:r>
            <a:endParaRPr sz="160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4" name="Google Shape;214;p33"/>
          <p:cNvSpPr txBox="1">
            <a:spLocks noGrp="1"/>
          </p:cNvSpPr>
          <p:nvPr>
            <p:ph type="title"/>
          </p:nvPr>
        </p:nvSpPr>
        <p:spPr>
          <a:xfrm>
            <a:off x="270000" y="216425"/>
            <a:ext cx="603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solidFill>
                  <a:srgbClr val="073763"/>
                </a:solidFill>
              </a:rPr>
              <a:t>16. Simple </a:t>
            </a:r>
            <a:r>
              <a:rPr lang="en-GB" dirty="0">
                <a:solidFill>
                  <a:srgbClr val="073763"/>
                </a:solidFill>
              </a:rPr>
              <a:t>self-care techniques</a:t>
            </a: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215" name="Google Shape;215;p33"/>
          <p:cNvSpPr txBox="1">
            <a:spLocks noGrp="1"/>
          </p:cNvSpPr>
          <p:nvPr>
            <p:ph type="body" idx="1"/>
          </p:nvPr>
        </p:nvSpPr>
        <p:spPr>
          <a:xfrm>
            <a:off x="270000" y="914400"/>
            <a:ext cx="57756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b="1"/>
              <a:t>Teach younger pupils to make positive connections</a:t>
            </a:r>
            <a:r>
              <a:rPr lang="en-GB" sz="1800"/>
              <a:t> between things they enjoy (activities, friends) and feeling good.</a:t>
            </a:r>
            <a:endParaRPr sz="1800"/>
          </a:p>
          <a:p>
            <a:pPr marL="0" lvl="0" indent="0" algn="l" rtl="0">
              <a:spcBef>
                <a:spcPts val="1600"/>
              </a:spcBef>
              <a:spcAft>
                <a:spcPts val="0"/>
              </a:spcAft>
              <a:buNone/>
            </a:pPr>
            <a:r>
              <a:rPr lang="en-GB" sz="1800" b="1"/>
              <a:t>Challenge older pupils to reflect</a:t>
            </a:r>
            <a:r>
              <a:rPr lang="en-GB" sz="1800"/>
              <a:t> on how rest, time with others, hobbies and interests, rationing time online, help to maintain and increase their wellbeing. </a:t>
            </a:r>
            <a:endParaRPr sz="1800"/>
          </a:p>
          <a:p>
            <a:pPr marL="0" lvl="0" indent="0" algn="l" rtl="0">
              <a:spcBef>
                <a:spcPts val="1600"/>
              </a:spcBef>
              <a:spcAft>
                <a:spcPts val="0"/>
              </a:spcAft>
              <a:buNone/>
            </a:pPr>
            <a:r>
              <a:rPr lang="en-GB" sz="1800"/>
              <a:t>Ensure older pupils are taught and know of a range of </a:t>
            </a:r>
            <a:r>
              <a:rPr lang="en-GB" sz="1800" b="1"/>
              <a:t>self-care strategies</a:t>
            </a:r>
            <a:r>
              <a:rPr lang="en-GB" sz="1800"/>
              <a:t> they can use to regulate their emotional experience (for example, some people enjoy mindfulness, colouring, exercise, setting a time to ‘unwind’ before bed as well as getting enough sleep). </a:t>
            </a:r>
            <a:endParaRPr sz="1800"/>
          </a:p>
          <a:p>
            <a:pPr marL="0" lvl="0" indent="0" algn="l" rtl="0">
              <a:spcBef>
                <a:spcPts val="1600"/>
              </a:spcBef>
              <a:spcAft>
                <a:spcPts val="0"/>
              </a:spcAft>
              <a:buNone/>
            </a:pPr>
            <a:endParaRPr sz="1800">
              <a:highlight>
                <a:srgbClr val="EAD1DC"/>
              </a:highlight>
            </a:endParaRPr>
          </a:p>
          <a:p>
            <a:pPr marL="0" lvl="0" indent="0" algn="l" rtl="0">
              <a:spcBef>
                <a:spcPts val="1600"/>
              </a:spcBef>
              <a:spcAft>
                <a:spcPts val="1600"/>
              </a:spcAft>
              <a:buNone/>
            </a:pPr>
            <a:endParaRPr sz="1800"/>
          </a:p>
        </p:txBody>
      </p:sp>
      <p:sp>
        <p:nvSpPr>
          <p:cNvPr id="216" name="Google Shape;216;p33"/>
          <p:cNvSpPr txBox="1">
            <a:spLocks noGrp="1"/>
          </p:cNvSpPr>
          <p:nvPr>
            <p:ph type="body" idx="2"/>
          </p:nvPr>
        </p:nvSpPr>
        <p:spPr>
          <a:xfrm>
            <a:off x="6178800" y="216425"/>
            <a:ext cx="2695200" cy="2111100"/>
          </a:xfrm>
          <a:prstGeom prst="rect">
            <a:avLst/>
          </a:prstGeom>
          <a:solidFill>
            <a:srgbClr val="D9D9D9"/>
          </a:solidFill>
          <a:ln w="38100" cap="flat" cmpd="sng">
            <a:solidFill>
              <a:srgbClr val="D9D9D9"/>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Clr>
                <a:schemeClr val="dk1"/>
              </a:buClr>
              <a:buSzPts val="1100"/>
              <a:buFont typeface="Arial"/>
              <a:buNone/>
            </a:pPr>
            <a:r>
              <a:rPr lang="en-GB" sz="1600" b="1"/>
              <a:t>STATUTORY GUIDANCE</a:t>
            </a:r>
            <a:r>
              <a:rPr lang="en-GB" sz="1600"/>
              <a:t/>
            </a:r>
            <a:br>
              <a:rPr lang="en-GB" sz="1600"/>
            </a:br>
            <a:r>
              <a:rPr lang="en-GB" sz="1600" i="1"/>
              <a:t>Know simple self-care techniques, including the importance of rest, time spent with friends and family and the benefits of hobbies and interests.</a:t>
            </a:r>
            <a:endParaRPr sz="1600" i="1"/>
          </a:p>
        </p:txBody>
      </p:sp>
      <p:sp>
        <p:nvSpPr>
          <p:cNvPr id="217" name="Google Shape;217;p33"/>
          <p:cNvSpPr txBox="1">
            <a:spLocks noGrp="1"/>
          </p:cNvSpPr>
          <p:nvPr>
            <p:ph type="sldNum" idx="12"/>
          </p:nvPr>
        </p:nvSpPr>
        <p:spPr>
          <a:xfrm>
            <a:off x="4200350" y="4810975"/>
            <a:ext cx="4626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19</a:t>
            </a:fld>
            <a:endParaRPr/>
          </a:p>
        </p:txBody>
      </p:sp>
      <p:sp>
        <p:nvSpPr>
          <p:cNvPr id="218" name="Google Shape;218;p33"/>
          <p:cNvSpPr txBox="1">
            <a:spLocks noGrp="1"/>
          </p:cNvSpPr>
          <p:nvPr>
            <p:ph type="subTitle" idx="4294967295"/>
          </p:nvPr>
        </p:nvSpPr>
        <p:spPr>
          <a:xfrm>
            <a:off x="7796400" y="4454575"/>
            <a:ext cx="1077600" cy="472500"/>
          </a:xfrm>
          <a:prstGeom prst="rect">
            <a:avLst/>
          </a:prstGeom>
          <a:ln w="38100" cap="flat" cmpd="sng">
            <a:solidFill>
              <a:srgbClr val="E06666"/>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a:solidFill>
                  <a:srgbClr val="E06666"/>
                </a:solidFill>
              </a:rPr>
              <a:t>Primary</a:t>
            </a:r>
            <a:endParaRPr>
              <a:solidFill>
                <a:srgbClr val="E06666"/>
              </a:solidFill>
            </a:endParaRPr>
          </a:p>
        </p:txBody>
      </p:sp>
      <p:sp>
        <p:nvSpPr>
          <p:cNvPr id="219" name="Google Shape;219;p33"/>
          <p:cNvSpPr txBox="1">
            <a:spLocks noGrp="1"/>
          </p:cNvSpPr>
          <p:nvPr>
            <p:ph type="body" idx="2"/>
          </p:nvPr>
        </p:nvSpPr>
        <p:spPr>
          <a:xfrm>
            <a:off x="6178800" y="2327525"/>
            <a:ext cx="2695200" cy="1058400"/>
          </a:xfrm>
          <a:prstGeom prst="rect">
            <a:avLst/>
          </a:prstGeom>
          <a:noFill/>
          <a:ln w="38100" cap="flat" cmpd="sng">
            <a:solidFill>
              <a:srgbClr val="D9D9D9"/>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600" b="1"/>
              <a:t>TEACHING POINTS</a:t>
            </a:r>
            <a:endParaRPr sz="1600"/>
          </a:p>
          <a:p>
            <a:pPr marL="457200" lvl="0" indent="-330200" algn="l" rtl="0">
              <a:spcBef>
                <a:spcPts val="0"/>
              </a:spcBef>
              <a:spcAft>
                <a:spcPts val="0"/>
              </a:spcAft>
              <a:buSzPts val="1600"/>
              <a:buChar char="●"/>
            </a:pPr>
            <a:r>
              <a:rPr lang="en-GB" sz="1600"/>
              <a:t>Wellbeing factors</a:t>
            </a:r>
            <a:endParaRPr sz="1600"/>
          </a:p>
          <a:p>
            <a:pPr marL="457200" lvl="0" indent="-330200" algn="l" rtl="0">
              <a:spcBef>
                <a:spcPts val="0"/>
              </a:spcBef>
              <a:spcAft>
                <a:spcPts val="0"/>
              </a:spcAft>
              <a:buSzPts val="1600"/>
              <a:buChar char="●"/>
            </a:pPr>
            <a:r>
              <a:rPr lang="en-GB" sz="1600"/>
              <a:t>Self-care techniques</a:t>
            </a:r>
            <a:endParaRPr sz="1600" b="1"/>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23"/>
        <p:cNvGrpSpPr/>
        <p:nvPr/>
      </p:nvGrpSpPr>
      <p:grpSpPr>
        <a:xfrm>
          <a:off x="0" y="0"/>
          <a:ext cx="0" cy="0"/>
          <a:chOff x="0" y="0"/>
          <a:chExt cx="0" cy="0"/>
        </a:xfrm>
      </p:grpSpPr>
      <p:sp>
        <p:nvSpPr>
          <p:cNvPr id="224" name="Google Shape;224;p34"/>
          <p:cNvSpPr txBox="1">
            <a:spLocks noGrp="1"/>
          </p:cNvSpPr>
          <p:nvPr>
            <p:ph type="title"/>
          </p:nvPr>
        </p:nvSpPr>
        <p:spPr>
          <a:xfrm>
            <a:off x="81600" y="-15380"/>
            <a:ext cx="603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solidFill>
                  <a:srgbClr val="073763"/>
                </a:solidFill>
              </a:rPr>
              <a:t>17. Isolation </a:t>
            </a:r>
            <a:r>
              <a:rPr lang="en-GB" dirty="0">
                <a:solidFill>
                  <a:srgbClr val="073763"/>
                </a:solidFill>
              </a:rPr>
              <a:t>and loneliness </a:t>
            </a: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225" name="Google Shape;225;p34"/>
          <p:cNvSpPr txBox="1">
            <a:spLocks noGrp="1"/>
          </p:cNvSpPr>
          <p:nvPr>
            <p:ph type="body" idx="1"/>
          </p:nvPr>
        </p:nvSpPr>
        <p:spPr>
          <a:xfrm>
            <a:off x="0" y="602832"/>
            <a:ext cx="5775600" cy="37713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GB" sz="1800" b="1" dirty="0"/>
              <a:t>Teach pupils the difference between boredom, isolation and loneliness</a:t>
            </a:r>
            <a:r>
              <a:rPr lang="en-GB" sz="1800" dirty="0"/>
              <a:t>. Anyone (including adults) can experience these feelings – whether or not they have people with them. </a:t>
            </a:r>
            <a:endParaRPr sz="1800" dirty="0"/>
          </a:p>
          <a:p>
            <a:pPr marL="0" lvl="0" indent="0" algn="l" rtl="0">
              <a:lnSpc>
                <a:spcPct val="115000"/>
              </a:lnSpc>
              <a:spcBef>
                <a:spcPts val="1600"/>
              </a:spcBef>
              <a:spcAft>
                <a:spcPts val="0"/>
              </a:spcAft>
              <a:buClr>
                <a:schemeClr val="dk1"/>
              </a:buClr>
              <a:buSzPts val="1100"/>
              <a:buFont typeface="Arial"/>
              <a:buNone/>
            </a:pPr>
            <a:r>
              <a:rPr lang="en-GB" sz="1800" dirty="0"/>
              <a:t>Encourage younger pupils to use creative activities (such as telling or writing stories) to tackle boredom.</a:t>
            </a:r>
            <a:endParaRPr sz="1800" dirty="0"/>
          </a:p>
          <a:p>
            <a:pPr marL="0" lvl="0" indent="0" algn="l" rtl="0">
              <a:lnSpc>
                <a:spcPct val="115000"/>
              </a:lnSpc>
              <a:spcBef>
                <a:spcPts val="1600"/>
              </a:spcBef>
              <a:spcAft>
                <a:spcPts val="0"/>
              </a:spcAft>
              <a:buClr>
                <a:schemeClr val="dk1"/>
              </a:buClr>
              <a:buSzPts val="1100"/>
              <a:buFont typeface="Arial"/>
              <a:buNone/>
            </a:pPr>
            <a:r>
              <a:rPr lang="en-GB" sz="1800" dirty="0"/>
              <a:t>Emphasise that they can seek out a trusted adult or friend when they feel lonely</a:t>
            </a:r>
            <a:r>
              <a:rPr lang="en-GB" sz="1800" dirty="0" smtClean="0"/>
              <a:t>. </a:t>
            </a:r>
            <a:r>
              <a:rPr lang="en-GB" sz="1800" b="1" dirty="0" smtClean="0"/>
              <a:t>Explore </a:t>
            </a:r>
            <a:r>
              <a:rPr lang="en-GB" sz="1800" b="1" dirty="0"/>
              <a:t>strategies with older pupils </a:t>
            </a:r>
            <a:r>
              <a:rPr lang="en-GB" sz="1800" dirty="0"/>
              <a:t>to reduce loneliness </a:t>
            </a:r>
            <a:r>
              <a:rPr lang="en-GB" sz="1800" dirty="0" smtClean="0"/>
              <a:t>(</a:t>
            </a:r>
            <a:r>
              <a:rPr lang="en-GB" sz="1800" dirty="0"/>
              <a:t>for example,  seeking companionship or joining clubs).</a:t>
            </a:r>
            <a:endParaRPr sz="1800" dirty="0"/>
          </a:p>
          <a:p>
            <a:pPr marL="0" lvl="0" indent="0" algn="l" rtl="0">
              <a:spcBef>
                <a:spcPts val="0"/>
              </a:spcBef>
              <a:spcAft>
                <a:spcPts val="0"/>
              </a:spcAft>
              <a:buNone/>
            </a:pPr>
            <a:endParaRPr sz="1800" b="1" dirty="0"/>
          </a:p>
          <a:p>
            <a:pPr marL="0" lvl="0" indent="0" algn="l" rtl="0">
              <a:spcBef>
                <a:spcPts val="1600"/>
              </a:spcBef>
              <a:spcAft>
                <a:spcPts val="1600"/>
              </a:spcAft>
              <a:buNone/>
            </a:pPr>
            <a:endParaRPr sz="1800" dirty="0"/>
          </a:p>
        </p:txBody>
      </p:sp>
      <p:sp>
        <p:nvSpPr>
          <p:cNvPr id="226" name="Google Shape;226;p34"/>
          <p:cNvSpPr txBox="1">
            <a:spLocks noGrp="1"/>
          </p:cNvSpPr>
          <p:nvPr>
            <p:ph type="body" idx="2"/>
          </p:nvPr>
        </p:nvSpPr>
        <p:spPr>
          <a:xfrm>
            <a:off x="6448800" y="0"/>
            <a:ext cx="2695200" cy="2120400"/>
          </a:xfrm>
          <a:prstGeom prst="rect">
            <a:avLst/>
          </a:prstGeom>
          <a:solidFill>
            <a:srgbClr val="D9D9D9"/>
          </a:solidFill>
          <a:ln w="38100" cap="flat" cmpd="sng">
            <a:solidFill>
              <a:srgbClr val="D9D9D9"/>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Clr>
                <a:schemeClr val="dk1"/>
              </a:buClr>
              <a:buSzPts val="1100"/>
              <a:buFont typeface="Arial"/>
              <a:buNone/>
            </a:pPr>
            <a:r>
              <a:rPr lang="en-GB" sz="1600" b="1" dirty="0"/>
              <a:t>STATUTORY GUIDANCE</a:t>
            </a:r>
            <a:r>
              <a:rPr lang="en-GB" sz="1600" dirty="0"/>
              <a:t/>
            </a:r>
            <a:br>
              <a:rPr lang="en-GB" sz="1600" dirty="0"/>
            </a:br>
            <a:r>
              <a:rPr lang="en-GB" sz="1600" i="1" dirty="0"/>
              <a:t>Know isolation and loneliness can affect children and that it is very important for children to discuss their feelings with an adult and seek support.</a:t>
            </a:r>
            <a:endParaRPr sz="1600" dirty="0"/>
          </a:p>
        </p:txBody>
      </p:sp>
      <p:sp>
        <p:nvSpPr>
          <p:cNvPr id="227" name="Google Shape;227;p34"/>
          <p:cNvSpPr txBox="1">
            <a:spLocks noGrp="1"/>
          </p:cNvSpPr>
          <p:nvPr>
            <p:ph type="sldNum" idx="12"/>
          </p:nvPr>
        </p:nvSpPr>
        <p:spPr>
          <a:xfrm>
            <a:off x="4200350" y="4810975"/>
            <a:ext cx="4626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20</a:t>
            </a:fld>
            <a:endParaRPr/>
          </a:p>
        </p:txBody>
      </p:sp>
      <p:sp>
        <p:nvSpPr>
          <p:cNvPr id="228" name="Google Shape;228;p34"/>
          <p:cNvSpPr txBox="1">
            <a:spLocks noGrp="1"/>
          </p:cNvSpPr>
          <p:nvPr>
            <p:ph type="subTitle" idx="4294967295"/>
          </p:nvPr>
        </p:nvSpPr>
        <p:spPr>
          <a:xfrm>
            <a:off x="7796400" y="4454575"/>
            <a:ext cx="1077600" cy="472500"/>
          </a:xfrm>
          <a:prstGeom prst="rect">
            <a:avLst/>
          </a:prstGeom>
          <a:ln w="38100" cap="flat" cmpd="sng">
            <a:solidFill>
              <a:srgbClr val="E06666"/>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a:solidFill>
                  <a:srgbClr val="E06666"/>
                </a:solidFill>
              </a:rPr>
              <a:t>Primary</a:t>
            </a:r>
            <a:endParaRPr>
              <a:solidFill>
                <a:srgbClr val="E06666"/>
              </a:solidFill>
            </a:endParaRPr>
          </a:p>
        </p:txBody>
      </p:sp>
      <p:sp>
        <p:nvSpPr>
          <p:cNvPr id="229" name="Google Shape;229;p34"/>
          <p:cNvSpPr txBox="1">
            <a:spLocks noGrp="1"/>
          </p:cNvSpPr>
          <p:nvPr>
            <p:ph type="body" idx="2"/>
          </p:nvPr>
        </p:nvSpPr>
        <p:spPr>
          <a:xfrm>
            <a:off x="6448800" y="2026653"/>
            <a:ext cx="2695200" cy="1116000"/>
          </a:xfrm>
          <a:prstGeom prst="rect">
            <a:avLst/>
          </a:prstGeom>
          <a:noFill/>
          <a:ln w="38100" cap="flat" cmpd="sng">
            <a:solidFill>
              <a:srgbClr val="D9D9D9"/>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600" b="1"/>
              <a:t>TEACHING POINTS</a:t>
            </a:r>
            <a:endParaRPr sz="1600"/>
          </a:p>
          <a:p>
            <a:pPr marL="457200" lvl="0" indent="-330200" algn="l" rtl="0">
              <a:spcBef>
                <a:spcPts val="0"/>
              </a:spcBef>
              <a:spcAft>
                <a:spcPts val="0"/>
              </a:spcAft>
              <a:buSzPts val="1600"/>
              <a:buChar char="●"/>
            </a:pPr>
            <a:r>
              <a:rPr lang="en-GB" sz="1600"/>
              <a:t>Self-care strategies</a:t>
            </a:r>
            <a:endParaRPr sz="1600"/>
          </a:p>
          <a:p>
            <a:pPr marL="457200" lvl="0" indent="-330200" algn="l" rtl="0">
              <a:spcBef>
                <a:spcPts val="0"/>
              </a:spcBef>
              <a:spcAft>
                <a:spcPts val="0"/>
              </a:spcAft>
              <a:buSzPts val="1600"/>
              <a:buChar char="●"/>
            </a:pPr>
            <a:r>
              <a:rPr lang="en-GB" sz="1600"/>
              <a:t>Reducing loneliness</a:t>
            </a:r>
            <a:endParaRPr sz="1600" b="1"/>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42578" y="3564187"/>
            <a:ext cx="1585362" cy="1436338"/>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24917" y="3579960"/>
            <a:ext cx="1420565" cy="1420565"/>
          </a:xfrm>
          <a:prstGeom prst="rect">
            <a:avLst/>
          </a:prstGeom>
        </p:spPr>
      </p:pic>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93521" y="3700766"/>
            <a:ext cx="1065802" cy="1299759"/>
          </a:xfrm>
          <a:prstGeom prst="rect">
            <a:avLst/>
          </a:prstGeom>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Google Shape;234;p35"/>
          <p:cNvSpPr txBox="1">
            <a:spLocks noGrp="1"/>
          </p:cNvSpPr>
          <p:nvPr>
            <p:ph type="title"/>
          </p:nvPr>
        </p:nvSpPr>
        <p:spPr>
          <a:xfrm>
            <a:off x="270000" y="216425"/>
            <a:ext cx="603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solidFill>
                  <a:srgbClr val="073763"/>
                </a:solidFill>
              </a:rPr>
              <a:t>18. Talking </a:t>
            </a:r>
            <a:r>
              <a:rPr lang="en-GB" dirty="0">
                <a:solidFill>
                  <a:srgbClr val="073763"/>
                </a:solidFill>
              </a:rPr>
              <a:t>and getting support </a:t>
            </a: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235" name="Google Shape;235;p35"/>
          <p:cNvSpPr txBox="1">
            <a:spLocks noGrp="1"/>
          </p:cNvSpPr>
          <p:nvPr>
            <p:ph type="body" idx="1"/>
          </p:nvPr>
        </p:nvSpPr>
        <p:spPr>
          <a:xfrm>
            <a:off x="270000" y="914400"/>
            <a:ext cx="5775600" cy="37713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800"/>
              <a:t>Remind younger pupils to talk to a trusted adult when:</a:t>
            </a:r>
            <a:endParaRPr sz="1800"/>
          </a:p>
          <a:p>
            <a:pPr marL="457200" lvl="0" indent="-342900" algn="l" rtl="0">
              <a:lnSpc>
                <a:spcPct val="115000"/>
              </a:lnSpc>
              <a:spcBef>
                <a:spcPts val="1000"/>
              </a:spcBef>
              <a:spcAft>
                <a:spcPts val="0"/>
              </a:spcAft>
              <a:buSzPts val="1800"/>
              <a:buChar char="●"/>
            </a:pPr>
            <a:r>
              <a:rPr lang="en-GB" sz="1800"/>
              <a:t>experiencing friendship problems (e.g. toys being taken from them)</a:t>
            </a:r>
            <a:endParaRPr sz="1800"/>
          </a:p>
          <a:p>
            <a:pPr marL="457200" lvl="0" indent="-342900" algn="l" rtl="0">
              <a:lnSpc>
                <a:spcPct val="115000"/>
              </a:lnSpc>
              <a:spcBef>
                <a:spcPts val="0"/>
              </a:spcBef>
              <a:spcAft>
                <a:spcPts val="0"/>
              </a:spcAft>
              <a:buSzPts val="1800"/>
              <a:buChar char="●"/>
            </a:pPr>
            <a:r>
              <a:rPr lang="en-GB" sz="1800"/>
              <a:t>they feel lonely</a:t>
            </a:r>
            <a:endParaRPr sz="1800"/>
          </a:p>
          <a:p>
            <a:pPr marL="0" lvl="0" indent="0" algn="l" rtl="0">
              <a:lnSpc>
                <a:spcPct val="115000"/>
              </a:lnSpc>
              <a:spcBef>
                <a:spcPts val="1600"/>
              </a:spcBef>
              <a:spcAft>
                <a:spcPts val="0"/>
              </a:spcAft>
              <a:buNone/>
            </a:pPr>
            <a:r>
              <a:rPr lang="en-GB" sz="1800"/>
              <a:t>Check that older pupils:</a:t>
            </a:r>
            <a:endParaRPr sz="1800"/>
          </a:p>
          <a:p>
            <a:pPr marL="457200" lvl="0" indent="-342900" algn="l" rtl="0">
              <a:lnSpc>
                <a:spcPct val="115000"/>
              </a:lnSpc>
              <a:spcBef>
                <a:spcPts val="1600"/>
              </a:spcBef>
              <a:spcAft>
                <a:spcPts val="0"/>
              </a:spcAft>
              <a:buSzPts val="1800"/>
              <a:buChar char="●"/>
            </a:pPr>
            <a:r>
              <a:rPr lang="en-GB" sz="1800"/>
              <a:t>can describe what loneliness is </a:t>
            </a:r>
            <a:endParaRPr sz="1800"/>
          </a:p>
          <a:p>
            <a:pPr marL="457200" lvl="0" indent="-342900" algn="l" rtl="0">
              <a:lnSpc>
                <a:spcPct val="115000"/>
              </a:lnSpc>
              <a:spcBef>
                <a:spcPts val="0"/>
              </a:spcBef>
              <a:spcAft>
                <a:spcPts val="0"/>
              </a:spcAft>
              <a:buSzPts val="1800"/>
              <a:buChar char="●"/>
            </a:pPr>
            <a:r>
              <a:rPr lang="en-GB" sz="1800"/>
              <a:t>know that it can help to talk about feelings </a:t>
            </a:r>
            <a:endParaRPr sz="1800"/>
          </a:p>
          <a:p>
            <a:pPr marL="457200" lvl="0" indent="-342900" algn="l" rtl="0">
              <a:lnSpc>
                <a:spcPct val="115000"/>
              </a:lnSpc>
              <a:spcBef>
                <a:spcPts val="0"/>
              </a:spcBef>
              <a:spcAft>
                <a:spcPts val="0"/>
              </a:spcAft>
              <a:buSzPts val="1800"/>
              <a:buChar char="●"/>
            </a:pPr>
            <a:r>
              <a:rPr lang="en-GB" sz="1800"/>
              <a:t>are aware of the adults they can talk to</a:t>
            </a:r>
            <a:endParaRPr sz="1800"/>
          </a:p>
          <a:p>
            <a:pPr marL="457200" lvl="0" indent="-342900" algn="l" rtl="0">
              <a:lnSpc>
                <a:spcPct val="115000"/>
              </a:lnSpc>
              <a:spcBef>
                <a:spcPts val="0"/>
              </a:spcBef>
              <a:spcAft>
                <a:spcPts val="0"/>
              </a:spcAft>
              <a:buSzPts val="1800"/>
              <a:buChar char="●"/>
            </a:pPr>
            <a:r>
              <a:rPr lang="en-GB" sz="1800"/>
              <a:t>can suggest actions a character might take if they were lonely (structured scenario)</a:t>
            </a:r>
            <a:endParaRPr sz="1800"/>
          </a:p>
          <a:p>
            <a:pPr marL="457200" lvl="0" indent="0" algn="l" rtl="0">
              <a:spcBef>
                <a:spcPts val="0"/>
              </a:spcBef>
              <a:spcAft>
                <a:spcPts val="0"/>
              </a:spcAft>
              <a:buNone/>
            </a:pPr>
            <a:endParaRPr sz="1800"/>
          </a:p>
          <a:p>
            <a:pPr marL="0" lvl="0" indent="0" algn="l" rtl="0">
              <a:spcBef>
                <a:spcPts val="1600"/>
              </a:spcBef>
              <a:spcAft>
                <a:spcPts val="1600"/>
              </a:spcAft>
              <a:buNone/>
            </a:pPr>
            <a:endParaRPr sz="1800"/>
          </a:p>
        </p:txBody>
      </p:sp>
      <p:sp>
        <p:nvSpPr>
          <p:cNvPr id="236" name="Google Shape;236;p35"/>
          <p:cNvSpPr txBox="1">
            <a:spLocks noGrp="1"/>
          </p:cNvSpPr>
          <p:nvPr>
            <p:ph type="body" idx="2"/>
          </p:nvPr>
        </p:nvSpPr>
        <p:spPr>
          <a:xfrm>
            <a:off x="6178800" y="216425"/>
            <a:ext cx="2695200" cy="2158800"/>
          </a:xfrm>
          <a:prstGeom prst="rect">
            <a:avLst/>
          </a:prstGeom>
          <a:solidFill>
            <a:srgbClr val="D9D9D9"/>
          </a:solidFill>
          <a:ln w="38100" cap="flat" cmpd="sng">
            <a:solidFill>
              <a:srgbClr val="D9D9D9"/>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Clr>
                <a:schemeClr val="dk1"/>
              </a:buClr>
              <a:buSzPts val="1100"/>
              <a:buFont typeface="Arial"/>
              <a:buNone/>
            </a:pPr>
            <a:r>
              <a:rPr lang="en-GB" sz="1600" b="1"/>
              <a:t>STATUTORY GUIDANCE</a:t>
            </a:r>
            <a:r>
              <a:rPr lang="en-GB" sz="1600"/>
              <a:t/>
            </a:r>
            <a:br>
              <a:rPr lang="en-GB" sz="1600"/>
            </a:br>
            <a:r>
              <a:rPr lang="en-GB" sz="1600" i="1"/>
              <a:t>Know isolation and loneliness can affect children and that it is very important for children to discuss their feelings with an adult and seek support.</a:t>
            </a:r>
            <a:endParaRPr sz="1600"/>
          </a:p>
        </p:txBody>
      </p:sp>
      <p:sp>
        <p:nvSpPr>
          <p:cNvPr id="237" name="Google Shape;237;p35"/>
          <p:cNvSpPr txBox="1">
            <a:spLocks noGrp="1"/>
          </p:cNvSpPr>
          <p:nvPr>
            <p:ph type="sldNum" idx="12"/>
          </p:nvPr>
        </p:nvSpPr>
        <p:spPr>
          <a:xfrm>
            <a:off x="4200350" y="4810975"/>
            <a:ext cx="4626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21</a:t>
            </a:fld>
            <a:endParaRPr/>
          </a:p>
        </p:txBody>
      </p:sp>
      <p:sp>
        <p:nvSpPr>
          <p:cNvPr id="238" name="Google Shape;238;p35"/>
          <p:cNvSpPr txBox="1">
            <a:spLocks noGrp="1"/>
          </p:cNvSpPr>
          <p:nvPr>
            <p:ph type="subTitle" idx="4294967295"/>
          </p:nvPr>
        </p:nvSpPr>
        <p:spPr>
          <a:xfrm>
            <a:off x="7796400" y="4454575"/>
            <a:ext cx="1077600" cy="472500"/>
          </a:xfrm>
          <a:prstGeom prst="rect">
            <a:avLst/>
          </a:prstGeom>
          <a:ln w="38100" cap="flat" cmpd="sng">
            <a:solidFill>
              <a:srgbClr val="E06666"/>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a:solidFill>
                  <a:srgbClr val="E06666"/>
                </a:solidFill>
              </a:rPr>
              <a:t>Primary</a:t>
            </a:r>
            <a:endParaRPr>
              <a:solidFill>
                <a:srgbClr val="E06666"/>
              </a:solidFill>
            </a:endParaRPr>
          </a:p>
        </p:txBody>
      </p:sp>
      <p:sp>
        <p:nvSpPr>
          <p:cNvPr id="239" name="Google Shape;239;p35"/>
          <p:cNvSpPr txBox="1">
            <a:spLocks noGrp="1"/>
          </p:cNvSpPr>
          <p:nvPr>
            <p:ph type="body" idx="2"/>
          </p:nvPr>
        </p:nvSpPr>
        <p:spPr>
          <a:xfrm>
            <a:off x="6178800" y="2375225"/>
            <a:ext cx="2695200" cy="1344300"/>
          </a:xfrm>
          <a:prstGeom prst="rect">
            <a:avLst/>
          </a:prstGeom>
          <a:noFill/>
          <a:ln w="38100" cap="flat" cmpd="sng">
            <a:solidFill>
              <a:srgbClr val="D9D9D9"/>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GB" sz="1600" b="1"/>
              <a:t>TEACHING POINTS</a:t>
            </a:r>
            <a:endParaRPr sz="1600"/>
          </a:p>
          <a:p>
            <a:pPr marL="457200" lvl="0" indent="-330200" algn="l" rtl="0">
              <a:spcBef>
                <a:spcPts val="0"/>
              </a:spcBef>
              <a:spcAft>
                <a:spcPts val="0"/>
              </a:spcAft>
              <a:buSzPts val="1600"/>
              <a:buChar char="●"/>
            </a:pPr>
            <a:r>
              <a:rPr lang="en-GB" sz="1600"/>
              <a:t>Asking for support</a:t>
            </a:r>
            <a:endParaRPr sz="1600"/>
          </a:p>
          <a:p>
            <a:pPr marL="457200" lvl="0" indent="-330200" algn="l" rtl="0">
              <a:spcBef>
                <a:spcPts val="0"/>
              </a:spcBef>
              <a:spcAft>
                <a:spcPts val="0"/>
              </a:spcAft>
              <a:buSzPts val="1600"/>
              <a:buChar char="●"/>
            </a:pPr>
            <a:r>
              <a:rPr lang="en-GB" sz="1600"/>
              <a:t>Talking about feelings</a:t>
            </a:r>
            <a:endParaRPr sz="1600"/>
          </a:p>
          <a:p>
            <a:pPr marL="457200" lvl="0" indent="-330200" algn="l" rtl="0">
              <a:spcBef>
                <a:spcPts val="0"/>
              </a:spcBef>
              <a:spcAft>
                <a:spcPts val="0"/>
              </a:spcAft>
              <a:buSzPts val="1600"/>
              <a:buChar char="●"/>
            </a:pPr>
            <a:r>
              <a:rPr lang="en-GB" sz="1600"/>
              <a:t>Dealing with emotions </a:t>
            </a:r>
            <a:endParaRPr sz="1600" i="1"/>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4" name="Google Shape;244;p36"/>
          <p:cNvSpPr txBox="1">
            <a:spLocks noGrp="1"/>
          </p:cNvSpPr>
          <p:nvPr>
            <p:ph type="title"/>
          </p:nvPr>
        </p:nvSpPr>
        <p:spPr>
          <a:xfrm>
            <a:off x="270000" y="216425"/>
            <a:ext cx="603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solidFill>
                  <a:srgbClr val="073763"/>
                </a:solidFill>
              </a:rPr>
              <a:t>19. The </a:t>
            </a:r>
            <a:r>
              <a:rPr lang="en-GB" dirty="0">
                <a:solidFill>
                  <a:srgbClr val="073763"/>
                </a:solidFill>
              </a:rPr>
              <a:t>impact of bullying</a:t>
            </a: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245" name="Google Shape;245;p36"/>
          <p:cNvSpPr txBox="1">
            <a:spLocks noGrp="1"/>
          </p:cNvSpPr>
          <p:nvPr>
            <p:ph type="body" idx="1"/>
          </p:nvPr>
        </p:nvSpPr>
        <p:spPr>
          <a:xfrm>
            <a:off x="270000" y="914400"/>
            <a:ext cx="57756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Teach that: </a:t>
            </a:r>
            <a:endParaRPr sz="1800"/>
          </a:p>
          <a:p>
            <a:pPr marL="457200" lvl="0" indent="-342900" algn="l" rtl="0">
              <a:spcBef>
                <a:spcPts val="1600"/>
              </a:spcBef>
              <a:spcAft>
                <a:spcPts val="0"/>
              </a:spcAft>
              <a:buSzPts val="1800"/>
              <a:buChar char="●"/>
            </a:pPr>
            <a:r>
              <a:rPr lang="en-GB" sz="1800"/>
              <a:t>bullying can make people feel bad and negatively affects mental wellbeing</a:t>
            </a:r>
            <a:endParaRPr sz="1800"/>
          </a:p>
          <a:p>
            <a:pPr marL="457200" lvl="0" indent="-342900" algn="l" rtl="0">
              <a:spcBef>
                <a:spcPts val="0"/>
              </a:spcBef>
              <a:spcAft>
                <a:spcPts val="0"/>
              </a:spcAft>
              <a:buSzPts val="1800"/>
              <a:buChar char="●"/>
            </a:pPr>
            <a:r>
              <a:rPr lang="en-GB" sz="1800"/>
              <a:t>all types of bullying can hurt people (including ‘cyberbullying’)</a:t>
            </a:r>
            <a:endParaRPr sz="1800"/>
          </a:p>
          <a:p>
            <a:pPr marL="457200" lvl="0" indent="-342900" algn="l" rtl="0">
              <a:spcBef>
                <a:spcPts val="0"/>
              </a:spcBef>
              <a:spcAft>
                <a:spcPts val="0"/>
              </a:spcAft>
              <a:buSzPts val="1800"/>
              <a:buChar char="●"/>
            </a:pPr>
            <a:r>
              <a:rPr lang="en-GB" sz="1800"/>
              <a:t>you can’t always tell if someone is being hurt by bullying</a:t>
            </a:r>
            <a:endParaRPr sz="1800"/>
          </a:p>
          <a:p>
            <a:pPr marL="457200" lvl="0" indent="-342900" algn="l" rtl="0">
              <a:spcBef>
                <a:spcPts val="0"/>
              </a:spcBef>
              <a:spcAft>
                <a:spcPts val="0"/>
              </a:spcAft>
              <a:buSzPts val="1800"/>
              <a:buChar char="●"/>
            </a:pPr>
            <a:r>
              <a:rPr lang="en-GB" sz="1800"/>
              <a:t>bullying can affect someone long after an incident has happened (it can affect their whole life)</a:t>
            </a:r>
            <a:endParaRPr sz="1800"/>
          </a:p>
          <a:p>
            <a:pPr marL="0" lvl="0" indent="0" algn="l" rtl="0">
              <a:spcBef>
                <a:spcPts val="1600"/>
              </a:spcBef>
              <a:spcAft>
                <a:spcPts val="0"/>
              </a:spcAft>
              <a:buNone/>
            </a:pPr>
            <a:r>
              <a:rPr lang="en-GB" sz="1800"/>
              <a:t>Emphasise that bullying should not be tolerated and that people should ask for help if they need it. </a:t>
            </a: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246" name="Google Shape;246;p36"/>
          <p:cNvSpPr txBox="1">
            <a:spLocks noGrp="1"/>
          </p:cNvSpPr>
          <p:nvPr>
            <p:ph type="body" idx="2"/>
          </p:nvPr>
        </p:nvSpPr>
        <p:spPr>
          <a:xfrm>
            <a:off x="6178800" y="216425"/>
            <a:ext cx="2695200" cy="1880400"/>
          </a:xfrm>
          <a:prstGeom prst="rect">
            <a:avLst/>
          </a:prstGeom>
          <a:solidFill>
            <a:srgbClr val="D9D9D9"/>
          </a:solidFill>
          <a:ln w="38100" cap="flat" cmpd="sng">
            <a:solidFill>
              <a:srgbClr val="D9D9D9"/>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Clr>
                <a:schemeClr val="dk1"/>
              </a:buClr>
              <a:buSzPts val="1100"/>
              <a:buFont typeface="Arial"/>
              <a:buNone/>
            </a:pPr>
            <a:r>
              <a:rPr lang="en-GB" sz="1600" b="1"/>
              <a:t>STATUTORY GUIDANCE </a:t>
            </a:r>
            <a:r>
              <a:rPr lang="en-GB" sz="1600" i="1"/>
              <a:t>Know that bullying (including cyberbullying) has a negative and often lasting impact on mental wellbeing.</a:t>
            </a:r>
            <a:endParaRPr sz="1600" i="1"/>
          </a:p>
        </p:txBody>
      </p:sp>
      <p:sp>
        <p:nvSpPr>
          <p:cNvPr id="247" name="Google Shape;247;p36"/>
          <p:cNvSpPr txBox="1">
            <a:spLocks noGrp="1"/>
          </p:cNvSpPr>
          <p:nvPr>
            <p:ph type="sldNum" idx="12"/>
          </p:nvPr>
        </p:nvSpPr>
        <p:spPr>
          <a:xfrm>
            <a:off x="4200350" y="4810975"/>
            <a:ext cx="4626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22</a:t>
            </a:fld>
            <a:endParaRPr/>
          </a:p>
        </p:txBody>
      </p:sp>
      <p:sp>
        <p:nvSpPr>
          <p:cNvPr id="248" name="Google Shape;248;p36"/>
          <p:cNvSpPr txBox="1">
            <a:spLocks noGrp="1"/>
          </p:cNvSpPr>
          <p:nvPr>
            <p:ph type="subTitle" idx="4294967295"/>
          </p:nvPr>
        </p:nvSpPr>
        <p:spPr>
          <a:xfrm>
            <a:off x="7796400" y="4454575"/>
            <a:ext cx="1077600" cy="472500"/>
          </a:xfrm>
          <a:prstGeom prst="rect">
            <a:avLst/>
          </a:prstGeom>
          <a:ln w="38100" cap="flat" cmpd="sng">
            <a:solidFill>
              <a:srgbClr val="E06666"/>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a:solidFill>
                  <a:srgbClr val="E06666"/>
                </a:solidFill>
              </a:rPr>
              <a:t>Primary</a:t>
            </a:r>
            <a:endParaRPr>
              <a:solidFill>
                <a:srgbClr val="E06666"/>
              </a:solidFill>
            </a:endParaRPr>
          </a:p>
        </p:txBody>
      </p:sp>
      <p:sp>
        <p:nvSpPr>
          <p:cNvPr id="249" name="Google Shape;249;p36"/>
          <p:cNvSpPr txBox="1">
            <a:spLocks noGrp="1"/>
          </p:cNvSpPr>
          <p:nvPr>
            <p:ph type="body" idx="2"/>
          </p:nvPr>
        </p:nvSpPr>
        <p:spPr>
          <a:xfrm>
            <a:off x="6178800" y="2121425"/>
            <a:ext cx="2695200" cy="1300800"/>
          </a:xfrm>
          <a:prstGeom prst="rect">
            <a:avLst/>
          </a:prstGeom>
          <a:noFill/>
          <a:ln w="38100" cap="flat" cmpd="sng">
            <a:solidFill>
              <a:srgbClr val="D9D9D9"/>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600" b="1"/>
              <a:t>TEACHING POINTS</a:t>
            </a:r>
            <a:endParaRPr sz="1600"/>
          </a:p>
          <a:p>
            <a:pPr marL="457200" lvl="0" indent="-330200" algn="l" rtl="0">
              <a:spcBef>
                <a:spcPts val="0"/>
              </a:spcBef>
              <a:spcAft>
                <a:spcPts val="0"/>
              </a:spcAft>
              <a:buSzPts val="1600"/>
              <a:buChar char="●"/>
            </a:pPr>
            <a:r>
              <a:rPr lang="en-GB" sz="1600"/>
              <a:t>Understanding bullying</a:t>
            </a:r>
            <a:endParaRPr sz="1600"/>
          </a:p>
          <a:p>
            <a:pPr marL="457200" lvl="0" indent="-330200" algn="l" rtl="0">
              <a:spcBef>
                <a:spcPts val="0"/>
              </a:spcBef>
              <a:spcAft>
                <a:spcPts val="0"/>
              </a:spcAft>
              <a:buSzPts val="1600"/>
              <a:buChar char="●"/>
            </a:pPr>
            <a:r>
              <a:rPr lang="en-GB" sz="1600"/>
              <a:t>Empathy</a:t>
            </a:r>
            <a:endParaRPr sz="160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sp>
        <p:nvSpPr>
          <p:cNvPr id="254" name="Google Shape;254;p37"/>
          <p:cNvSpPr txBox="1">
            <a:spLocks noGrp="1"/>
          </p:cNvSpPr>
          <p:nvPr>
            <p:ph type="title"/>
          </p:nvPr>
        </p:nvSpPr>
        <p:spPr>
          <a:xfrm>
            <a:off x="270000" y="216425"/>
            <a:ext cx="603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solidFill>
                  <a:srgbClr val="073763"/>
                </a:solidFill>
              </a:rPr>
              <a:t>20. When </a:t>
            </a:r>
            <a:r>
              <a:rPr lang="en-GB" dirty="0">
                <a:solidFill>
                  <a:srgbClr val="073763"/>
                </a:solidFill>
              </a:rPr>
              <a:t>to ask for help </a:t>
            </a: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255" name="Google Shape;255;p37"/>
          <p:cNvSpPr txBox="1">
            <a:spLocks noGrp="1"/>
          </p:cNvSpPr>
          <p:nvPr>
            <p:ph type="body" idx="1"/>
          </p:nvPr>
        </p:nvSpPr>
        <p:spPr>
          <a:xfrm>
            <a:off x="270000" y="914400"/>
            <a:ext cx="57756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Tell younger pupils that they should always ask for help when they need it, such as when they or someone else is worried or upset. </a:t>
            </a:r>
            <a:endParaRPr sz="1800"/>
          </a:p>
          <a:p>
            <a:pPr marL="0" lvl="0" indent="0" algn="l" rtl="0">
              <a:spcBef>
                <a:spcPts val="1600"/>
              </a:spcBef>
              <a:spcAft>
                <a:spcPts val="0"/>
              </a:spcAft>
              <a:buNone/>
            </a:pPr>
            <a:r>
              <a:rPr lang="en-GB" sz="1800"/>
              <a:t>Explain and encourage older pupils to recognise scenarios when they should ask for help, such as when they’re concerned about: </a:t>
            </a:r>
            <a:endParaRPr sz="1800"/>
          </a:p>
          <a:p>
            <a:pPr marL="457200" lvl="0" indent="-342900" algn="l" rtl="0">
              <a:spcBef>
                <a:spcPts val="1600"/>
              </a:spcBef>
              <a:spcAft>
                <a:spcPts val="0"/>
              </a:spcAft>
              <a:buSzPts val="1800"/>
              <a:buChar char="●"/>
            </a:pPr>
            <a:r>
              <a:rPr lang="en-GB" sz="1800"/>
              <a:t>their wellbeing / emotional reactions</a:t>
            </a:r>
            <a:endParaRPr sz="1800"/>
          </a:p>
          <a:p>
            <a:pPr marL="457200" lvl="0" indent="-342900" algn="l" rtl="0">
              <a:spcBef>
                <a:spcPts val="0"/>
              </a:spcBef>
              <a:spcAft>
                <a:spcPts val="0"/>
              </a:spcAft>
              <a:buSzPts val="1800"/>
              <a:buChar char="●"/>
            </a:pPr>
            <a:r>
              <a:rPr lang="en-GB" sz="1800"/>
              <a:t>someone else’s wellbeing / emotional reactions</a:t>
            </a:r>
            <a:endParaRPr sz="1800"/>
          </a:p>
          <a:p>
            <a:pPr marL="0" lvl="0" indent="0" algn="l" rtl="0">
              <a:spcBef>
                <a:spcPts val="1600"/>
              </a:spcBef>
              <a:spcAft>
                <a:spcPts val="0"/>
              </a:spcAft>
              <a:buNone/>
            </a:pPr>
            <a:r>
              <a:rPr lang="en-GB" sz="1800"/>
              <a:t>This could be in response to face-to-face or online behaviour. </a:t>
            </a: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256" name="Google Shape;256;p37"/>
          <p:cNvSpPr txBox="1">
            <a:spLocks noGrp="1"/>
          </p:cNvSpPr>
          <p:nvPr>
            <p:ph type="body" idx="2"/>
          </p:nvPr>
        </p:nvSpPr>
        <p:spPr>
          <a:xfrm>
            <a:off x="6178800" y="216425"/>
            <a:ext cx="2695200" cy="1632300"/>
          </a:xfrm>
          <a:prstGeom prst="rect">
            <a:avLst/>
          </a:prstGeom>
          <a:solidFill>
            <a:srgbClr val="D9D9D9"/>
          </a:solidFill>
          <a:ln w="38100" cap="flat" cmpd="sng">
            <a:solidFill>
              <a:srgbClr val="D9D9D9"/>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600" b="1"/>
              <a:t>STATUTORY GUIDANCE </a:t>
            </a:r>
            <a:r>
              <a:rPr lang="en-GB" sz="1600" i="1"/>
              <a:t>Know where and how to seek support (including recognising the triggers for seeking support)...</a:t>
            </a:r>
            <a:endParaRPr sz="1600" i="1"/>
          </a:p>
          <a:p>
            <a:pPr marL="0" lvl="0" indent="0" algn="l" rtl="0">
              <a:spcBef>
                <a:spcPts val="1600"/>
              </a:spcBef>
              <a:spcAft>
                <a:spcPts val="1600"/>
              </a:spcAft>
              <a:buNone/>
            </a:pPr>
            <a:endParaRPr sz="1600"/>
          </a:p>
        </p:txBody>
      </p:sp>
      <p:sp>
        <p:nvSpPr>
          <p:cNvPr id="257" name="Google Shape;257;p37"/>
          <p:cNvSpPr txBox="1">
            <a:spLocks noGrp="1"/>
          </p:cNvSpPr>
          <p:nvPr>
            <p:ph type="sldNum" idx="12"/>
          </p:nvPr>
        </p:nvSpPr>
        <p:spPr>
          <a:xfrm>
            <a:off x="4200350" y="4810975"/>
            <a:ext cx="4626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23</a:t>
            </a:fld>
            <a:endParaRPr/>
          </a:p>
        </p:txBody>
      </p:sp>
      <p:sp>
        <p:nvSpPr>
          <p:cNvPr id="258" name="Google Shape;258;p37"/>
          <p:cNvSpPr txBox="1">
            <a:spLocks noGrp="1"/>
          </p:cNvSpPr>
          <p:nvPr>
            <p:ph type="subTitle" idx="4294967295"/>
          </p:nvPr>
        </p:nvSpPr>
        <p:spPr>
          <a:xfrm>
            <a:off x="7796400" y="4454575"/>
            <a:ext cx="1077600" cy="472500"/>
          </a:xfrm>
          <a:prstGeom prst="rect">
            <a:avLst/>
          </a:prstGeom>
          <a:ln w="38100" cap="flat" cmpd="sng">
            <a:solidFill>
              <a:srgbClr val="E06666"/>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a:solidFill>
                  <a:srgbClr val="E06666"/>
                </a:solidFill>
              </a:rPr>
              <a:t>Primary</a:t>
            </a:r>
            <a:endParaRPr>
              <a:solidFill>
                <a:srgbClr val="E06666"/>
              </a:solidFill>
            </a:endParaRPr>
          </a:p>
        </p:txBody>
      </p:sp>
      <p:sp>
        <p:nvSpPr>
          <p:cNvPr id="259" name="Google Shape;259;p37"/>
          <p:cNvSpPr txBox="1">
            <a:spLocks noGrp="1"/>
          </p:cNvSpPr>
          <p:nvPr>
            <p:ph type="body" idx="2"/>
          </p:nvPr>
        </p:nvSpPr>
        <p:spPr>
          <a:xfrm>
            <a:off x="6178800" y="1848725"/>
            <a:ext cx="2695200" cy="1059900"/>
          </a:xfrm>
          <a:prstGeom prst="rect">
            <a:avLst/>
          </a:prstGeom>
          <a:noFill/>
          <a:ln w="38100" cap="flat" cmpd="sng">
            <a:solidFill>
              <a:srgbClr val="D9D9D9"/>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600" b="1"/>
              <a:t>TEACHING POINTS</a:t>
            </a:r>
            <a:endParaRPr sz="1600"/>
          </a:p>
          <a:p>
            <a:pPr marL="457200" lvl="0" indent="-330200" algn="l" rtl="0">
              <a:spcBef>
                <a:spcPts val="0"/>
              </a:spcBef>
              <a:spcAft>
                <a:spcPts val="0"/>
              </a:spcAft>
              <a:buSzPts val="1600"/>
              <a:buChar char="●"/>
            </a:pPr>
            <a:r>
              <a:rPr lang="en-GB" sz="1600"/>
              <a:t>Asking for support</a:t>
            </a:r>
            <a:endParaRPr sz="1600"/>
          </a:p>
          <a:p>
            <a:pPr marL="457200" lvl="0" indent="-330200" algn="l" rtl="0">
              <a:spcBef>
                <a:spcPts val="0"/>
              </a:spcBef>
              <a:spcAft>
                <a:spcPts val="0"/>
              </a:spcAft>
              <a:buSzPts val="1600"/>
              <a:buChar char="●"/>
            </a:pPr>
            <a:r>
              <a:rPr lang="en-GB" sz="1600"/>
              <a:t>Self-awareness</a:t>
            </a:r>
            <a:endParaRPr sz="1600"/>
          </a:p>
          <a:p>
            <a:pPr marL="0" lvl="0" indent="0" algn="l" rtl="0">
              <a:spcBef>
                <a:spcPts val="1600"/>
              </a:spcBef>
              <a:spcAft>
                <a:spcPts val="1600"/>
              </a:spcAft>
              <a:buNone/>
            </a:pPr>
            <a:endParaRPr sz="160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63"/>
        <p:cNvGrpSpPr/>
        <p:nvPr/>
      </p:nvGrpSpPr>
      <p:grpSpPr>
        <a:xfrm>
          <a:off x="0" y="0"/>
          <a:ext cx="0" cy="0"/>
          <a:chOff x="0" y="0"/>
          <a:chExt cx="0" cy="0"/>
        </a:xfrm>
      </p:grpSpPr>
      <p:sp>
        <p:nvSpPr>
          <p:cNvPr id="264" name="Google Shape;264;p38"/>
          <p:cNvSpPr txBox="1">
            <a:spLocks noGrp="1"/>
          </p:cNvSpPr>
          <p:nvPr>
            <p:ph type="title"/>
          </p:nvPr>
        </p:nvSpPr>
        <p:spPr>
          <a:xfrm>
            <a:off x="270000" y="216425"/>
            <a:ext cx="603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solidFill>
                  <a:srgbClr val="073763"/>
                </a:solidFill>
              </a:rPr>
              <a:t>21. Who </a:t>
            </a:r>
            <a:r>
              <a:rPr lang="en-GB" dirty="0">
                <a:solidFill>
                  <a:srgbClr val="073763"/>
                </a:solidFill>
              </a:rPr>
              <a:t>to ask for help </a:t>
            </a: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265" name="Google Shape;265;p38"/>
          <p:cNvSpPr txBox="1">
            <a:spLocks noGrp="1"/>
          </p:cNvSpPr>
          <p:nvPr>
            <p:ph type="body" idx="1"/>
          </p:nvPr>
        </p:nvSpPr>
        <p:spPr>
          <a:xfrm>
            <a:off x="270000" y="914400"/>
            <a:ext cx="57756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Ensure all pupils know their appropriate adults to ask for support when they or somebody else is feeling hurt, upset, worried or angry (including about issues arising online). </a:t>
            </a:r>
            <a:endParaRPr sz="1800"/>
          </a:p>
          <a:p>
            <a:pPr marL="0" lvl="0" indent="0" algn="l" rtl="0">
              <a:spcBef>
                <a:spcPts val="1600"/>
              </a:spcBef>
              <a:spcAft>
                <a:spcPts val="0"/>
              </a:spcAft>
              <a:buNone/>
            </a:pPr>
            <a:r>
              <a:rPr lang="en-GB" sz="1800" b="1"/>
              <a:t>Identify their key trusted adults at school</a:t>
            </a:r>
            <a:r>
              <a:rPr lang="en-GB" sz="1800"/>
              <a:t> and remind pupils they can also talk to any other teacher.</a:t>
            </a:r>
            <a:endParaRPr sz="1800"/>
          </a:p>
          <a:p>
            <a:pPr marL="0" lvl="0" indent="0" algn="l" rtl="0">
              <a:spcBef>
                <a:spcPts val="1600"/>
              </a:spcBef>
              <a:spcAft>
                <a:spcPts val="0"/>
              </a:spcAft>
              <a:buNone/>
            </a:pPr>
            <a:r>
              <a:rPr lang="en-GB" sz="1800"/>
              <a:t>Older pupils should also know who they can speak to outside school (e.g. parent/carer, a friend).</a:t>
            </a: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266" name="Google Shape;266;p38"/>
          <p:cNvSpPr txBox="1">
            <a:spLocks noGrp="1"/>
          </p:cNvSpPr>
          <p:nvPr>
            <p:ph type="body" idx="2"/>
          </p:nvPr>
        </p:nvSpPr>
        <p:spPr>
          <a:xfrm>
            <a:off x="6178800" y="216425"/>
            <a:ext cx="2695200" cy="2710500"/>
          </a:xfrm>
          <a:prstGeom prst="rect">
            <a:avLst/>
          </a:prstGeom>
          <a:solidFill>
            <a:srgbClr val="D9D9D9"/>
          </a:solidFill>
          <a:ln w="38100" cap="flat" cmpd="sng">
            <a:solidFill>
              <a:srgbClr val="D9D9D9"/>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Clr>
                <a:schemeClr val="dk1"/>
              </a:buClr>
              <a:buSzPts val="1100"/>
              <a:buFont typeface="Arial"/>
              <a:buNone/>
            </a:pPr>
            <a:r>
              <a:rPr lang="en-GB" sz="1600" b="1"/>
              <a:t>STATUTORY GUIDANCE </a:t>
            </a:r>
            <a:r>
              <a:rPr lang="en-GB" sz="1600" i="1"/>
              <a:t>Know</a:t>
            </a:r>
            <a:r>
              <a:rPr lang="en-GB" sz="1600" b="1" i="1"/>
              <a:t> </a:t>
            </a:r>
            <a:r>
              <a:rPr lang="en-GB" sz="1600" i="1"/>
              <a:t>… whom in school they should speak to if they are worried about their own or someone else’s mental wellbeing or ability to control their emotions (including issues arising online).</a:t>
            </a:r>
            <a:endParaRPr sz="1600"/>
          </a:p>
        </p:txBody>
      </p:sp>
      <p:sp>
        <p:nvSpPr>
          <p:cNvPr id="267" name="Google Shape;267;p38"/>
          <p:cNvSpPr txBox="1">
            <a:spLocks noGrp="1"/>
          </p:cNvSpPr>
          <p:nvPr>
            <p:ph type="sldNum" idx="12"/>
          </p:nvPr>
        </p:nvSpPr>
        <p:spPr>
          <a:xfrm>
            <a:off x="4200350" y="4810975"/>
            <a:ext cx="4626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24</a:t>
            </a:fld>
            <a:endParaRPr/>
          </a:p>
        </p:txBody>
      </p:sp>
      <p:sp>
        <p:nvSpPr>
          <p:cNvPr id="268" name="Google Shape;268;p38"/>
          <p:cNvSpPr txBox="1">
            <a:spLocks noGrp="1"/>
          </p:cNvSpPr>
          <p:nvPr>
            <p:ph type="subTitle" idx="4294967295"/>
          </p:nvPr>
        </p:nvSpPr>
        <p:spPr>
          <a:xfrm>
            <a:off x="7796400" y="4454575"/>
            <a:ext cx="1077600" cy="472500"/>
          </a:xfrm>
          <a:prstGeom prst="rect">
            <a:avLst/>
          </a:prstGeom>
          <a:ln w="38100" cap="flat" cmpd="sng">
            <a:solidFill>
              <a:srgbClr val="E06666"/>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a:solidFill>
                  <a:srgbClr val="E06666"/>
                </a:solidFill>
              </a:rPr>
              <a:t>Primary</a:t>
            </a:r>
            <a:endParaRPr>
              <a:solidFill>
                <a:srgbClr val="E06666"/>
              </a:solidFill>
            </a:endParaRPr>
          </a:p>
        </p:txBody>
      </p:sp>
      <p:sp>
        <p:nvSpPr>
          <p:cNvPr id="269" name="Google Shape;269;p38"/>
          <p:cNvSpPr txBox="1">
            <a:spLocks noGrp="1"/>
          </p:cNvSpPr>
          <p:nvPr>
            <p:ph type="body" idx="2"/>
          </p:nvPr>
        </p:nvSpPr>
        <p:spPr>
          <a:xfrm>
            <a:off x="6178800" y="2926925"/>
            <a:ext cx="2695200" cy="1023300"/>
          </a:xfrm>
          <a:prstGeom prst="rect">
            <a:avLst/>
          </a:prstGeom>
          <a:noFill/>
          <a:ln w="38100" cap="flat" cmpd="sng">
            <a:solidFill>
              <a:srgbClr val="D9D9D9"/>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600" b="1"/>
              <a:t>TEACHING POINTS</a:t>
            </a:r>
            <a:endParaRPr sz="1600"/>
          </a:p>
          <a:p>
            <a:pPr marL="457200" lvl="0" indent="-330200" algn="l" rtl="0">
              <a:spcBef>
                <a:spcPts val="0"/>
              </a:spcBef>
              <a:spcAft>
                <a:spcPts val="0"/>
              </a:spcAft>
              <a:buSzPts val="1600"/>
              <a:buChar char="●"/>
            </a:pPr>
            <a:r>
              <a:rPr lang="en-GB" sz="1600"/>
              <a:t>Knowing who to talk to</a:t>
            </a:r>
            <a:endParaRPr sz="1600"/>
          </a:p>
          <a:p>
            <a:pPr marL="457200" lvl="0" indent="-330200" algn="l" rtl="0">
              <a:spcBef>
                <a:spcPts val="0"/>
              </a:spcBef>
              <a:spcAft>
                <a:spcPts val="0"/>
              </a:spcAft>
              <a:buSzPts val="1600"/>
              <a:buChar char="●"/>
            </a:pPr>
            <a:r>
              <a:rPr lang="en-GB" sz="1600"/>
              <a:t>Self-awareness</a:t>
            </a:r>
            <a:endParaRPr sz="160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73"/>
        <p:cNvGrpSpPr/>
        <p:nvPr/>
      </p:nvGrpSpPr>
      <p:grpSpPr>
        <a:xfrm>
          <a:off x="0" y="0"/>
          <a:ext cx="0" cy="0"/>
          <a:chOff x="0" y="0"/>
          <a:chExt cx="0" cy="0"/>
        </a:xfrm>
      </p:grpSpPr>
      <p:sp>
        <p:nvSpPr>
          <p:cNvPr id="274" name="Google Shape;274;p39"/>
          <p:cNvSpPr txBox="1">
            <a:spLocks noGrp="1"/>
          </p:cNvSpPr>
          <p:nvPr>
            <p:ph type="title"/>
          </p:nvPr>
        </p:nvSpPr>
        <p:spPr>
          <a:xfrm>
            <a:off x="270000" y="216425"/>
            <a:ext cx="603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solidFill>
                  <a:srgbClr val="073763"/>
                </a:solidFill>
              </a:rPr>
              <a:t>22. Children </a:t>
            </a:r>
            <a:r>
              <a:rPr lang="en-GB" dirty="0">
                <a:solidFill>
                  <a:srgbClr val="073763"/>
                </a:solidFill>
              </a:rPr>
              <a:t>and mental health </a:t>
            </a: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275" name="Google Shape;275;p39"/>
          <p:cNvSpPr txBox="1">
            <a:spLocks noGrp="1"/>
          </p:cNvSpPr>
          <p:nvPr>
            <p:ph type="body" idx="1"/>
          </p:nvPr>
        </p:nvSpPr>
        <p:spPr>
          <a:xfrm>
            <a:off x="270000" y="914400"/>
            <a:ext cx="58386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Teach pupils that feeling emotions such as sadness doesn’t mean we are unwell - feelings often change throughout the day and over longer periods. </a:t>
            </a:r>
            <a:endParaRPr sz="1800"/>
          </a:p>
          <a:p>
            <a:pPr marL="0" lvl="0" indent="0" algn="l" rtl="0">
              <a:spcBef>
                <a:spcPts val="1600"/>
              </a:spcBef>
              <a:spcAft>
                <a:spcPts val="0"/>
              </a:spcAft>
              <a:buNone/>
            </a:pPr>
            <a:r>
              <a:rPr lang="en-GB" sz="1800" b="1"/>
              <a:t>Sometimes mental wellbeing can be affected</a:t>
            </a:r>
            <a:r>
              <a:rPr lang="en-GB" sz="1800"/>
              <a:t>, e.g. by life events or seemingly lower-level stressors and:</a:t>
            </a:r>
            <a:endParaRPr sz="1800"/>
          </a:p>
          <a:p>
            <a:pPr marL="457200" lvl="0" indent="-342900" algn="l" rtl="0">
              <a:spcBef>
                <a:spcPts val="1600"/>
              </a:spcBef>
              <a:spcAft>
                <a:spcPts val="0"/>
              </a:spcAft>
              <a:buSzPts val="1800"/>
              <a:buChar char="●"/>
            </a:pPr>
            <a:r>
              <a:rPr lang="en-GB" sz="1800" b="1"/>
              <a:t>people sometimes need help</a:t>
            </a:r>
            <a:r>
              <a:rPr lang="en-GB" sz="1800"/>
              <a:t> to get better or cope, e.g. help from family, friends, a doctor</a:t>
            </a:r>
            <a:endParaRPr sz="1800"/>
          </a:p>
          <a:p>
            <a:pPr marL="457200" lvl="0" indent="-342900" algn="l" rtl="0">
              <a:spcBef>
                <a:spcPts val="0"/>
              </a:spcBef>
              <a:spcAft>
                <a:spcPts val="0"/>
              </a:spcAft>
              <a:buSzPts val="1800"/>
              <a:buChar char="●"/>
            </a:pPr>
            <a:r>
              <a:rPr lang="en-GB" sz="1800" b="1"/>
              <a:t>wellbeing is a spectrum </a:t>
            </a:r>
            <a:r>
              <a:rPr lang="en-GB" sz="1800"/>
              <a:t>and addressing issues early can minimise the negative impact</a:t>
            </a:r>
            <a:endParaRPr sz="1800"/>
          </a:p>
          <a:p>
            <a:pPr marL="457200" lvl="0" indent="-342900" algn="l" rtl="0">
              <a:spcBef>
                <a:spcPts val="0"/>
              </a:spcBef>
              <a:spcAft>
                <a:spcPts val="0"/>
              </a:spcAft>
              <a:buSzPts val="1800"/>
              <a:buChar char="●"/>
            </a:pPr>
            <a:r>
              <a:rPr lang="en-GB" sz="1800" b="1"/>
              <a:t>people can seem happy </a:t>
            </a:r>
            <a:r>
              <a:rPr lang="en-GB" sz="1800"/>
              <a:t>but still need help</a:t>
            </a:r>
            <a:endParaRPr sz="1800"/>
          </a:p>
        </p:txBody>
      </p:sp>
      <p:sp>
        <p:nvSpPr>
          <p:cNvPr id="276" name="Google Shape;276;p39"/>
          <p:cNvSpPr txBox="1">
            <a:spLocks noGrp="1"/>
          </p:cNvSpPr>
          <p:nvPr>
            <p:ph type="body" idx="2"/>
          </p:nvPr>
        </p:nvSpPr>
        <p:spPr>
          <a:xfrm>
            <a:off x="6178800" y="216425"/>
            <a:ext cx="2695200" cy="2716800"/>
          </a:xfrm>
          <a:prstGeom prst="rect">
            <a:avLst/>
          </a:prstGeom>
          <a:solidFill>
            <a:srgbClr val="D9D9D9"/>
          </a:solidFill>
          <a:ln w="38100" cap="flat" cmpd="sng">
            <a:solidFill>
              <a:srgbClr val="D9D9D9"/>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Clr>
                <a:schemeClr val="dk1"/>
              </a:buClr>
              <a:buSzPts val="1100"/>
              <a:buFont typeface="Arial"/>
              <a:buNone/>
            </a:pPr>
            <a:r>
              <a:rPr lang="en-GB" sz="1600" b="1"/>
              <a:t>STATUTORY GUIDANCE </a:t>
            </a:r>
            <a:br>
              <a:rPr lang="en-GB" sz="1600" b="1"/>
            </a:br>
            <a:r>
              <a:rPr lang="en-GB" sz="1600" i="1"/>
              <a:t>Know</a:t>
            </a:r>
            <a:r>
              <a:rPr lang="en-GB" sz="1600" b="1" i="1"/>
              <a:t> </a:t>
            </a:r>
            <a:r>
              <a:rPr lang="en-GB" sz="1600" i="1"/>
              <a:t>it is common for people to experience mental ill health. For many people who do, the problems can be resolved if the right support is made available, especially if accessed early enough.</a:t>
            </a:r>
            <a:endParaRPr sz="1600"/>
          </a:p>
        </p:txBody>
      </p:sp>
      <p:sp>
        <p:nvSpPr>
          <p:cNvPr id="277" name="Google Shape;277;p39"/>
          <p:cNvSpPr txBox="1">
            <a:spLocks noGrp="1"/>
          </p:cNvSpPr>
          <p:nvPr>
            <p:ph type="sldNum" idx="12"/>
          </p:nvPr>
        </p:nvSpPr>
        <p:spPr>
          <a:xfrm>
            <a:off x="4200350" y="4810975"/>
            <a:ext cx="4626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25</a:t>
            </a:fld>
            <a:endParaRPr/>
          </a:p>
        </p:txBody>
      </p:sp>
      <p:sp>
        <p:nvSpPr>
          <p:cNvPr id="278" name="Google Shape;278;p39"/>
          <p:cNvSpPr txBox="1">
            <a:spLocks noGrp="1"/>
          </p:cNvSpPr>
          <p:nvPr>
            <p:ph type="subTitle" idx="4294967295"/>
          </p:nvPr>
        </p:nvSpPr>
        <p:spPr>
          <a:xfrm>
            <a:off x="7796400" y="4454575"/>
            <a:ext cx="1077600" cy="472500"/>
          </a:xfrm>
          <a:prstGeom prst="rect">
            <a:avLst/>
          </a:prstGeom>
          <a:ln w="38100" cap="flat" cmpd="sng">
            <a:solidFill>
              <a:srgbClr val="E06666"/>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a:solidFill>
                  <a:srgbClr val="E06666"/>
                </a:solidFill>
              </a:rPr>
              <a:t>Primary</a:t>
            </a:r>
            <a:endParaRPr>
              <a:solidFill>
                <a:srgbClr val="E06666"/>
              </a:solidFill>
            </a:endParaRPr>
          </a:p>
        </p:txBody>
      </p:sp>
      <p:sp>
        <p:nvSpPr>
          <p:cNvPr id="279" name="Google Shape;279;p39"/>
          <p:cNvSpPr txBox="1">
            <a:spLocks noGrp="1"/>
          </p:cNvSpPr>
          <p:nvPr>
            <p:ph type="body" idx="2"/>
          </p:nvPr>
        </p:nvSpPr>
        <p:spPr>
          <a:xfrm>
            <a:off x="6178800" y="2933225"/>
            <a:ext cx="2695200" cy="1232400"/>
          </a:xfrm>
          <a:prstGeom prst="rect">
            <a:avLst/>
          </a:prstGeom>
          <a:noFill/>
          <a:ln w="38100" cap="flat" cmpd="sng">
            <a:solidFill>
              <a:srgbClr val="D9D9D9"/>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600" b="1"/>
              <a:t>TEACHING POINTS</a:t>
            </a:r>
            <a:endParaRPr sz="1600"/>
          </a:p>
          <a:p>
            <a:pPr marL="457200" lvl="0" indent="-330200" algn="l" rtl="0">
              <a:spcBef>
                <a:spcPts val="0"/>
              </a:spcBef>
              <a:spcAft>
                <a:spcPts val="0"/>
              </a:spcAft>
              <a:buSzPts val="1600"/>
              <a:buChar char="●"/>
            </a:pPr>
            <a:r>
              <a:rPr lang="en-GB" sz="1600"/>
              <a:t>When we need help</a:t>
            </a:r>
            <a:endParaRPr sz="1600"/>
          </a:p>
          <a:p>
            <a:pPr marL="457200" lvl="0" indent="-330200" algn="l" rtl="0">
              <a:spcBef>
                <a:spcPts val="0"/>
              </a:spcBef>
              <a:spcAft>
                <a:spcPts val="0"/>
              </a:spcAft>
              <a:buSzPts val="1600"/>
              <a:buChar char="●"/>
            </a:pPr>
            <a:r>
              <a:rPr lang="en-GB" sz="1600"/>
              <a:t>Benefit of getting help early</a:t>
            </a:r>
            <a:endParaRPr sz="1600" b="1"/>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558" y="0"/>
            <a:ext cx="8520600" cy="572700"/>
          </a:xfrm>
        </p:spPr>
        <p:txBody>
          <a:bodyPr/>
          <a:lstStyle/>
          <a:p>
            <a:r>
              <a:rPr lang="en-GB" dirty="0" smtClean="0"/>
              <a:t>By the end of primary pupils should know: </a:t>
            </a:r>
            <a:endParaRPr lang="en-GB" dirty="0"/>
          </a:p>
        </p:txBody>
      </p:sp>
      <p:sp>
        <p:nvSpPr>
          <p:cNvPr id="3" name="Text Placeholder 2"/>
          <p:cNvSpPr>
            <a:spLocks noGrp="1"/>
          </p:cNvSpPr>
          <p:nvPr>
            <p:ph type="body" idx="1"/>
          </p:nvPr>
        </p:nvSpPr>
        <p:spPr>
          <a:xfrm>
            <a:off x="236130" y="381658"/>
            <a:ext cx="8613146" cy="3416400"/>
          </a:xfrm>
        </p:spPr>
        <p:txBody>
          <a:bodyPr/>
          <a:lstStyle/>
          <a:p>
            <a:r>
              <a:rPr lang="en-US" sz="2400" dirty="0" smtClean="0"/>
              <a:t>that </a:t>
            </a:r>
            <a:r>
              <a:rPr lang="en-US" sz="2400" dirty="0"/>
              <a:t>mental wellbeing is a normal part of daily life, in the same way as physical health</a:t>
            </a:r>
          </a:p>
          <a:p>
            <a:r>
              <a:rPr lang="en-US" sz="2400" dirty="0"/>
              <a:t>that there is a normal range of emotions </a:t>
            </a:r>
            <a:r>
              <a:rPr lang="en-US" sz="2400" dirty="0" smtClean="0"/>
              <a:t>and </a:t>
            </a:r>
            <a:r>
              <a:rPr lang="en-US" sz="2400" dirty="0"/>
              <a:t>scale of emotions </a:t>
            </a:r>
            <a:r>
              <a:rPr lang="en-US" sz="2400" dirty="0" smtClean="0"/>
              <a:t>in </a:t>
            </a:r>
            <a:r>
              <a:rPr lang="en-US" sz="2400" dirty="0"/>
              <a:t>relation to different experiences and situations</a:t>
            </a:r>
          </a:p>
          <a:p>
            <a:r>
              <a:rPr lang="en-US" sz="2400" dirty="0"/>
              <a:t>how to </a:t>
            </a:r>
            <a:r>
              <a:rPr lang="en-US" sz="2400" dirty="0" err="1"/>
              <a:t>recognise</a:t>
            </a:r>
            <a:r>
              <a:rPr lang="en-US" sz="2400" dirty="0"/>
              <a:t> and talk about their </a:t>
            </a:r>
            <a:r>
              <a:rPr lang="en-US" sz="2400" dirty="0" smtClean="0"/>
              <a:t>emotions (varied </a:t>
            </a:r>
            <a:r>
              <a:rPr lang="en-US" sz="2400" dirty="0"/>
              <a:t>vocabulary </a:t>
            </a:r>
            <a:r>
              <a:rPr lang="en-US" sz="2400" dirty="0" smtClean="0"/>
              <a:t>when </a:t>
            </a:r>
            <a:r>
              <a:rPr lang="en-US" sz="2400" dirty="0"/>
              <a:t>talking about their own and others’ </a:t>
            </a:r>
            <a:r>
              <a:rPr lang="en-US" sz="2400" dirty="0" smtClean="0"/>
              <a:t>feelings)</a:t>
            </a:r>
            <a:endParaRPr lang="en-US" sz="2400" dirty="0"/>
          </a:p>
          <a:p>
            <a:r>
              <a:rPr lang="en-US" sz="2400" dirty="0" smtClean="0"/>
              <a:t>where </a:t>
            </a:r>
            <a:r>
              <a:rPr lang="en-US" sz="2400" dirty="0"/>
              <a:t>and how to seek support </a:t>
            </a:r>
            <a:r>
              <a:rPr lang="en-US" sz="2400" dirty="0" smtClean="0"/>
              <a:t>it </a:t>
            </a:r>
            <a:r>
              <a:rPr lang="en-US" sz="2400" dirty="0"/>
              <a:t>is common for people to experience mental ill health. </a:t>
            </a:r>
            <a:r>
              <a:rPr lang="en-US" sz="2400" dirty="0" smtClean="0"/>
              <a:t>Problems can mostly be </a:t>
            </a:r>
            <a:r>
              <a:rPr lang="en-US" sz="2400" dirty="0"/>
              <a:t>resolved if the right support is made </a:t>
            </a:r>
            <a:r>
              <a:rPr lang="en-US" sz="2400" dirty="0" smtClean="0"/>
              <a:t>available/early </a:t>
            </a:r>
            <a:r>
              <a:rPr lang="en-US" sz="2400" dirty="0"/>
              <a:t>enough</a:t>
            </a:r>
          </a:p>
          <a:p>
            <a:endParaRPr lang="en-GB" sz="3200" dirty="0"/>
          </a:p>
        </p:txBody>
      </p:sp>
      <p:sp>
        <p:nvSpPr>
          <p:cNvPr id="5" name="Slide Number Placeholder 4"/>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26</a:t>
            </a:fld>
            <a:endParaRPr lang="en-GB"/>
          </a:p>
        </p:txBody>
      </p:sp>
    </p:spTree>
    <p:extLst>
      <p:ext uri="{BB962C8B-B14F-4D97-AF65-F5344CB8AC3E}">
        <p14:creationId xmlns:p14="http://schemas.microsoft.com/office/powerpoint/2010/main" val="189923144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90685" y="1741750"/>
            <a:ext cx="3582916" cy="3227939"/>
          </a:xfrm>
          <a:prstGeom prst="rect">
            <a:avLst/>
          </a:prstGeom>
        </p:spPr>
      </p:pic>
      <p:sp>
        <p:nvSpPr>
          <p:cNvPr id="5" name="Slide Number Placeholder 4"/>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27</a:t>
            </a:fld>
            <a:endParaRPr lang="en-GB"/>
          </a:p>
        </p:txBody>
      </p:sp>
      <p:pic>
        <p:nvPicPr>
          <p:cNvPr id="7" name="Picture 6"/>
          <p:cNvPicPr>
            <a:picLocks noChangeAspect="1"/>
          </p:cNvPicPr>
          <p:nvPr/>
        </p:nvPicPr>
        <p:blipFill>
          <a:blip r:embed="rId3"/>
          <a:stretch>
            <a:fillRect/>
          </a:stretch>
        </p:blipFill>
        <p:spPr>
          <a:xfrm>
            <a:off x="3673601" y="0"/>
            <a:ext cx="5470399" cy="3814959"/>
          </a:xfrm>
          <a:prstGeom prst="rect">
            <a:avLst/>
          </a:prstGeom>
        </p:spPr>
      </p:pic>
    </p:spTree>
    <p:extLst>
      <p:ext uri="{BB962C8B-B14F-4D97-AF65-F5344CB8AC3E}">
        <p14:creationId xmlns:p14="http://schemas.microsoft.com/office/powerpoint/2010/main" val="25128778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81"/>
        <p:cNvGrpSpPr/>
        <p:nvPr/>
      </p:nvGrpSpPr>
      <p:grpSpPr>
        <a:xfrm>
          <a:off x="0" y="0"/>
          <a:ext cx="0" cy="0"/>
          <a:chOff x="0" y="0"/>
          <a:chExt cx="0" cy="0"/>
        </a:xfrm>
      </p:grpSpPr>
      <p:sp>
        <p:nvSpPr>
          <p:cNvPr id="382" name="Google Shape;382;p51"/>
          <p:cNvSpPr txBox="1">
            <a:spLocks noGrp="1"/>
          </p:cNvSpPr>
          <p:nvPr>
            <p:ph type="title"/>
          </p:nvPr>
        </p:nvSpPr>
        <p:spPr>
          <a:xfrm>
            <a:off x="270000" y="216425"/>
            <a:ext cx="72924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solidFill>
                  <a:srgbClr val="073763"/>
                </a:solidFill>
              </a:rPr>
              <a:t>24. Planning </a:t>
            </a:r>
            <a:r>
              <a:rPr lang="en-GB" dirty="0">
                <a:solidFill>
                  <a:srgbClr val="073763"/>
                </a:solidFill>
              </a:rPr>
              <a:t>wellbeing teaching</a:t>
            </a: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383" name="Google Shape;383;p51"/>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Approaches to consider: </a:t>
            </a:r>
            <a:endParaRPr sz="1800"/>
          </a:p>
          <a:p>
            <a:pPr marL="457200" lvl="0" indent="-342900" algn="l" rtl="0">
              <a:spcBef>
                <a:spcPts val="1600"/>
              </a:spcBef>
              <a:spcAft>
                <a:spcPts val="0"/>
              </a:spcAft>
              <a:buSzPts val="1800"/>
              <a:buChar char="●"/>
            </a:pPr>
            <a:r>
              <a:rPr lang="en-GB" sz="1800" b="1"/>
              <a:t>ensure pupils know that they can talk</a:t>
            </a:r>
            <a:r>
              <a:rPr lang="en-GB" sz="1800"/>
              <a:t> to their teacher or other trusted adults if they have any concerns about wellbeing</a:t>
            </a:r>
            <a:endParaRPr sz="1800"/>
          </a:p>
          <a:p>
            <a:pPr marL="457200" lvl="0" indent="-342900" algn="l" rtl="0">
              <a:spcBef>
                <a:spcPts val="0"/>
              </a:spcBef>
              <a:spcAft>
                <a:spcPts val="0"/>
              </a:spcAft>
              <a:buSzPts val="1800"/>
              <a:buChar char="●"/>
            </a:pPr>
            <a:r>
              <a:rPr lang="en-GB" sz="1800" b="1"/>
              <a:t>consider giving pupils contextual information</a:t>
            </a:r>
            <a:r>
              <a:rPr lang="en-GB" sz="1800"/>
              <a:t> (e.g. through a virtual learning environment) ahead of lessons where appropriate</a:t>
            </a:r>
            <a:endParaRPr sz="1800"/>
          </a:p>
          <a:p>
            <a:pPr marL="457200" lvl="0" indent="-342900" algn="l" rtl="0">
              <a:spcBef>
                <a:spcPts val="0"/>
              </a:spcBef>
              <a:spcAft>
                <a:spcPts val="0"/>
              </a:spcAft>
              <a:buSzPts val="1800"/>
              <a:buChar char="●"/>
            </a:pPr>
            <a:r>
              <a:rPr lang="en-GB" sz="1800" b="1"/>
              <a:t>begin and end classes on a positive</a:t>
            </a:r>
            <a:r>
              <a:rPr lang="en-GB" sz="1800"/>
              <a:t> and let pupils know a few minutes before class will end to allow them to transition </a:t>
            </a:r>
            <a:endParaRPr sz="1800"/>
          </a:p>
          <a:p>
            <a:pPr marL="457200" lvl="0" indent="-342900" algn="l" rtl="0">
              <a:spcBef>
                <a:spcPts val="0"/>
              </a:spcBef>
              <a:spcAft>
                <a:spcPts val="0"/>
              </a:spcAft>
              <a:buSzPts val="1800"/>
              <a:buChar char="●"/>
            </a:pPr>
            <a:r>
              <a:rPr lang="en-GB" sz="1800" b="1"/>
              <a:t>think about the atmosphere </a:t>
            </a:r>
            <a:r>
              <a:rPr lang="en-GB" sz="1800"/>
              <a:t>in the teaching space (seating arrangements, relevant posters) </a:t>
            </a:r>
            <a:endParaRPr sz="1800"/>
          </a:p>
          <a:p>
            <a:pPr marL="0" lvl="0" indent="0" algn="l" rtl="0">
              <a:spcBef>
                <a:spcPts val="1600"/>
              </a:spcBef>
              <a:spcAft>
                <a:spcPts val="1600"/>
              </a:spcAft>
              <a:buNone/>
            </a:pPr>
            <a:endParaRPr sz="1800"/>
          </a:p>
        </p:txBody>
      </p:sp>
      <p:sp>
        <p:nvSpPr>
          <p:cNvPr id="384" name="Google Shape;384;p51"/>
          <p:cNvSpPr txBox="1">
            <a:spLocks noGrp="1"/>
          </p:cNvSpPr>
          <p:nvPr>
            <p:ph type="sldNum" idx="12"/>
          </p:nvPr>
        </p:nvSpPr>
        <p:spPr>
          <a:xfrm>
            <a:off x="4306525" y="4810975"/>
            <a:ext cx="3564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28</a:t>
            </a:fld>
            <a:endParaRPr/>
          </a:p>
        </p:txBody>
      </p:sp>
      <p:sp>
        <p:nvSpPr>
          <p:cNvPr id="385" name="Google Shape;385;p51"/>
          <p:cNvSpPr txBox="1">
            <a:spLocks noGrp="1"/>
          </p:cNvSpPr>
          <p:nvPr>
            <p:ph type="subTitle" idx="4294967295"/>
          </p:nvPr>
        </p:nvSpPr>
        <p:spPr>
          <a:xfrm>
            <a:off x="7122600" y="4474200"/>
            <a:ext cx="1751400" cy="472500"/>
          </a:xfrm>
          <a:prstGeom prst="rect">
            <a:avLst/>
          </a:prstGeom>
          <a:solidFill>
            <a:srgbClr val="073763"/>
          </a:solidFill>
          <a:ln w="38100" cap="flat" cmpd="sng">
            <a:solidFill>
              <a:srgbClr val="073763"/>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a:solidFill>
                  <a:srgbClr val="FFFFFF"/>
                </a:solidFill>
              </a:rPr>
              <a:t>Good practice</a:t>
            </a:r>
            <a:endParaRPr b="1">
              <a:solidFill>
                <a:srgbClr val="FFFFFF"/>
              </a:solidFill>
            </a:endParaRPr>
          </a:p>
        </p:txBody>
      </p:sp>
      <p:pic>
        <p:nvPicPr>
          <p:cNvPr id="2" name="Picture 1"/>
          <p:cNvPicPr>
            <a:picLocks noChangeAspect="1"/>
          </p:cNvPicPr>
          <p:nvPr/>
        </p:nvPicPr>
        <p:blipFill>
          <a:blip r:embed="rId3"/>
          <a:stretch>
            <a:fillRect/>
          </a:stretch>
        </p:blipFill>
        <p:spPr>
          <a:xfrm>
            <a:off x="6084380" y="158189"/>
            <a:ext cx="2359896" cy="1261872"/>
          </a:xfrm>
          <a:prstGeom prst="rect">
            <a:avLst/>
          </a:prstGeom>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89"/>
        <p:cNvGrpSpPr/>
        <p:nvPr/>
      </p:nvGrpSpPr>
      <p:grpSpPr>
        <a:xfrm>
          <a:off x="0" y="0"/>
          <a:ext cx="0" cy="0"/>
          <a:chOff x="0" y="0"/>
          <a:chExt cx="0" cy="0"/>
        </a:xfrm>
      </p:grpSpPr>
      <p:sp>
        <p:nvSpPr>
          <p:cNvPr id="390" name="Google Shape;390;p52"/>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solidFill>
                  <a:srgbClr val="073763"/>
                </a:solidFill>
              </a:rPr>
              <a:t>25. Mediated </a:t>
            </a:r>
            <a:r>
              <a:rPr lang="en-GB" dirty="0">
                <a:solidFill>
                  <a:srgbClr val="073763"/>
                </a:solidFill>
              </a:rPr>
              <a:t>self-monitoring</a:t>
            </a: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391" name="Google Shape;391;p52"/>
          <p:cNvSpPr txBox="1">
            <a:spLocks noGrp="1"/>
          </p:cNvSpPr>
          <p:nvPr>
            <p:ph type="body" idx="1"/>
          </p:nvPr>
        </p:nvSpPr>
        <p:spPr>
          <a:xfrm>
            <a:off x="270000" y="914400"/>
            <a:ext cx="738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Embed ‘early signs’ of wellbeing concerns and encourage self-monitoring through third-person scenarios that challenge pupils to articulate their knowledge. This is emotionally safer than roleplay and avoids pupils ‘oversharing’ or being singled out. </a:t>
            </a:r>
            <a:endParaRPr sz="1800"/>
          </a:p>
          <a:p>
            <a:pPr marL="0" lvl="0" indent="0" algn="l" rtl="0">
              <a:spcBef>
                <a:spcPts val="0"/>
              </a:spcBef>
              <a:spcAft>
                <a:spcPts val="0"/>
              </a:spcAft>
              <a:buNone/>
            </a:pPr>
            <a:endParaRPr sz="1800" b="1"/>
          </a:p>
          <a:p>
            <a:pPr marL="0" lvl="0" indent="0" algn="l" rtl="0">
              <a:spcBef>
                <a:spcPts val="0"/>
              </a:spcBef>
              <a:spcAft>
                <a:spcPts val="0"/>
              </a:spcAft>
              <a:buNone/>
            </a:pPr>
            <a:r>
              <a:rPr lang="en-GB" sz="1800" i="1"/>
              <a:t>How does someone know when they are well? </a:t>
            </a:r>
            <a:br>
              <a:rPr lang="en-GB" sz="1800" i="1"/>
            </a:br>
            <a:r>
              <a:rPr lang="en-GB" sz="1800" i="1"/>
              <a:t>What do people notice when their wellbeing isn’t right?</a:t>
            </a:r>
            <a:endParaRPr sz="1800" i="1"/>
          </a:p>
          <a:p>
            <a:pPr marL="0" lvl="0" indent="0" algn="l" rtl="0">
              <a:spcBef>
                <a:spcPts val="0"/>
              </a:spcBef>
              <a:spcAft>
                <a:spcPts val="0"/>
              </a:spcAft>
              <a:buNone/>
            </a:pPr>
            <a:r>
              <a:rPr lang="en-GB" sz="1800" i="1"/>
              <a:t>How would someone know if their wellbeing changed? </a:t>
            </a:r>
            <a:br>
              <a:rPr lang="en-GB" sz="1800" i="1"/>
            </a:br>
            <a:r>
              <a:rPr lang="en-GB" sz="1800" i="1"/>
              <a:t>How do people behave when they are not well? </a:t>
            </a:r>
            <a:br>
              <a:rPr lang="en-GB" sz="1800" i="1"/>
            </a:br>
            <a:r>
              <a:rPr lang="en-GB" sz="1800" i="1"/>
              <a:t/>
            </a:r>
            <a:br>
              <a:rPr lang="en-GB" sz="1800" i="1"/>
            </a:br>
            <a:r>
              <a:rPr lang="en-GB" sz="1800" i="1"/>
              <a:t>When might someone need support from others?</a:t>
            </a:r>
            <a:br>
              <a:rPr lang="en-GB" sz="1800" i="1"/>
            </a:br>
            <a:r>
              <a:rPr lang="en-GB" sz="1800" i="1"/>
              <a:t>Who might be able to give support?</a:t>
            </a:r>
            <a:endParaRPr sz="1800"/>
          </a:p>
          <a:p>
            <a:pPr marL="0" lvl="0" indent="0" algn="l" rtl="0">
              <a:spcBef>
                <a:spcPts val="1600"/>
              </a:spcBef>
              <a:spcAft>
                <a:spcPts val="1600"/>
              </a:spcAft>
              <a:buNone/>
            </a:pPr>
            <a:endParaRPr sz="1800"/>
          </a:p>
        </p:txBody>
      </p:sp>
      <p:sp>
        <p:nvSpPr>
          <p:cNvPr id="392" name="Google Shape;392;p52"/>
          <p:cNvSpPr txBox="1">
            <a:spLocks noGrp="1"/>
          </p:cNvSpPr>
          <p:nvPr>
            <p:ph type="sldNum" idx="12"/>
          </p:nvPr>
        </p:nvSpPr>
        <p:spPr>
          <a:xfrm>
            <a:off x="4306525" y="4810975"/>
            <a:ext cx="3564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29</a:t>
            </a:fld>
            <a:endParaRPr/>
          </a:p>
        </p:txBody>
      </p:sp>
      <p:sp>
        <p:nvSpPr>
          <p:cNvPr id="393" name="Google Shape;393;p52"/>
          <p:cNvSpPr txBox="1">
            <a:spLocks noGrp="1"/>
          </p:cNvSpPr>
          <p:nvPr>
            <p:ph type="subTitle" idx="4294967295"/>
          </p:nvPr>
        </p:nvSpPr>
        <p:spPr>
          <a:xfrm>
            <a:off x="7122600" y="4474200"/>
            <a:ext cx="1751400" cy="472500"/>
          </a:xfrm>
          <a:prstGeom prst="rect">
            <a:avLst/>
          </a:prstGeom>
          <a:solidFill>
            <a:srgbClr val="073763"/>
          </a:solidFill>
          <a:ln w="38100" cap="flat" cmpd="sng">
            <a:solidFill>
              <a:srgbClr val="073763"/>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a:solidFill>
                  <a:srgbClr val="FFFFFF"/>
                </a:solidFill>
              </a:rPr>
              <a:t>Good practice</a:t>
            </a:r>
            <a:endParaRPr b="1">
              <a:solidFill>
                <a:srgbClr val="FFFFFF"/>
              </a:solidFill>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97"/>
        <p:cNvGrpSpPr/>
        <p:nvPr/>
      </p:nvGrpSpPr>
      <p:grpSpPr>
        <a:xfrm>
          <a:off x="0" y="0"/>
          <a:ext cx="0" cy="0"/>
          <a:chOff x="0" y="0"/>
          <a:chExt cx="0" cy="0"/>
        </a:xfrm>
      </p:grpSpPr>
      <p:sp>
        <p:nvSpPr>
          <p:cNvPr id="398" name="Google Shape;398;p53"/>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solidFill>
                  <a:srgbClr val="073763"/>
                </a:solidFill>
              </a:rPr>
              <a:t>26. Share </a:t>
            </a:r>
            <a:r>
              <a:rPr lang="en-GB" dirty="0">
                <a:solidFill>
                  <a:srgbClr val="073763"/>
                </a:solidFill>
              </a:rPr>
              <a:t>further information</a:t>
            </a:r>
            <a:endParaRPr dirty="0">
              <a:solidFill>
                <a:srgbClr val="073763"/>
              </a:solidFill>
            </a:endParaRPr>
          </a:p>
        </p:txBody>
      </p:sp>
      <p:sp>
        <p:nvSpPr>
          <p:cNvPr id="399" name="Google Shape;399;p53"/>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Make sure pupils know the key people they can speak to at school, and that if they want to they can speak to any teacher. </a:t>
            </a:r>
            <a:endParaRPr sz="1800"/>
          </a:p>
          <a:p>
            <a:pPr marL="0" lvl="0" indent="0" algn="l" rtl="0">
              <a:spcBef>
                <a:spcPts val="1600"/>
              </a:spcBef>
              <a:spcAft>
                <a:spcPts val="0"/>
              </a:spcAft>
              <a:buNone/>
            </a:pPr>
            <a:r>
              <a:rPr lang="en-GB" sz="1800"/>
              <a:t>You could also make information about support organisations available in the classroom and school spaces. For example: </a:t>
            </a:r>
            <a:endParaRPr sz="1800"/>
          </a:p>
          <a:p>
            <a:pPr marL="457200" lvl="0" indent="-342900" algn="l" rtl="0">
              <a:spcBef>
                <a:spcPts val="1600"/>
              </a:spcBef>
              <a:spcAft>
                <a:spcPts val="0"/>
              </a:spcAft>
              <a:buSzPts val="1800"/>
              <a:buChar char="●"/>
            </a:pPr>
            <a:r>
              <a:rPr lang="en-GB" sz="1800" u="sng">
                <a:solidFill>
                  <a:schemeClr val="hlink"/>
                </a:solidFill>
                <a:hlinkClick r:id="rId3"/>
              </a:rPr>
              <a:t>Childline</a:t>
            </a:r>
            <a:r>
              <a:rPr lang="en-GB" sz="1800"/>
              <a:t> - where children can get in touch on 0800 1111 </a:t>
            </a:r>
            <a:endParaRPr sz="1800"/>
          </a:p>
          <a:p>
            <a:pPr marL="457200" lvl="0" indent="-342900" algn="l" rtl="0">
              <a:spcBef>
                <a:spcPts val="0"/>
              </a:spcBef>
              <a:spcAft>
                <a:spcPts val="0"/>
              </a:spcAft>
              <a:buSzPts val="1800"/>
              <a:buChar char="●"/>
            </a:pPr>
            <a:r>
              <a:rPr lang="en-GB" sz="1800" u="sng">
                <a:solidFill>
                  <a:schemeClr val="hlink"/>
                </a:solidFill>
                <a:hlinkClick r:id="rId4"/>
              </a:rPr>
              <a:t>Young Minds</a:t>
            </a:r>
            <a:r>
              <a:rPr lang="en-GB" sz="1800"/>
              <a:t> - crisis helpline</a:t>
            </a:r>
            <a:endParaRPr sz="1800"/>
          </a:p>
          <a:p>
            <a:pPr marL="457200" lvl="0" indent="-342900" algn="l" rtl="0">
              <a:spcBef>
                <a:spcPts val="0"/>
              </a:spcBef>
              <a:spcAft>
                <a:spcPts val="0"/>
              </a:spcAft>
              <a:buSzPts val="1800"/>
              <a:buChar char="●"/>
            </a:pPr>
            <a:r>
              <a:rPr lang="en-GB" sz="1800"/>
              <a:t>GP and other health professionals </a:t>
            </a:r>
            <a:endParaRPr sz="1800"/>
          </a:p>
          <a:p>
            <a:pPr marL="0" lvl="0" indent="0" algn="l" rtl="0">
              <a:spcBef>
                <a:spcPts val="1600"/>
              </a:spcBef>
              <a:spcAft>
                <a:spcPts val="1600"/>
              </a:spcAft>
              <a:buNone/>
            </a:pPr>
            <a:r>
              <a:rPr lang="en-GB" sz="1800"/>
              <a:t>In an emergency or crisis pupils should also know they can contact the </a:t>
            </a:r>
            <a:r>
              <a:rPr lang="en-GB" sz="1800" u="sng">
                <a:solidFill>
                  <a:schemeClr val="hlink"/>
                </a:solidFill>
                <a:hlinkClick r:id="rId5"/>
              </a:rPr>
              <a:t>Samaritans</a:t>
            </a:r>
            <a:r>
              <a:rPr lang="en-GB" sz="1800"/>
              <a:t> or call 999.</a:t>
            </a:r>
            <a:endParaRPr>
              <a:solidFill>
                <a:schemeClr val="dk1"/>
              </a:solidFill>
            </a:endParaRPr>
          </a:p>
        </p:txBody>
      </p:sp>
      <p:sp>
        <p:nvSpPr>
          <p:cNvPr id="400" name="Google Shape;400;p53"/>
          <p:cNvSpPr txBox="1">
            <a:spLocks noGrp="1"/>
          </p:cNvSpPr>
          <p:nvPr>
            <p:ph type="sldNum" idx="12"/>
          </p:nvPr>
        </p:nvSpPr>
        <p:spPr>
          <a:xfrm>
            <a:off x="4306525" y="4810975"/>
            <a:ext cx="3564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30</a:t>
            </a:fld>
            <a:endParaRPr/>
          </a:p>
        </p:txBody>
      </p:sp>
      <p:sp>
        <p:nvSpPr>
          <p:cNvPr id="401" name="Google Shape;401;p53"/>
          <p:cNvSpPr txBox="1">
            <a:spLocks noGrp="1"/>
          </p:cNvSpPr>
          <p:nvPr>
            <p:ph type="subTitle" idx="4294967295"/>
          </p:nvPr>
        </p:nvSpPr>
        <p:spPr>
          <a:xfrm>
            <a:off x="7122600" y="4474200"/>
            <a:ext cx="1751400" cy="472500"/>
          </a:xfrm>
          <a:prstGeom prst="rect">
            <a:avLst/>
          </a:prstGeom>
          <a:solidFill>
            <a:srgbClr val="073763"/>
          </a:solidFill>
          <a:ln w="38100" cap="flat" cmpd="sng">
            <a:solidFill>
              <a:srgbClr val="073763"/>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a:solidFill>
                  <a:srgbClr val="FFFFFF"/>
                </a:solidFill>
              </a:rPr>
              <a:t>Good practice</a:t>
            </a:r>
            <a:endParaRPr b="1">
              <a:solidFill>
                <a:srgbClr val="FFFFFF"/>
              </a:solidFill>
            </a:endParaRPr>
          </a:p>
        </p:txBody>
      </p:sp>
      <p:pic>
        <p:nvPicPr>
          <p:cNvPr id="2" name="Picture 1"/>
          <p:cNvPicPr>
            <a:picLocks noChangeAspect="1"/>
          </p:cNvPicPr>
          <p:nvPr/>
        </p:nvPicPr>
        <p:blipFill>
          <a:blip r:embed="rId6"/>
          <a:stretch>
            <a:fillRect/>
          </a:stretch>
        </p:blipFill>
        <p:spPr>
          <a:xfrm>
            <a:off x="6666349" y="1731264"/>
            <a:ext cx="2277794" cy="1798129"/>
          </a:xfrm>
          <a:prstGeom prst="rect">
            <a:avLst/>
          </a:prstGeom>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86"/>
        <p:cNvGrpSpPr/>
        <p:nvPr/>
      </p:nvGrpSpPr>
      <p:grpSpPr>
        <a:xfrm>
          <a:off x="0" y="0"/>
          <a:ext cx="0" cy="0"/>
          <a:chOff x="0" y="0"/>
          <a:chExt cx="0" cy="0"/>
        </a:xfrm>
      </p:grpSpPr>
      <p:sp>
        <p:nvSpPr>
          <p:cNvPr id="487" name="Google Shape;487;p65"/>
          <p:cNvSpPr/>
          <p:nvPr/>
        </p:nvSpPr>
        <p:spPr>
          <a:xfrm>
            <a:off x="645450" y="1270750"/>
            <a:ext cx="20172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a:solidFill>
                  <a:srgbClr val="000000"/>
                </a:solidFill>
                <a:latin typeface="Arial"/>
                <a:ea typeface="Arial"/>
                <a:cs typeface="Arial"/>
                <a:sym typeface="Arial"/>
              </a:rPr>
              <a:t>What would you say?</a:t>
            </a:r>
            <a:endParaRPr sz="2000" b="0" i="0" u="none" strike="noStrike" cap="none">
              <a:solidFill>
                <a:srgbClr val="000000"/>
              </a:solidFill>
              <a:latin typeface="Arial"/>
              <a:ea typeface="Arial"/>
              <a:cs typeface="Arial"/>
              <a:sym typeface="Arial"/>
            </a:endParaRPr>
          </a:p>
        </p:txBody>
      </p:sp>
      <p:sp>
        <p:nvSpPr>
          <p:cNvPr id="488" name="Google Shape;488;p65"/>
          <p:cNvSpPr/>
          <p:nvPr/>
        </p:nvSpPr>
        <p:spPr>
          <a:xfrm>
            <a:off x="5820325" y="1270750"/>
            <a:ext cx="28725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a:latin typeface="Arial"/>
                <a:ea typeface="Arial"/>
                <a:cs typeface="Arial"/>
                <a:sym typeface="Arial"/>
              </a:rPr>
              <a:t>What wouldn’t you say?</a:t>
            </a:r>
            <a:endParaRPr sz="2000" b="0" i="0" u="none" strike="noStrike" cap="none">
              <a:latin typeface="Arial"/>
              <a:ea typeface="Arial"/>
              <a:cs typeface="Arial"/>
              <a:sym typeface="Arial"/>
            </a:endParaRPr>
          </a:p>
        </p:txBody>
      </p:sp>
      <p:sp>
        <p:nvSpPr>
          <p:cNvPr id="489" name="Google Shape;489;p65"/>
          <p:cNvSpPr/>
          <p:nvPr/>
        </p:nvSpPr>
        <p:spPr>
          <a:xfrm>
            <a:off x="645450" y="3631850"/>
            <a:ext cx="20172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a:solidFill>
                  <a:srgbClr val="000000"/>
                </a:solidFill>
                <a:latin typeface="Arial"/>
                <a:ea typeface="Arial"/>
                <a:cs typeface="Arial"/>
                <a:sym typeface="Arial"/>
              </a:rPr>
              <a:t>Follow up</a:t>
            </a:r>
            <a:endParaRPr sz="2000" b="0" i="0" u="none" strike="noStrike" cap="none">
              <a:solidFill>
                <a:srgbClr val="000000"/>
              </a:solidFill>
              <a:latin typeface="Arial"/>
              <a:ea typeface="Arial"/>
              <a:cs typeface="Arial"/>
              <a:sym typeface="Arial"/>
            </a:endParaRPr>
          </a:p>
        </p:txBody>
      </p:sp>
      <p:sp>
        <p:nvSpPr>
          <p:cNvPr id="490" name="Google Shape;490;p65"/>
          <p:cNvSpPr/>
          <p:nvPr/>
        </p:nvSpPr>
        <p:spPr>
          <a:xfrm>
            <a:off x="5935250" y="3631850"/>
            <a:ext cx="27576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a:solidFill>
                  <a:srgbClr val="000000"/>
                </a:solidFill>
                <a:latin typeface="Arial"/>
                <a:ea typeface="Arial"/>
                <a:cs typeface="Arial"/>
                <a:sym typeface="Arial"/>
              </a:rPr>
              <a:t>How could this have been prevented?</a:t>
            </a:r>
            <a:endParaRPr sz="2000" b="0" i="0" u="none" strike="noStrike" cap="none">
              <a:solidFill>
                <a:srgbClr val="000000"/>
              </a:solidFill>
              <a:latin typeface="Arial"/>
              <a:ea typeface="Arial"/>
              <a:cs typeface="Arial"/>
              <a:sym typeface="Arial"/>
            </a:endParaRPr>
          </a:p>
        </p:txBody>
      </p:sp>
      <p:sp>
        <p:nvSpPr>
          <p:cNvPr id="491" name="Google Shape;491;p65"/>
          <p:cNvSpPr/>
          <p:nvPr/>
        </p:nvSpPr>
        <p:spPr>
          <a:xfrm>
            <a:off x="1461250" y="2234450"/>
            <a:ext cx="6419100" cy="11964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2400"/>
              <a:buFont typeface="Arial"/>
              <a:buNone/>
            </a:pPr>
            <a:r>
              <a:rPr lang="en-GB" sz="2000">
                <a:solidFill>
                  <a:srgbClr val="FF0000"/>
                </a:solidFill>
              </a:rPr>
              <a:t>[Prepare ‘difficult’ questions to discuss in training or give teachers a blank version to fill with their own Qs]</a:t>
            </a:r>
            <a:endParaRPr sz="2000" b="0" u="none" strike="noStrike" cap="none">
              <a:solidFill>
                <a:srgbClr val="FF0000"/>
              </a:solidFill>
              <a:latin typeface="Arial"/>
              <a:ea typeface="Arial"/>
              <a:cs typeface="Arial"/>
              <a:sym typeface="Arial"/>
            </a:endParaRPr>
          </a:p>
        </p:txBody>
      </p:sp>
      <p:sp>
        <p:nvSpPr>
          <p:cNvPr id="492" name="Google Shape;492;p65"/>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Dealing with difficult questions (1)</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96"/>
        <p:cNvGrpSpPr/>
        <p:nvPr/>
      </p:nvGrpSpPr>
      <p:grpSpPr>
        <a:xfrm>
          <a:off x="0" y="0"/>
          <a:ext cx="0" cy="0"/>
          <a:chOff x="0" y="0"/>
          <a:chExt cx="0" cy="0"/>
        </a:xfrm>
      </p:grpSpPr>
      <p:sp>
        <p:nvSpPr>
          <p:cNvPr id="497" name="Google Shape;497;p66"/>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Dealing with difficult questions (2)</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498" name="Google Shape;498;p66"/>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Pupils may well ask questions because they: </a:t>
            </a:r>
            <a:endParaRPr sz="1800"/>
          </a:p>
          <a:p>
            <a:pPr marL="457200" lvl="0" indent="-342900" algn="l" rtl="0">
              <a:spcBef>
                <a:spcPts val="1600"/>
              </a:spcBef>
              <a:spcAft>
                <a:spcPts val="0"/>
              </a:spcAft>
              <a:buSzPts val="1800"/>
              <a:buChar char="●"/>
            </a:pPr>
            <a:r>
              <a:rPr lang="en-GB" sz="1800"/>
              <a:t>want information</a:t>
            </a:r>
            <a:endParaRPr sz="1800"/>
          </a:p>
          <a:p>
            <a:pPr marL="457200" lvl="0" indent="-342900" algn="l" rtl="0">
              <a:spcBef>
                <a:spcPts val="0"/>
              </a:spcBef>
              <a:spcAft>
                <a:spcPts val="0"/>
              </a:spcAft>
              <a:buSzPts val="1800"/>
              <a:buChar char="●"/>
            </a:pPr>
            <a:r>
              <a:rPr lang="en-GB" sz="1800"/>
              <a:t>are seeking permission - “Is it OK if I …?”</a:t>
            </a:r>
            <a:endParaRPr sz="1800"/>
          </a:p>
          <a:p>
            <a:pPr marL="457200" lvl="0" indent="-342900" algn="l" rtl="0">
              <a:spcBef>
                <a:spcPts val="0"/>
              </a:spcBef>
              <a:spcAft>
                <a:spcPts val="0"/>
              </a:spcAft>
              <a:buSzPts val="1800"/>
              <a:buChar char="●"/>
            </a:pPr>
            <a:r>
              <a:rPr lang="en-GB" sz="1800"/>
              <a:t>are trying to shock</a:t>
            </a:r>
            <a:endParaRPr sz="1800"/>
          </a:p>
          <a:p>
            <a:pPr marL="457200" lvl="0" indent="-342900" algn="l" rtl="0">
              <a:spcBef>
                <a:spcPts val="0"/>
              </a:spcBef>
              <a:spcAft>
                <a:spcPts val="0"/>
              </a:spcAft>
              <a:buSzPts val="1800"/>
              <a:buChar char="●"/>
            </a:pPr>
            <a:r>
              <a:rPr lang="en-GB" sz="1800"/>
              <a:t>have related personal beliefs</a:t>
            </a:r>
            <a:endParaRPr sz="1800"/>
          </a:p>
          <a:p>
            <a:pPr marL="0" lvl="0" indent="0" algn="l" rtl="0">
              <a:spcBef>
                <a:spcPts val="1600"/>
              </a:spcBef>
              <a:spcAft>
                <a:spcPts val="0"/>
              </a:spcAft>
              <a:buNone/>
            </a:pPr>
            <a:r>
              <a:rPr lang="en-GB" sz="1800"/>
              <a:t>Remember:</a:t>
            </a:r>
            <a:endParaRPr sz="1800"/>
          </a:p>
          <a:p>
            <a:pPr marL="457200" lvl="0" indent="-342900" algn="l" rtl="0">
              <a:spcBef>
                <a:spcPts val="1600"/>
              </a:spcBef>
              <a:spcAft>
                <a:spcPts val="0"/>
              </a:spcAft>
              <a:buSzPts val="1800"/>
              <a:buChar char="●"/>
            </a:pPr>
            <a:r>
              <a:rPr lang="en-GB" sz="1800"/>
              <a:t>don’t feel pressured or that you have to answer straight away</a:t>
            </a:r>
            <a:endParaRPr sz="1800"/>
          </a:p>
          <a:p>
            <a:pPr marL="457200" lvl="0" indent="-342900" algn="l" rtl="0">
              <a:spcBef>
                <a:spcPts val="0"/>
              </a:spcBef>
              <a:spcAft>
                <a:spcPts val="0"/>
              </a:spcAft>
              <a:buSzPts val="1800"/>
              <a:buChar char="●"/>
            </a:pPr>
            <a:r>
              <a:rPr lang="en-GB" sz="1800"/>
              <a:t>don’t disclose personal information - use third-person examples, say ‘some people...’</a:t>
            </a:r>
            <a:endParaRPr sz="1800"/>
          </a:p>
          <a:p>
            <a:pPr marL="457200" lvl="0" indent="-342900" algn="l" rtl="0">
              <a:spcBef>
                <a:spcPts val="0"/>
              </a:spcBef>
              <a:spcAft>
                <a:spcPts val="0"/>
              </a:spcAft>
              <a:buSzPts val="1800"/>
              <a:buChar char="●"/>
            </a:pPr>
            <a:r>
              <a:rPr lang="en-GB" sz="1800"/>
              <a:t>seek advice if you need it</a:t>
            </a: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r>
              <a:rPr lang="en-GB" sz="1800"/>
              <a:t> </a:t>
            </a: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0"/>
              </a:spcAft>
              <a:buNone/>
            </a:pPr>
            <a:endParaRPr sz="1800"/>
          </a:p>
          <a:p>
            <a:pPr marL="0" lvl="0" indent="0" algn="l" rtl="0">
              <a:spcBef>
                <a:spcPts val="1600"/>
              </a:spcBef>
              <a:spcAft>
                <a:spcPts val="1600"/>
              </a:spcAft>
              <a:buNone/>
            </a:pPr>
            <a:endParaRPr sz="1800"/>
          </a:p>
        </p:txBody>
      </p:sp>
      <p:sp>
        <p:nvSpPr>
          <p:cNvPr id="499" name="Google Shape;499;p66"/>
          <p:cNvSpPr txBox="1">
            <a:spLocks noGrp="1"/>
          </p:cNvSpPr>
          <p:nvPr>
            <p:ph type="sldNum" idx="12"/>
          </p:nvPr>
        </p:nvSpPr>
        <p:spPr>
          <a:xfrm>
            <a:off x="4306525" y="4810975"/>
            <a:ext cx="3564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32</a:t>
            </a:fld>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37"/>
        <p:cNvGrpSpPr/>
        <p:nvPr/>
      </p:nvGrpSpPr>
      <p:grpSpPr>
        <a:xfrm>
          <a:off x="0" y="0"/>
          <a:ext cx="0" cy="0"/>
          <a:chOff x="0" y="0"/>
          <a:chExt cx="0" cy="0"/>
        </a:xfrm>
      </p:grpSpPr>
      <p:sp>
        <p:nvSpPr>
          <p:cNvPr id="538" name="Google Shape;538;p71"/>
          <p:cNvSpPr/>
          <p:nvPr/>
        </p:nvSpPr>
        <p:spPr>
          <a:xfrm>
            <a:off x="6127575" y="2212125"/>
            <a:ext cx="2739900" cy="1344600"/>
          </a:xfrm>
          <a:prstGeom prst="chevron">
            <a:avLst>
              <a:gd name="adj" fmla="val 50000"/>
            </a:avLst>
          </a:prstGeom>
          <a:solidFill>
            <a:srgbClr val="434343">
              <a:alpha val="87710"/>
            </a:srgbClr>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539" name="Google Shape;539;p71"/>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Mental wellbeing spectrum </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540" name="Google Shape;540;p71"/>
          <p:cNvSpPr txBox="1">
            <a:spLocks noGrp="1"/>
          </p:cNvSpPr>
          <p:nvPr>
            <p:ph type="sldNum" idx="12"/>
          </p:nvPr>
        </p:nvSpPr>
        <p:spPr>
          <a:xfrm>
            <a:off x="4306525" y="4810975"/>
            <a:ext cx="3564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33</a:t>
            </a:fld>
            <a:endParaRPr/>
          </a:p>
        </p:txBody>
      </p:sp>
      <p:sp>
        <p:nvSpPr>
          <p:cNvPr id="541" name="Google Shape;541;p71"/>
          <p:cNvSpPr/>
          <p:nvPr/>
        </p:nvSpPr>
        <p:spPr>
          <a:xfrm>
            <a:off x="3993975" y="2212125"/>
            <a:ext cx="3191400" cy="1344600"/>
          </a:xfrm>
          <a:prstGeom prst="chevron">
            <a:avLst>
              <a:gd name="adj" fmla="val 50000"/>
            </a:avLst>
          </a:prstGeom>
          <a:solidFill>
            <a:srgbClr val="666666">
              <a:alpha val="87150"/>
            </a:srgbClr>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542" name="Google Shape;542;p71"/>
          <p:cNvSpPr/>
          <p:nvPr/>
        </p:nvSpPr>
        <p:spPr>
          <a:xfrm>
            <a:off x="2065875" y="2212125"/>
            <a:ext cx="2940900" cy="1344600"/>
          </a:xfrm>
          <a:prstGeom prst="chevron">
            <a:avLst>
              <a:gd name="adj" fmla="val 50000"/>
            </a:avLst>
          </a:prstGeom>
          <a:solidFill>
            <a:srgbClr val="999999">
              <a:alpha val="86590"/>
            </a:srgbClr>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543" name="Google Shape;543;p71"/>
          <p:cNvSpPr/>
          <p:nvPr/>
        </p:nvSpPr>
        <p:spPr>
          <a:xfrm>
            <a:off x="385125" y="2212125"/>
            <a:ext cx="2739900" cy="1344600"/>
          </a:xfrm>
          <a:prstGeom prst="chevron">
            <a:avLst>
              <a:gd name="adj" fmla="val 50000"/>
            </a:avLst>
          </a:prstGeom>
          <a:solidFill>
            <a:srgbClr val="B7B7B7">
              <a:alpha val="87710"/>
            </a:srgbClr>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544" name="Google Shape;544;p71"/>
          <p:cNvSpPr txBox="1"/>
          <p:nvPr/>
        </p:nvSpPr>
        <p:spPr>
          <a:xfrm>
            <a:off x="1244050" y="2597275"/>
            <a:ext cx="1148700" cy="428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000" b="1">
                <a:solidFill>
                  <a:srgbClr val="FFFFFF"/>
                </a:solidFill>
              </a:rPr>
              <a:t>Healthy</a:t>
            </a:r>
            <a:endParaRPr sz="2000" b="1">
              <a:solidFill>
                <a:srgbClr val="FFFFFF"/>
              </a:solidFill>
            </a:endParaRPr>
          </a:p>
        </p:txBody>
      </p:sp>
      <p:sp>
        <p:nvSpPr>
          <p:cNvPr id="545" name="Google Shape;545;p71"/>
          <p:cNvSpPr txBox="1"/>
          <p:nvPr/>
        </p:nvSpPr>
        <p:spPr>
          <a:xfrm>
            <a:off x="5130250" y="2597275"/>
            <a:ext cx="1668300" cy="428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000" b="1">
                <a:solidFill>
                  <a:srgbClr val="FFFFFF"/>
                </a:solidFill>
              </a:rPr>
              <a:t>Struggling</a:t>
            </a:r>
            <a:endParaRPr sz="2000" b="1">
              <a:solidFill>
                <a:srgbClr val="FFFFFF"/>
              </a:solidFill>
            </a:endParaRPr>
          </a:p>
        </p:txBody>
      </p:sp>
      <p:sp>
        <p:nvSpPr>
          <p:cNvPr id="546" name="Google Shape;546;p71"/>
          <p:cNvSpPr txBox="1"/>
          <p:nvPr/>
        </p:nvSpPr>
        <p:spPr>
          <a:xfrm>
            <a:off x="3225250" y="2597275"/>
            <a:ext cx="1148700" cy="428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000" b="1">
                <a:solidFill>
                  <a:srgbClr val="FFFFFF"/>
                </a:solidFill>
              </a:rPr>
              <a:t>Coping</a:t>
            </a:r>
            <a:endParaRPr sz="2000" b="1">
              <a:solidFill>
                <a:srgbClr val="FFFFFF"/>
              </a:solidFill>
            </a:endParaRPr>
          </a:p>
        </p:txBody>
      </p:sp>
      <p:sp>
        <p:nvSpPr>
          <p:cNvPr id="547" name="Google Shape;547;p71"/>
          <p:cNvSpPr txBox="1"/>
          <p:nvPr/>
        </p:nvSpPr>
        <p:spPr>
          <a:xfrm>
            <a:off x="7340050" y="2597275"/>
            <a:ext cx="1148700" cy="428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000" b="1">
                <a:solidFill>
                  <a:srgbClr val="FFFFFF"/>
                </a:solidFill>
              </a:rPr>
              <a:t>Unwell</a:t>
            </a:r>
            <a:endParaRPr sz="2000" b="1">
              <a:solidFill>
                <a:srgbClr val="FFFFFF"/>
              </a:solidFill>
            </a:endParaRPr>
          </a:p>
        </p:txBody>
      </p:sp>
      <p:sp>
        <p:nvSpPr>
          <p:cNvPr id="548" name="Google Shape;548;p71"/>
          <p:cNvSpPr txBox="1">
            <a:spLocks noGrp="1"/>
          </p:cNvSpPr>
          <p:nvPr>
            <p:ph type="subTitle" idx="4294967295"/>
          </p:nvPr>
        </p:nvSpPr>
        <p:spPr>
          <a:xfrm>
            <a:off x="117900" y="3900925"/>
            <a:ext cx="9026100" cy="981900"/>
          </a:xfrm>
          <a:prstGeom prst="rect">
            <a:avLst/>
          </a:prstGeom>
          <a:ln w="19050" cap="flat" cmpd="sng">
            <a:solidFill>
              <a:srgbClr val="FF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None/>
            </a:pPr>
            <a:r>
              <a:rPr lang="en-GB" sz="2400">
                <a:solidFill>
                  <a:srgbClr val="FF0000"/>
                </a:solidFill>
              </a:rPr>
              <a:t>CAN BE USED AS A VISUAL AID IN TEACHER TRAINING - NOT SUGGESTED AS A CLASSROOM RESOURCE</a:t>
            </a:r>
            <a:endParaRPr sz="2400">
              <a:solidFill>
                <a:srgbClr val="FF0000"/>
              </a:solidFill>
            </a:endParaRPr>
          </a:p>
        </p:txBody>
      </p:sp>
      <p:sp>
        <p:nvSpPr>
          <p:cNvPr id="549" name="Google Shape;549;p71"/>
          <p:cNvSpPr txBox="1"/>
          <p:nvPr/>
        </p:nvSpPr>
        <p:spPr>
          <a:xfrm>
            <a:off x="281175" y="930325"/>
            <a:ext cx="8207700" cy="7596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800">
                <a:solidFill>
                  <a:schemeClr val="dk2"/>
                </a:solidFill>
              </a:rPr>
              <a:t>When teaching pupils about mental wellbeing it can helpful to convey that wellbeing is a spectrum rather than binary (good, bad). </a:t>
            </a:r>
            <a:endParaRPr sz="1800">
              <a:solidFill>
                <a:schemeClr val="dk2"/>
              </a:solidFill>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31"/>
        <p:cNvGrpSpPr/>
        <p:nvPr/>
      </p:nvGrpSpPr>
      <p:grpSpPr>
        <a:xfrm>
          <a:off x="0" y="0"/>
          <a:ext cx="0" cy="0"/>
          <a:chOff x="0" y="0"/>
          <a:chExt cx="0" cy="0"/>
        </a:xfrm>
      </p:grpSpPr>
      <p:sp>
        <p:nvSpPr>
          <p:cNvPr id="432" name="Google Shape;432;p58"/>
          <p:cNvSpPr txBox="1">
            <a:spLocks noGrp="1"/>
          </p:cNvSpPr>
          <p:nvPr>
            <p:ph type="sldNum" idx="12"/>
          </p:nvPr>
        </p:nvSpPr>
        <p:spPr>
          <a:xfrm>
            <a:off x="4247400" y="4810975"/>
            <a:ext cx="4155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34</a:t>
            </a:fld>
            <a:endParaRPr/>
          </a:p>
        </p:txBody>
      </p:sp>
      <p:sp>
        <p:nvSpPr>
          <p:cNvPr id="433" name="Google Shape;433;p58"/>
          <p:cNvSpPr txBo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1600"/>
              </a:spcAft>
              <a:buNone/>
            </a:pPr>
            <a:r>
              <a:rPr lang="en-GB" sz="2400" b="1">
                <a:solidFill>
                  <a:srgbClr val="434343"/>
                </a:solidFill>
              </a:rPr>
              <a:t>How do you feel about teaching this topic? </a:t>
            </a:r>
            <a:endParaRPr sz="2400" b="1">
              <a:solidFill>
                <a:srgbClr val="434343"/>
              </a:solidFill>
            </a:endParaRPr>
          </a:p>
        </p:txBody>
      </p:sp>
      <p:cxnSp>
        <p:nvCxnSpPr>
          <p:cNvPr id="434" name="Google Shape;434;p58"/>
          <p:cNvCxnSpPr/>
          <p:nvPr/>
        </p:nvCxnSpPr>
        <p:spPr>
          <a:xfrm rot="10800000" flipH="1">
            <a:off x="748800" y="3958300"/>
            <a:ext cx="7442700" cy="14700"/>
          </a:xfrm>
          <a:prstGeom prst="straightConnector1">
            <a:avLst/>
          </a:prstGeom>
          <a:noFill/>
          <a:ln w="38100" cap="flat" cmpd="sng">
            <a:solidFill>
              <a:srgbClr val="595959"/>
            </a:solidFill>
            <a:prstDash val="solid"/>
            <a:round/>
            <a:headEnd type="none" w="sm" len="sm"/>
            <a:tailEnd type="none" w="sm" len="sm"/>
          </a:ln>
        </p:spPr>
      </p:cxnSp>
      <p:sp>
        <p:nvSpPr>
          <p:cNvPr id="435" name="Google Shape;435;p58"/>
          <p:cNvSpPr txBox="1"/>
          <p:nvPr/>
        </p:nvSpPr>
        <p:spPr>
          <a:xfrm>
            <a:off x="74880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a:solidFill>
                  <a:srgbClr val="000000"/>
                </a:solidFill>
                <a:latin typeface="Arial"/>
                <a:ea typeface="Arial"/>
                <a:cs typeface="Arial"/>
                <a:sym typeface="Arial"/>
              </a:rPr>
              <a:t>Not confident at all</a:t>
            </a:r>
            <a:endParaRPr sz="1800" b="1" i="0" u="none" strike="noStrike" cap="none">
              <a:solidFill>
                <a:srgbClr val="000000"/>
              </a:solidFill>
              <a:latin typeface="Arial"/>
              <a:ea typeface="Arial"/>
              <a:cs typeface="Arial"/>
              <a:sym typeface="Arial"/>
            </a:endParaRPr>
          </a:p>
        </p:txBody>
      </p:sp>
      <p:sp>
        <p:nvSpPr>
          <p:cNvPr id="436" name="Google Shape;436;p58"/>
          <p:cNvSpPr txBox="1"/>
          <p:nvPr/>
        </p:nvSpPr>
        <p:spPr>
          <a:xfrm>
            <a:off x="664185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a:solidFill>
                  <a:srgbClr val="000000"/>
                </a:solidFill>
                <a:latin typeface="Arial"/>
                <a:ea typeface="Arial"/>
                <a:cs typeface="Arial"/>
                <a:sym typeface="Arial"/>
              </a:rPr>
              <a:t>Very confident</a:t>
            </a:r>
            <a:endParaRPr sz="1800" b="1" i="0" u="none" strike="noStrike" cap="none">
              <a:solidFill>
                <a:srgbClr val="000000"/>
              </a:solidFill>
              <a:latin typeface="Arial"/>
              <a:ea typeface="Arial"/>
              <a:cs typeface="Arial"/>
              <a:sym typeface="Arial"/>
            </a:endParaRPr>
          </a:p>
        </p:txBody>
      </p:sp>
      <p:graphicFrame>
        <p:nvGraphicFramePr>
          <p:cNvPr id="437" name="Google Shape;437;p58"/>
          <p:cNvGraphicFramePr/>
          <p:nvPr/>
        </p:nvGraphicFramePr>
        <p:xfrm>
          <a:off x="850650" y="3474650"/>
          <a:ext cx="7239000" cy="396210"/>
        </p:xfrm>
        <a:graphic>
          <a:graphicData uri="http://schemas.openxmlformats.org/drawingml/2006/table">
            <a:tbl>
              <a:tblPr>
                <a:noFill/>
                <a:tableStyleId>{0D975F2D-A06E-4681-B420-16AAF48F7C64}</a:tableStyleId>
              </a:tblPr>
              <a:tblGrid>
                <a:gridCol w="723900">
                  <a:extLst>
                    <a:ext uri="{9D8B030D-6E8A-4147-A177-3AD203B41FA5}">
                      <a16:colId xmlns:a16="http://schemas.microsoft.com/office/drawing/2014/main" val="20000"/>
                    </a:ext>
                  </a:extLst>
                </a:gridCol>
                <a:gridCol w="723900">
                  <a:extLst>
                    <a:ext uri="{9D8B030D-6E8A-4147-A177-3AD203B41FA5}">
                      <a16:colId xmlns:a16="http://schemas.microsoft.com/office/drawing/2014/main" val="20001"/>
                    </a:ext>
                  </a:extLst>
                </a:gridCol>
                <a:gridCol w="723900">
                  <a:extLst>
                    <a:ext uri="{9D8B030D-6E8A-4147-A177-3AD203B41FA5}">
                      <a16:colId xmlns:a16="http://schemas.microsoft.com/office/drawing/2014/main" val="20002"/>
                    </a:ext>
                  </a:extLst>
                </a:gridCol>
                <a:gridCol w="723900">
                  <a:extLst>
                    <a:ext uri="{9D8B030D-6E8A-4147-A177-3AD203B41FA5}">
                      <a16:colId xmlns:a16="http://schemas.microsoft.com/office/drawing/2014/main" val="20003"/>
                    </a:ext>
                  </a:extLst>
                </a:gridCol>
                <a:gridCol w="723900">
                  <a:extLst>
                    <a:ext uri="{9D8B030D-6E8A-4147-A177-3AD203B41FA5}">
                      <a16:colId xmlns:a16="http://schemas.microsoft.com/office/drawing/2014/main" val="20004"/>
                    </a:ext>
                  </a:extLst>
                </a:gridCol>
                <a:gridCol w="723900">
                  <a:extLst>
                    <a:ext uri="{9D8B030D-6E8A-4147-A177-3AD203B41FA5}">
                      <a16:colId xmlns:a16="http://schemas.microsoft.com/office/drawing/2014/main" val="20005"/>
                    </a:ext>
                  </a:extLst>
                </a:gridCol>
                <a:gridCol w="723900">
                  <a:extLst>
                    <a:ext uri="{9D8B030D-6E8A-4147-A177-3AD203B41FA5}">
                      <a16:colId xmlns:a16="http://schemas.microsoft.com/office/drawing/2014/main" val="20006"/>
                    </a:ext>
                  </a:extLst>
                </a:gridCol>
                <a:gridCol w="723900">
                  <a:extLst>
                    <a:ext uri="{9D8B030D-6E8A-4147-A177-3AD203B41FA5}">
                      <a16:colId xmlns:a16="http://schemas.microsoft.com/office/drawing/2014/main" val="20007"/>
                    </a:ext>
                  </a:extLst>
                </a:gridCol>
                <a:gridCol w="723900">
                  <a:extLst>
                    <a:ext uri="{9D8B030D-6E8A-4147-A177-3AD203B41FA5}">
                      <a16:colId xmlns:a16="http://schemas.microsoft.com/office/drawing/2014/main" val="20008"/>
                    </a:ext>
                  </a:extLst>
                </a:gridCol>
                <a:gridCol w="723900">
                  <a:extLst>
                    <a:ext uri="{9D8B030D-6E8A-4147-A177-3AD203B41FA5}">
                      <a16:colId xmlns:a16="http://schemas.microsoft.com/office/drawing/2014/main" val="20009"/>
                    </a:ext>
                  </a:extLst>
                </a:gridCol>
              </a:tblGrid>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1</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2</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3</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4</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5</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6</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7</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8</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9</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10</a:t>
                      </a:r>
                      <a:endParaRPr sz="1400" u="none" strike="noStrike" cap="none"/>
                    </a:p>
                  </a:txBody>
                  <a:tcPr marL="91425" marR="91425" marT="91425" marB="91425"/>
                </a:tc>
                <a:extLst>
                  <a:ext uri="{0D108BD9-81ED-4DB2-BD59-A6C34878D82A}">
                    <a16:rowId xmlns:a16="http://schemas.microsoft.com/office/drawing/2014/main" val="10000"/>
                  </a:ext>
                </a:extLst>
              </a:tr>
            </a:tbl>
          </a:graphicData>
        </a:graphic>
      </p:graphicFrame>
      <p:sp>
        <p:nvSpPr>
          <p:cNvPr id="438" name="Google Shape;438;p58"/>
          <p:cNvSpPr txBox="1">
            <a:spLocks noGrp="1"/>
          </p:cNvSpPr>
          <p:nvPr>
            <p:ph type="title"/>
          </p:nvPr>
        </p:nvSpPr>
        <p:spPr>
          <a:xfrm>
            <a:off x="270000" y="216425"/>
            <a:ext cx="85623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rgbClr val="073763"/>
                </a:solidFill>
              </a:rPr>
              <a:t>Rate your confidence (before </a:t>
            </a:r>
            <a:r>
              <a:rPr lang="en-GB" dirty="0" smtClean="0">
                <a:solidFill>
                  <a:srgbClr val="073763"/>
                </a:solidFill>
              </a:rPr>
              <a:t>and after training</a:t>
            </a:r>
            <a:r>
              <a:rPr lang="en-GB" dirty="0">
                <a:solidFill>
                  <a:srgbClr val="073763"/>
                </a:solidFill>
              </a:rPr>
              <a:t>)</a:t>
            </a:r>
            <a:endParaRPr b="1" dirty="0">
              <a:solidFill>
                <a:srgbClr val="073763"/>
              </a:solidFill>
            </a:endParaRPr>
          </a:p>
          <a:p>
            <a:pPr marL="0" lvl="0" indent="0" algn="l" rtl="0">
              <a:spcBef>
                <a:spcPts val="0"/>
              </a:spcBef>
              <a:spcAft>
                <a:spcPts val="0"/>
              </a:spcAft>
              <a:buNone/>
            </a:pPr>
            <a:endParaRPr dirty="0">
              <a:solidFill>
                <a:srgbClr val="073763"/>
              </a:solidFill>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59"/>
        <p:cNvGrpSpPr/>
        <p:nvPr/>
      </p:nvGrpSpPr>
      <p:grpSpPr>
        <a:xfrm>
          <a:off x="0" y="0"/>
          <a:ext cx="0" cy="0"/>
          <a:chOff x="0" y="0"/>
          <a:chExt cx="0" cy="0"/>
        </a:xfrm>
      </p:grpSpPr>
      <p:sp>
        <p:nvSpPr>
          <p:cNvPr id="460" name="Google Shape;460;p61"/>
          <p:cNvSpPr txBox="1">
            <a:spLocks noGrp="1"/>
          </p:cNvSpPr>
          <p:nvPr>
            <p:ph type="title"/>
          </p:nvPr>
        </p:nvSpPr>
        <p:spPr>
          <a:xfrm>
            <a:off x="270000" y="216425"/>
            <a:ext cx="75975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solidFill>
                  <a:srgbClr val="073763"/>
                </a:solidFill>
              </a:rPr>
              <a:t>Template for Mental </a:t>
            </a:r>
            <a:r>
              <a:rPr lang="en-GB" dirty="0">
                <a:solidFill>
                  <a:srgbClr val="073763"/>
                </a:solidFill>
              </a:rPr>
              <a:t>wellbeing support at </a:t>
            </a:r>
            <a:r>
              <a:rPr lang="en-GB" dirty="0">
                <a:solidFill>
                  <a:srgbClr val="FF0000"/>
                </a:solidFill>
              </a:rPr>
              <a:t>[school name] </a:t>
            </a:r>
            <a:endParaRPr dirty="0">
              <a:solidFill>
                <a:srgbClr val="FF0000"/>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461" name="Google Shape;461;p61"/>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2200" b="1">
                <a:solidFill>
                  <a:srgbClr val="434343"/>
                </a:solidFill>
              </a:rPr>
              <a:t>Our leads </a:t>
            </a:r>
            <a:endParaRPr sz="2200" b="1">
              <a:solidFill>
                <a:srgbClr val="434343"/>
              </a:solidFill>
            </a:endParaRPr>
          </a:p>
          <a:p>
            <a:pPr marL="0" lvl="0" indent="0" algn="l" rtl="0">
              <a:spcBef>
                <a:spcPts val="0"/>
              </a:spcBef>
              <a:spcAft>
                <a:spcPts val="0"/>
              </a:spcAft>
              <a:buNone/>
            </a:pPr>
            <a:r>
              <a:rPr lang="en-GB" sz="1800">
                <a:solidFill>
                  <a:srgbClr val="FF0000"/>
                </a:solidFill>
              </a:rPr>
              <a:t>[Names, contact details of child protection, wellbeing, pastoral, designated mental health leads]</a:t>
            </a:r>
            <a:endParaRPr sz="1800">
              <a:solidFill>
                <a:srgbClr val="FF0000"/>
              </a:solidFill>
            </a:endParaRPr>
          </a:p>
          <a:p>
            <a:pPr marL="0" lvl="0" indent="0" algn="l" rtl="0">
              <a:spcBef>
                <a:spcPts val="1000"/>
              </a:spcBef>
              <a:spcAft>
                <a:spcPts val="0"/>
              </a:spcAft>
              <a:buNone/>
            </a:pPr>
            <a:r>
              <a:rPr lang="en-GB" sz="2200" b="1">
                <a:solidFill>
                  <a:srgbClr val="434343"/>
                </a:solidFill>
              </a:rPr>
              <a:t>Our policies</a:t>
            </a:r>
            <a:endParaRPr sz="2200" b="1">
              <a:solidFill>
                <a:srgbClr val="434343"/>
              </a:solidFill>
            </a:endParaRPr>
          </a:p>
          <a:p>
            <a:pPr marL="0" lvl="0" indent="0" algn="l" rtl="0">
              <a:spcBef>
                <a:spcPts val="0"/>
              </a:spcBef>
              <a:spcAft>
                <a:spcPts val="0"/>
              </a:spcAft>
              <a:buNone/>
            </a:pPr>
            <a:r>
              <a:rPr lang="en-GB" sz="1800">
                <a:solidFill>
                  <a:srgbClr val="FF0000"/>
                </a:solidFill>
              </a:rPr>
              <a:t>[Add details - e.g. school policy on PSHE, training opportunities]</a:t>
            </a:r>
            <a:endParaRPr sz="1800">
              <a:solidFill>
                <a:srgbClr val="FF0000"/>
              </a:solidFill>
            </a:endParaRPr>
          </a:p>
          <a:p>
            <a:pPr marL="0" lvl="0" indent="0" algn="l" rtl="0">
              <a:spcBef>
                <a:spcPts val="1600"/>
              </a:spcBef>
              <a:spcAft>
                <a:spcPts val="0"/>
              </a:spcAft>
              <a:buNone/>
            </a:pPr>
            <a:r>
              <a:rPr lang="en-GB" sz="2200" b="1">
                <a:solidFill>
                  <a:srgbClr val="434343"/>
                </a:solidFill>
              </a:rPr>
              <a:t>Specialist support</a:t>
            </a:r>
            <a:br>
              <a:rPr lang="en-GB" sz="2200" b="1">
                <a:solidFill>
                  <a:srgbClr val="434343"/>
                </a:solidFill>
              </a:rPr>
            </a:br>
            <a:r>
              <a:rPr lang="en-GB" sz="1800">
                <a:solidFill>
                  <a:srgbClr val="FF0000"/>
                </a:solidFill>
              </a:rPr>
              <a:t>[Add details - e.g. local authority, CAMHS, charities]</a:t>
            </a:r>
            <a:endParaRPr sz="1800">
              <a:solidFill>
                <a:srgbClr val="FF0000"/>
              </a:solidFill>
            </a:endParaRPr>
          </a:p>
          <a:p>
            <a:pPr marL="0" lvl="0" indent="0" algn="l" rtl="0">
              <a:spcBef>
                <a:spcPts val="1600"/>
              </a:spcBef>
              <a:spcAft>
                <a:spcPts val="0"/>
              </a:spcAft>
              <a:buClr>
                <a:schemeClr val="dk1"/>
              </a:buClr>
              <a:buSzPts val="1100"/>
              <a:buFont typeface="Arial"/>
              <a:buNone/>
            </a:pPr>
            <a:r>
              <a:rPr lang="en-GB" sz="2200" b="1">
                <a:solidFill>
                  <a:srgbClr val="434343"/>
                </a:solidFill>
              </a:rPr>
              <a:t>Other information </a:t>
            </a:r>
            <a:endParaRPr sz="2200" b="1">
              <a:solidFill>
                <a:srgbClr val="434343"/>
              </a:solidFill>
            </a:endParaRPr>
          </a:p>
          <a:p>
            <a:pPr marL="0" lvl="0" indent="0" algn="l" rtl="0">
              <a:spcBef>
                <a:spcPts val="0"/>
              </a:spcBef>
              <a:spcAft>
                <a:spcPts val="0"/>
              </a:spcAft>
              <a:buNone/>
            </a:pPr>
            <a:r>
              <a:rPr lang="en-GB" sz="1800">
                <a:solidFill>
                  <a:srgbClr val="FF0000"/>
                </a:solidFill>
              </a:rPr>
              <a:t>[Add resources]</a:t>
            </a:r>
            <a:r>
              <a:rPr lang="en-GB" sz="1800">
                <a:solidFill>
                  <a:srgbClr val="434343"/>
                </a:solidFill>
              </a:rPr>
              <a:t/>
            </a:r>
            <a:br>
              <a:rPr lang="en-GB" sz="1800">
                <a:solidFill>
                  <a:srgbClr val="434343"/>
                </a:solidFill>
              </a:rPr>
            </a:br>
            <a:endParaRPr sz="2200" b="1">
              <a:solidFill>
                <a:srgbClr val="FF0000"/>
              </a:solidFill>
            </a:endParaRPr>
          </a:p>
          <a:p>
            <a:pPr marL="0" lvl="0" indent="0" algn="l" rtl="0">
              <a:spcBef>
                <a:spcPts val="1600"/>
              </a:spcBef>
              <a:spcAft>
                <a:spcPts val="1600"/>
              </a:spcAft>
              <a:buNone/>
            </a:pPr>
            <a:endParaRPr sz="1800">
              <a:solidFill>
                <a:srgbClr val="434343"/>
              </a:solidFill>
            </a:endParaRPr>
          </a:p>
        </p:txBody>
      </p:sp>
      <p:sp>
        <p:nvSpPr>
          <p:cNvPr id="462" name="Google Shape;462;p61"/>
          <p:cNvSpPr txBox="1">
            <a:spLocks noGrp="1"/>
          </p:cNvSpPr>
          <p:nvPr>
            <p:ph type="sldNum" idx="12"/>
          </p:nvPr>
        </p:nvSpPr>
        <p:spPr>
          <a:xfrm>
            <a:off x="4302400" y="4810975"/>
            <a:ext cx="3606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35</a:t>
            </a:fld>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25"/>
          <p:cNvSpPr txBox="1">
            <a:spLocks noGrp="1"/>
          </p:cNvSpPr>
          <p:nvPr>
            <p:ph type="ctrTitle"/>
          </p:nvPr>
        </p:nvSpPr>
        <p:spPr>
          <a:xfrm>
            <a:off x="550350" y="1749150"/>
            <a:ext cx="8043300" cy="9750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200"/>
              <a:buNone/>
            </a:pPr>
            <a:r>
              <a:rPr lang="en-GB" sz="3600" dirty="0">
                <a:solidFill>
                  <a:schemeClr val="tx1"/>
                </a:solidFill>
              </a:rPr>
              <a:t>Teaching about the changing adolescent body</a:t>
            </a:r>
            <a:endParaRPr sz="3600" dirty="0">
              <a:solidFill>
                <a:schemeClr val="tx1"/>
              </a:solidFill>
            </a:endParaRPr>
          </a:p>
        </p:txBody>
      </p:sp>
      <p:sp>
        <p:nvSpPr>
          <p:cNvPr id="100" name="Google Shape;100;p25"/>
          <p:cNvSpPr txBox="1">
            <a:spLocks noGrp="1"/>
          </p:cNvSpPr>
          <p:nvPr>
            <p:ph type="subTitle" idx="1"/>
          </p:nvPr>
        </p:nvSpPr>
        <p:spPr>
          <a:xfrm>
            <a:off x="1547949" y="2937110"/>
            <a:ext cx="6368100" cy="569100"/>
          </a:xfrm>
          <a:prstGeom prst="rect">
            <a:avLst/>
          </a:prstGeom>
          <a:noFill/>
          <a:ln w="19050" cap="flat" cmpd="sng">
            <a:solidFill>
              <a:srgbClr val="073763"/>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sz="2400" dirty="0">
                <a:solidFill>
                  <a:schemeClr val="tx1"/>
                </a:solidFill>
              </a:rPr>
              <a:t>Part of: Physical health and mental wellbeing</a:t>
            </a:r>
            <a:endParaRPr sz="2400" dirty="0">
              <a:solidFill>
                <a:schemeClr val="tx1"/>
              </a:solidFill>
            </a:endParaRPr>
          </a:p>
        </p:txBody>
      </p:sp>
      <p:sp>
        <p:nvSpPr>
          <p:cNvPr id="102" name="Google Shape;102;p25"/>
          <p:cNvSpPr txBox="1">
            <a:spLocks noGrp="1"/>
          </p:cNvSpPr>
          <p:nvPr>
            <p:ph type="subTitle" idx="1"/>
          </p:nvPr>
        </p:nvSpPr>
        <p:spPr>
          <a:xfrm>
            <a:off x="3242100" y="4421050"/>
            <a:ext cx="1257900" cy="498000"/>
          </a:xfrm>
          <a:prstGeom prst="rect">
            <a:avLst/>
          </a:prstGeom>
          <a:noFill/>
          <a:ln w="381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sz="2000" dirty="0">
                <a:solidFill>
                  <a:schemeClr val="accent6"/>
                </a:solidFill>
              </a:rPr>
              <a:t>Primary</a:t>
            </a:r>
            <a:endParaRPr sz="2000" dirty="0">
              <a:solidFill>
                <a:schemeClr val="accent6"/>
              </a:solidFill>
            </a:endParaRPr>
          </a:p>
        </p:txBody>
      </p:sp>
      <p:sp>
        <p:nvSpPr>
          <p:cNvPr id="104" name="Google Shape;104;p25"/>
          <p:cNvSpPr txBox="1">
            <a:spLocks noGrp="1"/>
          </p:cNvSpPr>
          <p:nvPr>
            <p:ph type="ctrTitle"/>
          </p:nvPr>
        </p:nvSpPr>
        <p:spPr>
          <a:xfrm>
            <a:off x="311700" y="374525"/>
            <a:ext cx="8520600" cy="9750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200"/>
              <a:buNone/>
            </a:pPr>
            <a:r>
              <a:rPr lang="en-GB" sz="3000" dirty="0">
                <a:solidFill>
                  <a:schemeClr val="tx1"/>
                </a:solidFill>
              </a:rPr>
              <a:t>Training module</a:t>
            </a:r>
            <a:endParaRPr sz="3000" dirty="0">
              <a:solidFill>
                <a:schemeClr val="tx1"/>
              </a:solidFill>
            </a:endParaRPr>
          </a:p>
        </p:txBody>
      </p:sp>
      <p:sp>
        <p:nvSpPr>
          <p:cNvPr id="2" name="Subtitle 1"/>
          <p:cNvSpPr>
            <a:spLocks noGrp="1"/>
          </p:cNvSpPr>
          <p:nvPr>
            <p:ph type="subTitle" idx="1"/>
          </p:nvPr>
        </p:nvSpPr>
        <p:spPr>
          <a:xfrm>
            <a:off x="362850" y="3605430"/>
            <a:ext cx="8520600" cy="792600"/>
          </a:xfrm>
        </p:spPr>
        <p:txBody>
          <a:bodyPr/>
          <a:lstStyle/>
          <a:p>
            <a:r>
              <a:rPr lang="en-GB" dirty="0" smtClean="0"/>
              <a:t>Upcoming recorded training module</a:t>
            </a:r>
            <a:endParaRPr lang="en-GB" dirty="0"/>
          </a:p>
        </p:txBody>
      </p:sp>
    </p:spTree>
    <p:extLst>
      <p:ext uri="{BB962C8B-B14F-4D97-AF65-F5344CB8AC3E}">
        <p14:creationId xmlns:p14="http://schemas.microsoft.com/office/powerpoint/2010/main" val="283379922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824087" y="530258"/>
            <a:ext cx="6804373" cy="3903159"/>
          </a:xfrm>
        </p:spPr>
        <p:txBody>
          <a:bodyPr>
            <a:normAutofit/>
          </a:bodyPr>
          <a:lstStyle/>
          <a:p>
            <a:pPr marL="0" indent="0">
              <a:buNone/>
            </a:pPr>
            <a:r>
              <a:rPr lang="en-GB" sz="10350" b="1" dirty="0"/>
              <a:t>Q &amp; A </a:t>
            </a:r>
          </a:p>
          <a:p>
            <a:endParaRPr lang="en-GB" dirty="0"/>
          </a:p>
          <a:p>
            <a:pPr marL="0" indent="0">
              <a:buNone/>
            </a:pPr>
            <a:r>
              <a:rPr lang="en-GB" dirty="0"/>
              <a:t>Tracy Okuma </a:t>
            </a:r>
          </a:p>
          <a:p>
            <a:pPr marL="0" indent="0">
              <a:buNone/>
            </a:pPr>
            <a:r>
              <a:rPr lang="en-GB" dirty="0"/>
              <a:t>RSE/PSHE Lead </a:t>
            </a:r>
          </a:p>
          <a:p>
            <a:pPr marL="0" indent="0">
              <a:buNone/>
            </a:pPr>
            <a:r>
              <a:rPr lang="en-GB" dirty="0"/>
              <a:t>Surrey South Farnham Teaching School </a:t>
            </a:r>
          </a:p>
          <a:p>
            <a:pPr marL="0" indent="0">
              <a:buNone/>
            </a:pPr>
            <a:r>
              <a:rPr lang="en-GB" dirty="0">
                <a:hlinkClick r:id="rId2"/>
              </a:rPr>
              <a:t>rshe@sfet.org.uk</a:t>
            </a:r>
            <a:endParaRPr lang="en-GB" dirty="0"/>
          </a:p>
          <a:p>
            <a:endParaRPr lang="en-GB" dirty="0"/>
          </a:p>
        </p:txBody>
      </p:sp>
    </p:spTree>
    <p:extLst>
      <p:ext uri="{BB962C8B-B14F-4D97-AF65-F5344CB8AC3E}">
        <p14:creationId xmlns:p14="http://schemas.microsoft.com/office/powerpoint/2010/main" val="3110660361"/>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1046</TotalTime>
  <Words>2661</Words>
  <Application>Microsoft Office PowerPoint</Application>
  <PresentationFormat>On-screen Show (16:9)</PresentationFormat>
  <Paragraphs>369</Paragraphs>
  <Slides>37</Slides>
  <Notes>31</Notes>
  <HiddenSlides>0</HiddenSlides>
  <MMClips>1</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37</vt:i4>
      </vt:variant>
    </vt:vector>
  </HeadingPairs>
  <TitlesOfParts>
    <vt:vector size="40" baseType="lpstr">
      <vt:lpstr>Arial Unicode MS</vt:lpstr>
      <vt:lpstr>Arial</vt:lpstr>
      <vt:lpstr>Simple Light</vt:lpstr>
      <vt:lpstr>PowerPoint Presentation</vt:lpstr>
      <vt:lpstr>Teaching mental wellbeing</vt:lpstr>
      <vt:lpstr>2. Knowledge and capability  </vt:lpstr>
      <vt:lpstr>3. Start with wellbeing  </vt:lpstr>
      <vt:lpstr>4. Closely related topics</vt:lpstr>
      <vt:lpstr>5.Pupils with SEND</vt:lpstr>
      <vt:lpstr>6.Safeguarding</vt:lpstr>
      <vt:lpstr>7.Create class ground rules   </vt:lpstr>
      <vt:lpstr>8. Example ground rules   </vt:lpstr>
      <vt:lpstr>Primary curriculum</vt:lpstr>
      <vt:lpstr>10. Introducing mental wellbeing   </vt:lpstr>
      <vt:lpstr>PowerPoint Presentation</vt:lpstr>
      <vt:lpstr>11. Range of childhood emotions </vt:lpstr>
      <vt:lpstr>12.Scale of childhood emotions  </vt:lpstr>
      <vt:lpstr>13.Talking about emotions   </vt:lpstr>
      <vt:lpstr>PowerPoint Presentation</vt:lpstr>
      <vt:lpstr>14. Appropriate emotions / behaviour     </vt:lpstr>
      <vt:lpstr>15. Positive factors for mental wellbeing    </vt:lpstr>
      <vt:lpstr>16. Simple self-care techniques    </vt:lpstr>
      <vt:lpstr>17. Isolation and loneliness      </vt:lpstr>
      <vt:lpstr>18. Talking and getting support       </vt:lpstr>
      <vt:lpstr>19. The impact of bullying     </vt:lpstr>
      <vt:lpstr>20. When to ask for help       </vt:lpstr>
      <vt:lpstr>21. Who to ask for help        </vt:lpstr>
      <vt:lpstr>22. Children and mental health        </vt:lpstr>
      <vt:lpstr>By the end of primary pupils should know: </vt:lpstr>
      <vt:lpstr>PowerPoint Presentation</vt:lpstr>
      <vt:lpstr>24. Planning wellbeing teaching   </vt:lpstr>
      <vt:lpstr>25. Mediated self-monitoring   </vt:lpstr>
      <vt:lpstr>26. Share further information</vt:lpstr>
      <vt:lpstr>Dealing with difficult questions (1)   </vt:lpstr>
      <vt:lpstr>Dealing with difficult questions (2)   </vt:lpstr>
      <vt:lpstr>Mental wellbeing spectrum   </vt:lpstr>
      <vt:lpstr>Rate your confidence (before and after training) </vt:lpstr>
      <vt:lpstr>Template for Mental wellbeing support at [school name]   </vt:lpstr>
      <vt:lpstr>Teaching about the changing adolescent body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Teaching mental wellbeing</dc:title>
  <dc:creator>BOODOO, Maleck</dc:creator>
  <cp:lastModifiedBy>Tracy Okuma</cp:lastModifiedBy>
  <cp:revision>43</cp:revision>
  <dcterms:modified xsi:type="dcterms:W3CDTF">2020-06-25T10:59:00Z</dcterms:modified>
</cp:coreProperties>
</file>