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70" r:id="rId1"/>
    <p:sldMasterId id="2147483671" r:id="rId2"/>
  </p:sldMasterIdLst>
  <p:notesMasterIdLst>
    <p:notesMasterId r:id="rId7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21" r:id="rId50"/>
    <p:sldId id="322" r:id="rId51"/>
    <p:sldId id="323" r:id="rId52"/>
    <p:sldId id="324" r:id="rId53"/>
    <p:sldId id="325" r:id="rId54"/>
    <p:sldId id="326" r:id="rId55"/>
    <p:sldId id="327" r:id="rId56"/>
    <p:sldId id="328" r:id="rId57"/>
    <p:sldId id="329" r:id="rId58"/>
    <p:sldId id="330" r:id="rId59"/>
    <p:sldId id="331" r:id="rId60"/>
    <p:sldId id="332" r:id="rId61"/>
    <p:sldId id="333" r:id="rId62"/>
    <p:sldId id="334" r:id="rId63"/>
    <p:sldId id="335" r:id="rId64"/>
    <p:sldId id="336" r:id="rId65"/>
    <p:sldId id="337" r:id="rId66"/>
    <p:sldId id="338" r:id="rId67"/>
    <p:sldId id="339" r:id="rId68"/>
    <p:sldId id="340" r:id="rId69"/>
    <p:sldId id="341" r:id="rId70"/>
    <p:sldId id="342" r:id="rId71"/>
    <p:sldId id="343" r:id="rId72"/>
  </p:sldIdLst>
  <p:sldSz cx="9144000" cy="5143500" type="screen16x9"/>
  <p:notesSz cx="6858000" cy="9144000"/>
  <p:embeddedFontLst>
    <p:embeddedFont>
      <p:font typeface="Roboto" panose="020B0604020202020204" charset="0"/>
      <p:regular r:id="rId74"/>
      <p:bold r:id="rId75"/>
      <p:italic r:id="rId76"/>
      <p:boldItalic r:id="rId7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85A669-1753-4A38-B1F2-9D9DFA0CF1AC}" v="50" dt="2020-09-21T09:37:59.430"/>
  </p1510:revLst>
</p1510:revInfo>
</file>

<file path=ppt/tableStyles.xml><?xml version="1.0" encoding="utf-8"?>
<a:tblStyleLst xmlns:a="http://schemas.openxmlformats.org/drawingml/2006/main" def="{9C73A380-9D03-4EC9-B3B5-7A59BF6FA54D}">
  <a:tblStyle styleId="{9C73A380-9D03-4EC9-B3B5-7A59BF6FA54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81540A0-294C-41EE-8C47-05744BAB5526}"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720" y="52"/>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font" Target="fonts/font3.fntdata"/><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font" Target="fonts/font1.fntdata"/><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font" Target="fonts/font4.fntdata"/><Relationship Id="rId100" Type="http://schemas.microsoft.com/office/2015/10/relationships/revisionInfo" Target="revisionInfo.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ef6a99b16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85643ba712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85643ba712_4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870807c668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870807c668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870807c668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g870807c668_0_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809749d22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809749d22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8a792235d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8a792235d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8a8ba0e59c_0_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8a8ba0e59c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84b706cadc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84b706cadc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6" name="Google Shape;236;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89f263d05_0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889f263d05_0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842338162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g8423381626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8656117758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g8656117758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8b61b81026_3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8b61b81026_3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8656117758_0_3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g8656117758_0_3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87ba8ed0a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g87ba8ed0a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8656117758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g8656117758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8656117758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0" name="Google Shape;310;g8656117758_0_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8b7fc6a052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9" name="Google Shape;319;g8b7fc6a052_3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889f263d05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889f263d05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8656117758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g8656117758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82f441225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3" name="Google Shape;343;g82f441225d_0_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8423381626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3" name="Google Shape;353;g8423381626_0_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g8423381626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3" name="Google Shape;363;g8423381626_0_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g8423381626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3" name="Google Shape;373;g8423381626_0_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g89dc76d450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2" name="Google Shape;382;g89dc76d450_1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8656117758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1" name="Google Shape;391;g8656117758_0_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8a8ba0e59c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0" name="Google Shape;400;g8a8ba0e59c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g8656117758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6" name="Google Shape;406;g8656117758_0_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g87930cfbd5_7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5" name="Google Shape;415;g87930cfbd5_7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87930cfbd5_7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g87930cfbd5_7_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8423381626_0_2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6" name="Google Shape;436;g8423381626_0_2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g8656117758_0_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6" name="Google Shape;446;g8656117758_0_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656117758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g8656117758_0_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8a3fce204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g8a3fce2045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84b706cadc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g84b706cadc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7" name="Google Shape;637;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3" name="Google Shape;643;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9"/>
        <p:cNvGrpSpPr/>
        <p:nvPr/>
      </p:nvGrpSpPr>
      <p:grpSpPr>
        <a:xfrm>
          <a:off x="0" y="0"/>
          <a:ext cx="0" cy="0"/>
          <a:chOff x="0" y="0"/>
          <a:chExt cx="0" cy="0"/>
        </a:xfrm>
      </p:grpSpPr>
      <p:sp>
        <p:nvSpPr>
          <p:cNvPr id="650" name="Google Shape;650;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1" name="Google Shape;651;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7"/>
        <p:cNvGrpSpPr/>
        <p:nvPr/>
      </p:nvGrpSpPr>
      <p:grpSpPr>
        <a:xfrm>
          <a:off x="0" y="0"/>
          <a:ext cx="0" cy="0"/>
          <a:chOff x="0" y="0"/>
          <a:chExt cx="0" cy="0"/>
        </a:xfrm>
      </p:grpSpPr>
      <p:sp>
        <p:nvSpPr>
          <p:cNvPr id="658" name="Google Shape;658;g82f441225d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9" name="Google Shape;659;g82f441225d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g7fad1ffc7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7" name="Google Shape;667;g7fad1ffc7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g8c1e2c2fd7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5" name="Google Shape;675;g8c1e2c2fd7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1"/>
        <p:cNvGrpSpPr/>
        <p:nvPr/>
      </p:nvGrpSpPr>
      <p:grpSpPr>
        <a:xfrm>
          <a:off x="0" y="0"/>
          <a:ext cx="0" cy="0"/>
          <a:chOff x="0" y="0"/>
          <a:chExt cx="0" cy="0"/>
        </a:xfrm>
      </p:grpSpPr>
      <p:sp>
        <p:nvSpPr>
          <p:cNvPr id="682" name="Google Shape;682;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3" name="Google Shape;683;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g8a8ba0e5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1" name="Google Shape;691;g8a8ba0e5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7" name="Google Shape;697;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4" name="Google Shape;704;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0" name="Google Shape;710;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5"/>
        <p:cNvGrpSpPr/>
        <p:nvPr/>
      </p:nvGrpSpPr>
      <p:grpSpPr>
        <a:xfrm>
          <a:off x="0" y="0"/>
          <a:ext cx="0" cy="0"/>
          <a:chOff x="0" y="0"/>
          <a:chExt cx="0" cy="0"/>
        </a:xfrm>
      </p:grpSpPr>
      <p:sp>
        <p:nvSpPr>
          <p:cNvPr id="716" name="Google Shape;716;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7" name="Google Shape;717;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6"/>
        <p:cNvGrpSpPr/>
        <p:nvPr/>
      </p:nvGrpSpPr>
      <p:grpSpPr>
        <a:xfrm>
          <a:off x="0" y="0"/>
          <a:ext cx="0" cy="0"/>
          <a:chOff x="0" y="0"/>
          <a:chExt cx="0" cy="0"/>
        </a:xfrm>
      </p:grpSpPr>
      <p:sp>
        <p:nvSpPr>
          <p:cNvPr id="727" name="Google Shape;727;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8" name="Google Shape;728;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7"/>
        <p:cNvGrpSpPr/>
        <p:nvPr/>
      </p:nvGrpSpPr>
      <p:grpSpPr>
        <a:xfrm>
          <a:off x="0" y="0"/>
          <a:ext cx="0" cy="0"/>
          <a:chOff x="0" y="0"/>
          <a:chExt cx="0" cy="0"/>
        </a:xfrm>
      </p:grpSpPr>
      <p:sp>
        <p:nvSpPr>
          <p:cNvPr id="738" name="Google Shape;738;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9" name="Google Shape;739;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5" name="Google Shape;745;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0"/>
        <p:cNvGrpSpPr/>
        <p:nvPr/>
      </p:nvGrpSpPr>
      <p:grpSpPr>
        <a:xfrm>
          <a:off x="0" y="0"/>
          <a:ext cx="0" cy="0"/>
          <a:chOff x="0" y="0"/>
          <a:chExt cx="0" cy="0"/>
        </a:xfrm>
      </p:grpSpPr>
      <p:sp>
        <p:nvSpPr>
          <p:cNvPr id="751" name="Google Shape;751;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2" name="Google Shape;752;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0"/>
        <p:cNvGrpSpPr/>
        <p:nvPr/>
      </p:nvGrpSpPr>
      <p:grpSpPr>
        <a:xfrm>
          <a:off x="0" y="0"/>
          <a:ext cx="0" cy="0"/>
          <a:chOff x="0" y="0"/>
          <a:chExt cx="0" cy="0"/>
        </a:xfrm>
      </p:grpSpPr>
      <p:sp>
        <p:nvSpPr>
          <p:cNvPr id="761" name="Google Shape;761;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2" name="Google Shape;762;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9" name="Google Shape;769;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2" name="Google Shape;782;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7"/>
        <p:cNvGrpSpPr/>
        <p:nvPr/>
      </p:nvGrpSpPr>
      <p:grpSpPr>
        <a:xfrm>
          <a:off x="0" y="0"/>
          <a:ext cx="0" cy="0"/>
          <a:chOff x="0" y="0"/>
          <a:chExt cx="0" cy="0"/>
        </a:xfrm>
      </p:grpSpPr>
      <p:sp>
        <p:nvSpPr>
          <p:cNvPr id="788" name="Google Shape;788;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9" name="Google Shape;789;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5" name="Google Shape;795;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4" name="Google Shape;804;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617264"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47" name="Google Shape;47;p1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0" name="Google Shape;60;p15"/>
          <p:cNvSpPr txBox="1">
            <a:spLocks noGrp="1"/>
          </p:cNvSpPr>
          <p:nvPr>
            <p:ph type="body" idx="1"/>
          </p:nvPr>
        </p:nvSpPr>
        <p:spPr>
          <a:xfrm>
            <a:off x="249452" y="1152473"/>
            <a:ext cx="6030600" cy="3416401"/>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a:p>
        </p:txBody>
      </p:sp>
      <p:sp>
        <p:nvSpPr>
          <p:cNvPr id="65" name="Google Shape;65;p1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595300" y="474155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76" name="Google Shape;76;p19"/>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solidFill>
                  <a:schemeClr val="accent1"/>
                </a:solidFill>
              </a:defRPr>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dirty="0"/>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591578"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0"/>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89" name="Google Shape;89;p22"/>
          <p:cNvSpPr txBox="1">
            <a:spLocks noGrp="1"/>
          </p:cNvSpPr>
          <p:nvPr>
            <p:ph type="sldNum" idx="12"/>
          </p:nvPr>
        </p:nvSpPr>
        <p:spPr>
          <a:xfrm>
            <a:off x="8595300" y="474965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solidFill>
                  <a:schemeClr val="tx1"/>
                </a:solidFill>
              </a:defRPr>
            </a:lvl1pPr>
          </a:lstStyle>
          <a:p>
            <a:endParaRPr dirty="0"/>
          </a:p>
        </p:txBody>
      </p:sp>
      <p:sp>
        <p:nvSpPr>
          <p:cNvPr id="92" name="Google Shape;92;p23"/>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Ref idx="1001">
        <a:schemeClr val="bg1"/>
      </p:bgRef>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601852" y="4749900"/>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tx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computing-programmes-of-study"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education-for-a-connected-world" TargetMode="External"/><Relationship Id="rId7" Type="http://schemas.openxmlformats.org/officeDocument/2006/relationships/hyperlink" Target="https://www.gov.uk/government/publications/digital-resilience-framework"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hyperlink" Target="https://www.gov.uk/government/publications/keeping-children-safe-in-education--2" TargetMode="External"/><Relationship Id="rId5" Type="http://schemas.openxmlformats.org/officeDocument/2006/relationships/hyperlink" Target="https://www.gov.uk/government/publications/preventing-and-tackling-bullying" TargetMode="External"/><Relationship Id="rId4" Type="http://schemas.openxmlformats.org/officeDocument/2006/relationships/hyperlink" Target="https://www.gov.uk/government/publications/teaching-online-safety-in-schools"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hyperlink" Target="https://crimestoppers-uk.org/" TargetMode="External"/><Relationship Id="rId2" Type="http://schemas.openxmlformats.org/officeDocument/2006/relationships/notesSlide" Target="../notesSlides/notesSlide46.xml"/><Relationship Id="rId1" Type="http://schemas.openxmlformats.org/officeDocument/2006/relationships/slideLayout" Target="../slideLayouts/slideLayout13.xml"/><Relationship Id="rId5" Type="http://schemas.openxmlformats.org/officeDocument/2006/relationships/hyperlink" Target="https://www.childline.org.uk/" TargetMode="External"/><Relationship Id="rId4" Type="http://schemas.openxmlformats.org/officeDocument/2006/relationships/hyperlink" Target="https://reportharmfulcontent.com/" TargetMode="Externa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hyperlink" Target="http://www.saferinternetday.org.uk" TargetMode="External"/><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8" Type="http://schemas.openxmlformats.org/officeDocument/2006/relationships/hyperlink" Target="https://revengepornhelpline.org.uk/" TargetMode="External"/><Relationship Id="rId3" Type="http://schemas.openxmlformats.org/officeDocument/2006/relationships/hyperlink" Target="https://www.childline.org.uk/" TargetMode="External"/><Relationship Id="rId7" Type="http://schemas.openxmlformats.org/officeDocument/2006/relationships/hyperlink" Target="https://www.saferinternet.org.uk/" TargetMode="External"/><Relationship Id="rId2" Type="http://schemas.openxmlformats.org/officeDocument/2006/relationships/notesSlide" Target="../notesSlides/notesSlide54.xml"/><Relationship Id="rId1" Type="http://schemas.openxmlformats.org/officeDocument/2006/relationships/slideLayout" Target="../slideLayouts/slideLayout4.xml"/><Relationship Id="rId6" Type="http://schemas.openxmlformats.org/officeDocument/2006/relationships/hyperlink" Target="https://www.thinkuknow.co.uk/" TargetMode="External"/><Relationship Id="rId5" Type="http://schemas.openxmlformats.org/officeDocument/2006/relationships/hyperlink" Target="https://www.iwf.org.uk/" TargetMode="External"/><Relationship Id="rId4" Type="http://schemas.openxmlformats.org/officeDocument/2006/relationships/hyperlink" Target="https://www.ceop.police.uk/safety-centre/" TargetMode="External"/><Relationship Id="rId9" Type="http://schemas.openxmlformats.org/officeDocument/2006/relationships/hyperlink" Target="https://reportharmfulcontent.com/" TargetMode="Externa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4.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solidFill>
                  <a:schemeClr val="accent1"/>
                </a:solidFill>
              </a:rPr>
              <a:t>Training module</a:t>
            </a:r>
            <a:endParaRPr sz="3000" dirty="0">
              <a:solidFill>
                <a:schemeClr val="accent1"/>
              </a:solidFill>
            </a:endParaRPr>
          </a:p>
        </p:txBody>
      </p:sp>
      <p:sp>
        <p:nvSpPr>
          <p:cNvPr id="100" name="Google Shape;100;p25"/>
          <p:cNvSpPr txBox="1">
            <a:spLocks noGrp="1"/>
          </p:cNvSpPr>
          <p:nvPr>
            <p:ph type="subTitle" idx="1"/>
          </p:nvPr>
        </p:nvSpPr>
        <p:spPr>
          <a:xfrm>
            <a:off x="117900" y="909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rgbClr val="8A2529"/>
                </a:solidFill>
              </a:rPr>
              <a:t>ADAPT THIS FOR YOUR OWN PRESENTATION </a:t>
            </a:r>
            <a:endParaRPr sz="2400" dirty="0">
              <a:solidFill>
                <a:srgbClr val="8A2529"/>
              </a:solidFill>
            </a:endParaRPr>
          </a:p>
        </p:txBody>
      </p:sp>
      <p:sp>
        <p:nvSpPr>
          <p:cNvPr id="101" name="Google Shape;101;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rgbClr val="8A2529"/>
                </a:solidFill>
              </a:rPr>
              <a:t>[YOUR NAME, YOUR SCHOOL]</a:t>
            </a:r>
            <a:endParaRPr sz="1800" dirty="0">
              <a:solidFill>
                <a:srgbClr val="8A2529"/>
              </a:solidFill>
            </a:endParaRPr>
          </a:p>
        </p:txBody>
      </p:sp>
      <p:sp>
        <p:nvSpPr>
          <p:cNvPr id="102" name="Google Shape;102;p25"/>
          <p:cNvSpPr txBox="1">
            <a:spLocks noGrp="1"/>
          </p:cNvSpPr>
          <p:nvPr>
            <p:ph type="ctrTitle"/>
          </p:nvPr>
        </p:nvSpPr>
        <p:spPr>
          <a:xfrm>
            <a:off x="311700" y="1822325"/>
            <a:ext cx="87543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a:solidFill>
                  <a:schemeClr val="accent1"/>
                </a:solidFill>
              </a:rPr>
              <a:t>Teaching </a:t>
            </a:r>
            <a:r>
              <a:rPr lang="en-GB" sz="3600" b="1" dirty="0">
                <a:solidFill>
                  <a:schemeClr val="accent1"/>
                </a:solidFill>
              </a:rPr>
              <a:t>i</a:t>
            </a:r>
            <a:r>
              <a:rPr lang="en-GB" sz="3600" b="1">
                <a:solidFill>
                  <a:schemeClr val="accent1"/>
                </a:solidFill>
              </a:rPr>
              <a:t>nternet </a:t>
            </a:r>
            <a:r>
              <a:rPr lang="en-GB" sz="3600" b="1" dirty="0">
                <a:solidFill>
                  <a:schemeClr val="accent1"/>
                </a:solidFill>
              </a:rPr>
              <a:t>safety and harms</a:t>
            </a:r>
            <a:endParaRPr sz="3600" dirty="0">
              <a:solidFill>
                <a:schemeClr val="accent1"/>
              </a:solidFill>
            </a:endParaRPr>
          </a:p>
        </p:txBody>
      </p:sp>
      <p:sp>
        <p:nvSpPr>
          <p:cNvPr id="103" name="Google Shape;103;p25"/>
          <p:cNvSpPr txBox="1"/>
          <p:nvPr/>
        </p:nvSpPr>
        <p:spPr>
          <a:xfrm>
            <a:off x="2630850" y="2957875"/>
            <a:ext cx="3882300" cy="569100"/>
          </a:xfrm>
          <a:prstGeom prst="rect">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solidFill>
                  <a:schemeClr val="accent1"/>
                </a:solidFill>
              </a:rPr>
              <a:t>Part of: Health education </a:t>
            </a:r>
            <a:endParaRPr sz="2400" dirty="0">
              <a:solidFill>
                <a:schemeClr val="accent1"/>
              </a:solidFill>
            </a:endParaRPr>
          </a:p>
        </p:txBody>
      </p:sp>
      <p:sp>
        <p:nvSpPr>
          <p:cNvPr id="104" name="Google Shape;104;p25"/>
          <p:cNvSpPr txBox="1"/>
          <p:nvPr/>
        </p:nvSpPr>
        <p:spPr>
          <a:xfrm>
            <a:off x="6782637" y="4497250"/>
            <a:ext cx="2100813" cy="498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8A2529"/>
                </a:solidFill>
              </a:rPr>
              <a:t>September 2020</a:t>
            </a:r>
            <a:endParaRPr sz="2000" dirty="0">
              <a:solidFill>
                <a:srgbClr val="8A2529"/>
              </a:solidFill>
            </a:endParaRPr>
          </a:p>
        </p:txBody>
      </p:sp>
      <p:sp>
        <p:nvSpPr>
          <p:cNvPr id="105" name="Google Shape;105;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106" name="Google Shape;106;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b="1" dirty="0"/>
              <a:t>Contents</a:t>
            </a:r>
            <a:endParaRPr b="1" dirty="0"/>
          </a:p>
        </p:txBody>
      </p:sp>
      <p:sp>
        <p:nvSpPr>
          <p:cNvPr id="113" name="Google Shape;113;p2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929D4EDF-7090-4C1B-9AAD-8BCDBC0FC332}"/>
              </a:ext>
            </a:extLst>
          </p:cNvPr>
          <p:cNvSpPr txBox="1"/>
          <p:nvPr/>
        </p:nvSpPr>
        <p:spPr>
          <a:xfrm>
            <a:off x="381837" y="999811"/>
            <a:ext cx="8606414" cy="3785652"/>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3</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About this training module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 5</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Teaching the new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15</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Safeguarding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18</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Ground rules</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21	</a:t>
            </a:r>
            <a:r>
              <a:rPr lang="en-GB" sz="20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Primary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48</a:t>
            </a:r>
            <a:r>
              <a:rPr lang="en-GB" sz="2000" dirty="0">
                <a:solidFill>
                  <a:schemeClr val="accent1"/>
                </a:solidFill>
                <a:latin typeface="Arial" panose="020B0604020202020204" pitchFamily="34" charset="0"/>
                <a:ea typeface="Arial" panose="020B0604020202020204" pitchFamily="34" charset="0"/>
              </a:rPr>
              <a:t>	</a:t>
            </a:r>
            <a:r>
              <a:rPr lang="en-GB" sz="2000" b="1"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Secondary curriculum</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66</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Examples of good practice </a:t>
            </a:r>
            <a:endParaRPr lang="en-GB" sz="2000" b="0" i="0" u="none" strike="noStrike" dirty="0">
              <a:solidFill>
                <a:schemeClr val="accent1"/>
              </a:solidFill>
              <a:effectLst/>
              <a:latin typeface="Arial" panose="020B0604020202020204" pitchFamily="34" charset="0"/>
            </a:endParaRPr>
          </a:p>
          <a:p>
            <a:pPr marL="0" marR="0" indent="0" algn="l" rtl="0" fontAlgn="t">
              <a:lnSpc>
                <a:spcPct val="150000"/>
              </a:lnSpc>
              <a:spcBef>
                <a:spcPts val="0"/>
              </a:spcBef>
              <a:spcAft>
                <a:spcPts val="0"/>
              </a:spcAft>
            </a:pP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73</a:t>
            </a:r>
            <a:r>
              <a:rPr lang="en-GB" sz="2000" dirty="0">
                <a:solidFill>
                  <a:schemeClr val="accent1"/>
                </a:solidFill>
                <a:latin typeface="Arial" panose="020B0604020202020204" pitchFamily="34" charset="0"/>
                <a:ea typeface="Arial" panose="020B0604020202020204" pitchFamily="34" charset="0"/>
              </a:rPr>
              <a:t>	</a:t>
            </a:r>
            <a:r>
              <a:rPr lang="en-GB" sz="2000" b="0" i="0" u="none" strike="noStrike" dirty="0">
                <a:solidFill>
                  <a:schemeClr val="accent1"/>
                </a:solidFill>
                <a:effectLst/>
                <a:latin typeface="Arial" panose="020B0604020202020204" pitchFamily="34" charset="0"/>
                <a:ea typeface="Arial" panose="020B0604020202020204" pitchFamily="34" charset="0"/>
                <a:cs typeface="Arial" panose="020B0604020202020204" pitchFamily="34" charset="0"/>
              </a:rPr>
              <a:t>Activities and templates for trainers</a:t>
            </a:r>
            <a:endParaRPr lang="en-GB" sz="2000" dirty="0">
              <a:solidFill>
                <a:schemeClr val="accent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this training module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solidFill>
                  <a:srgbClr val="000000"/>
                </a:solidFill>
              </a:rPr>
              <a:t>Subject leads</a:t>
            </a:r>
            <a:r>
              <a:rPr lang="en-GB" sz="1800" dirty="0">
                <a:solidFill>
                  <a:srgbClr val="000000"/>
                </a:solidFill>
              </a:rPr>
              <a:t> can use the adaptable slides and </a:t>
            </a:r>
            <a:r>
              <a:rPr lang="en-GB" sz="1800" b="1" dirty="0">
                <a:solidFill>
                  <a:srgbClr val="000000"/>
                </a:solidFill>
              </a:rPr>
              <a:t>‘activities and templates for trainers’ </a:t>
            </a:r>
            <a:r>
              <a:rPr lang="en-GB" sz="1800" dirty="0">
                <a:solidFill>
                  <a:srgbClr val="000000"/>
                </a:solidFill>
              </a:rPr>
              <a:t>section at the end of this module to help shape training sessions for teachers.</a:t>
            </a:r>
            <a:endParaRPr sz="1800" dirty="0">
              <a:solidFill>
                <a:srgbClr val="000000"/>
              </a:solidFill>
            </a:endParaRPr>
          </a:p>
          <a:p>
            <a:pPr marL="0" lvl="0" indent="0" algn="l" rtl="0">
              <a:spcBef>
                <a:spcPts val="1600"/>
              </a:spcBef>
              <a:spcAft>
                <a:spcPts val="0"/>
              </a:spcAft>
              <a:buNone/>
            </a:pPr>
            <a:r>
              <a:rPr lang="en-GB" sz="1800" dirty="0">
                <a:solidFill>
                  <a:srgbClr val="000000"/>
                </a:solidFill>
              </a:rPr>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xmlns="" val="tx"/>
                    </a:ext>
                  </a:extLst>
                </a:hlinkClick>
              </a:rPr>
              <a:t>statutory guidance</a:t>
            </a:r>
            <a:r>
              <a:rPr lang="en-GB" sz="1800" dirty="0"/>
              <a:t> </a:t>
            </a:r>
            <a:r>
              <a:rPr lang="en-GB" sz="1800" dirty="0">
                <a:solidFill>
                  <a:srgbClr val="000000"/>
                </a:solidFill>
              </a:rPr>
              <a:t>on teaching </a:t>
            </a:r>
            <a:r>
              <a:rPr lang="en-GB" sz="1800" b="1" dirty="0">
                <a:solidFill>
                  <a:srgbClr val="000000"/>
                </a:solidFill>
              </a:rPr>
              <a:t>internet safety and harms</a:t>
            </a:r>
            <a:r>
              <a:rPr lang="en-GB" sz="1800" dirty="0">
                <a:solidFill>
                  <a:srgbClr val="000000"/>
                </a:solidFill>
              </a:rPr>
              <a:t>, which schools should read in full.</a:t>
            </a:r>
            <a:endParaRPr sz="1800" dirty="0">
              <a:solidFill>
                <a:srgbClr val="000000"/>
              </a:solidFill>
            </a:endParaRPr>
          </a:p>
          <a:p>
            <a:pPr marL="0" lvl="0" indent="0" algn="l" rtl="0">
              <a:spcBef>
                <a:spcPts val="1600"/>
              </a:spcBef>
              <a:spcAft>
                <a:spcPts val="0"/>
              </a:spcAft>
              <a:buNone/>
            </a:pPr>
            <a:r>
              <a:rPr lang="en-GB" sz="1800" dirty="0">
                <a:solidFill>
                  <a:srgbClr val="000000"/>
                </a:solidFill>
              </a:rPr>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xmlns="" val="tx"/>
                    </a:ext>
                  </a:extLst>
                </a:hlinkClick>
              </a:rPr>
              <a:t>Early Career Framework</a:t>
            </a:r>
            <a:r>
              <a:rPr lang="en-GB" sz="1800" dirty="0"/>
              <a:t> </a:t>
            </a:r>
            <a:r>
              <a:rPr lang="en-GB" sz="1800" dirty="0">
                <a:solidFill>
                  <a:srgbClr val="000000"/>
                </a:solidFill>
              </a:rPr>
              <a:t>for pedagogical guidance.</a:t>
            </a:r>
            <a:endParaRPr sz="1800" dirty="0">
              <a:solidFill>
                <a:srgbClr val="000000"/>
              </a:solidFill>
            </a:endParaRPr>
          </a:p>
          <a:p>
            <a:pPr marL="0" lvl="0" indent="0" algn="l" rtl="0">
              <a:spcBef>
                <a:spcPts val="1600"/>
              </a:spcBef>
              <a:spcAft>
                <a:spcPts val="1600"/>
              </a:spcAft>
              <a:buNone/>
            </a:pPr>
            <a:endParaRPr sz="1800" dirty="0"/>
          </a:p>
        </p:txBody>
      </p:sp>
      <p:sp>
        <p:nvSpPr>
          <p:cNvPr id="120" name="Google Shape;120;p2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What you get out of today</a:t>
            </a:r>
            <a:endParaRPr dirty="0"/>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6371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solidFill>
                  <a:srgbClr val="000000"/>
                </a:solidFill>
              </a:rPr>
              <a:t>By the end of this training you should:</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know what is included in the statutory guidance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know some key knowledge and facts to cover as part of this topic</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have strategies to deal with questions that come up in class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feel more confident teaching about </a:t>
            </a:r>
            <a:r>
              <a:rPr lang="en-GB" sz="1800" b="1" dirty="0">
                <a:solidFill>
                  <a:srgbClr val="000000"/>
                </a:solidFill>
              </a:rPr>
              <a:t>internet safety and harms</a:t>
            </a:r>
            <a:endParaRPr sz="1800" b="1" dirty="0">
              <a:solidFill>
                <a:srgbClr val="000000"/>
              </a:solidFill>
            </a:endParaRPr>
          </a:p>
          <a:p>
            <a:pPr marL="0" lvl="0" indent="0" algn="l" rtl="0">
              <a:spcBef>
                <a:spcPts val="0"/>
              </a:spcBef>
              <a:spcAft>
                <a:spcPts val="0"/>
              </a:spcAft>
              <a:buNone/>
            </a:pPr>
            <a:endParaRPr sz="1800" dirty="0">
              <a:solidFill>
                <a:srgbClr val="000000"/>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topics</a:t>
            </a:r>
            <a:endParaRPr dirty="0"/>
          </a:p>
        </p:txBody>
      </p:sp>
      <p:sp>
        <p:nvSpPr>
          <p:cNvPr id="139" name="Google Shape;139;p30"/>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rgbClr val="000000"/>
                </a:solidFill>
              </a:rPr>
              <a:t>Internet safety and harms</a:t>
            </a:r>
            <a:r>
              <a:rPr lang="en-GB" sz="1800" dirty="0">
                <a:solidFill>
                  <a:srgbClr val="000000"/>
                </a:solidFill>
              </a:rPr>
              <a:t> is closely related to the </a:t>
            </a:r>
            <a:r>
              <a:rPr lang="en-GB" sz="1800" u="sng" dirty="0">
                <a:solidFill>
                  <a:srgbClr val="0000FF"/>
                </a:solidFill>
                <a:hlinkClick r:id="rId3">
                  <a:extLst>
                    <a:ext uri="{A12FA001-AC4F-418D-AE19-62706E023703}">
                      <ahyp:hlinkClr xmlns:ahyp="http://schemas.microsoft.com/office/drawing/2018/hyperlinkcolor" xmlns="" val="tx"/>
                    </a:ext>
                  </a:extLst>
                </a:hlinkClick>
              </a:rPr>
              <a:t>computing programmes of study</a:t>
            </a:r>
            <a:r>
              <a:rPr lang="en-GB" sz="1800" dirty="0">
                <a:solidFill>
                  <a:srgbClr val="000000"/>
                </a:solidFill>
              </a:rPr>
              <a:t> as well as to:</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online relationships (primary), online and media (secondary)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other topics such as respectful relationships, being safe and mental wellbeing </a:t>
            </a:r>
            <a:endParaRPr sz="1800" dirty="0">
              <a:solidFill>
                <a:srgbClr val="000000"/>
              </a:solidFill>
            </a:endParaRPr>
          </a:p>
          <a:p>
            <a:pPr marL="0" lvl="0" indent="0" algn="l" rtl="0">
              <a:spcBef>
                <a:spcPts val="1600"/>
              </a:spcBef>
              <a:spcAft>
                <a:spcPts val="0"/>
              </a:spcAft>
              <a:buNone/>
            </a:pPr>
            <a:r>
              <a:rPr lang="en-GB" sz="1800" dirty="0">
                <a:solidFill>
                  <a:srgbClr val="000000"/>
                </a:solidFill>
              </a:rPr>
              <a:t>Therefore you should: </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b="1" dirty="0">
                <a:solidFill>
                  <a:srgbClr val="000000"/>
                </a:solidFill>
              </a:rPr>
              <a:t>consider</a:t>
            </a:r>
            <a:r>
              <a:rPr lang="en-GB" sz="1800" dirty="0">
                <a:solidFill>
                  <a:srgbClr val="000000"/>
                </a:solidFill>
              </a:rPr>
              <a:t> </a:t>
            </a:r>
            <a:r>
              <a:rPr lang="en-GB" sz="1800" b="1" dirty="0">
                <a:solidFill>
                  <a:srgbClr val="000000"/>
                </a:solidFill>
              </a:rPr>
              <a:t>thematic links </a:t>
            </a:r>
            <a:r>
              <a:rPr lang="en-GB" sz="1800" dirty="0">
                <a:solidFill>
                  <a:srgbClr val="000000"/>
                </a:solidFill>
              </a:rPr>
              <a:t>across key topics and the whole school when planning and delivering lessons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find ways to </a:t>
            </a:r>
            <a:r>
              <a:rPr lang="en-GB" sz="1800" b="1" dirty="0">
                <a:solidFill>
                  <a:srgbClr val="000000"/>
                </a:solidFill>
              </a:rPr>
              <a:t>link knowledge and vocabulary </a:t>
            </a:r>
            <a:r>
              <a:rPr lang="en-GB" sz="1800" dirty="0">
                <a:solidFill>
                  <a:srgbClr val="000000"/>
                </a:solidFill>
              </a:rPr>
              <a:t>across topics</a:t>
            </a:r>
            <a:endParaRPr sz="1800" dirty="0">
              <a:solidFill>
                <a:srgbClr val="000000"/>
              </a:solidFill>
            </a:endParaRPr>
          </a:p>
          <a:p>
            <a:pPr marL="0" lvl="0" indent="0" algn="l" rtl="0">
              <a:spcBef>
                <a:spcPts val="1000"/>
              </a:spcBef>
              <a:spcAft>
                <a:spcPts val="1600"/>
              </a:spcAft>
              <a:buNone/>
            </a:pPr>
            <a:endParaRPr sz="1800" dirty="0"/>
          </a:p>
        </p:txBody>
      </p:sp>
      <p:sp>
        <p:nvSpPr>
          <p:cNvPr id="140" name="Google Shape;140;p3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3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guidance</a:t>
            </a:r>
            <a:endParaRPr dirty="0"/>
          </a:p>
        </p:txBody>
      </p:sp>
      <p:sp>
        <p:nvSpPr>
          <p:cNvPr id="146" name="Google Shape;146;p31"/>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Schools may also want to refer to the following related guidance when planning to teach this subject: </a:t>
            </a:r>
            <a:endParaRPr sz="1800" dirty="0"/>
          </a:p>
          <a:p>
            <a:pPr marL="457200" lvl="0" indent="-342900" algn="l" rtl="0">
              <a:spcBef>
                <a:spcPts val="16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Education for a connected world</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Teaching online safety in schools</a:t>
            </a:r>
            <a:r>
              <a:rPr lang="en-GB" sz="1800" dirty="0">
                <a:solidFill>
                  <a:srgbClr val="0000FF"/>
                </a:solidFill>
              </a:rPr>
              <a:t> </a:t>
            </a:r>
            <a:r>
              <a:rPr lang="en-GB" sz="1800" dirty="0"/>
              <a:t>(RSHE-specific guidance)</a:t>
            </a:r>
            <a:endParaRPr sz="1800" dirty="0"/>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xmlns="" val="tx"/>
                    </a:ext>
                  </a:extLst>
                </a:hlinkClick>
              </a:rPr>
              <a:t>Guidance for schools on preventing and responding to bullying (including cyberbullying)</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xmlns="" val="tx"/>
                    </a:ext>
                  </a:extLst>
                </a:hlinkClick>
              </a:rPr>
              <a:t>Keeping children safe in education</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7">
                  <a:extLst>
                    <a:ext uri="{A12FA001-AC4F-418D-AE19-62706E023703}">
                      <ahyp:hlinkClr xmlns:ahyp="http://schemas.microsoft.com/office/drawing/2018/hyperlinkcolor" xmlns="" val="tx"/>
                    </a:ext>
                  </a:extLst>
                </a:hlinkClick>
              </a:rPr>
              <a:t>Digital resilience framework</a:t>
            </a:r>
            <a:endParaRPr sz="1800" dirty="0">
              <a:solidFill>
                <a:srgbClr val="0000FF"/>
              </a:solidFill>
            </a:endParaRPr>
          </a:p>
        </p:txBody>
      </p:sp>
      <p:sp>
        <p:nvSpPr>
          <p:cNvPr id="147" name="Google Shape;147;p3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32"/>
          <p:cNvSpPr txBox="1">
            <a:spLocks noGrp="1"/>
          </p:cNvSpPr>
          <p:nvPr>
            <p:ph type="title"/>
          </p:nvPr>
        </p:nvSpPr>
        <p:spPr>
          <a:xfrm>
            <a:off x="270000" y="216425"/>
            <a:ext cx="9006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Support for this topic at </a:t>
            </a:r>
            <a:r>
              <a:rPr lang="en-GB" dirty="0">
                <a:solidFill>
                  <a:srgbClr val="8A2529"/>
                </a:solidFill>
              </a:rPr>
              <a:t>[school name] </a:t>
            </a:r>
            <a:endParaRPr dirty="0">
              <a:solidFill>
                <a:srgbClr val="8A2529"/>
              </a:solidFill>
            </a:endParaRPr>
          </a:p>
          <a:p>
            <a:pPr marL="0" lvl="0" indent="0" algn="l" rtl="0">
              <a:spcBef>
                <a:spcPts val="0"/>
              </a:spcBef>
              <a:spcAft>
                <a:spcPts val="0"/>
              </a:spcAft>
              <a:buNone/>
            </a:pPr>
            <a:endParaRPr dirty="0">
              <a:solidFill>
                <a:srgbClr val="073763"/>
              </a:solidFill>
            </a:endParaRPr>
          </a:p>
        </p:txBody>
      </p:sp>
      <p:sp>
        <p:nvSpPr>
          <p:cNvPr id="153" name="Google Shape;153;p3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t>Our leads </a:t>
            </a:r>
            <a:endParaRPr sz="2200" b="1" dirty="0"/>
          </a:p>
          <a:p>
            <a:pPr marL="0" lvl="0" indent="0" algn="l" rtl="0">
              <a:spcBef>
                <a:spcPts val="0"/>
              </a:spcBef>
              <a:spcAft>
                <a:spcPts val="0"/>
              </a:spcAft>
              <a:buNone/>
            </a:pPr>
            <a:r>
              <a:rPr lang="en-GB" sz="1800" dirty="0">
                <a:solidFill>
                  <a:srgbClr val="8A2529"/>
                </a:solidFill>
              </a:rPr>
              <a:t>[Names, contact details - e.g. IT lead]</a:t>
            </a:r>
            <a:endParaRPr sz="1800" dirty="0">
              <a:solidFill>
                <a:srgbClr val="8A2529"/>
              </a:solidFill>
            </a:endParaRPr>
          </a:p>
          <a:p>
            <a:pPr marL="0" lvl="0" indent="0" algn="l" rtl="0">
              <a:spcBef>
                <a:spcPts val="1000"/>
              </a:spcBef>
              <a:spcAft>
                <a:spcPts val="0"/>
              </a:spcAft>
              <a:buNone/>
            </a:pPr>
            <a:r>
              <a:rPr lang="en-GB" sz="2200" b="1" dirty="0"/>
              <a:t>Our policies</a:t>
            </a:r>
            <a:endParaRPr sz="2200" b="1" dirty="0"/>
          </a:p>
          <a:p>
            <a:pPr marL="0" lvl="0" indent="0" algn="l" rtl="0">
              <a:spcBef>
                <a:spcPts val="0"/>
              </a:spcBef>
              <a:spcAft>
                <a:spcPts val="0"/>
              </a:spcAft>
              <a:buNone/>
            </a:pPr>
            <a:r>
              <a:rPr lang="en-GB" sz="1800" dirty="0">
                <a:solidFill>
                  <a:srgbClr val="8A2529"/>
                </a:solidFill>
              </a:rPr>
              <a:t>[Add details - e.g. school policy on PSHE, training opportunities]</a:t>
            </a:r>
            <a:endParaRPr sz="1800" dirty="0">
              <a:solidFill>
                <a:srgbClr val="8A2529"/>
              </a:solidFill>
            </a:endParaRPr>
          </a:p>
          <a:p>
            <a:pPr marL="0" lvl="0" indent="0" algn="l" rtl="0">
              <a:spcBef>
                <a:spcPts val="1600"/>
              </a:spcBef>
              <a:spcAft>
                <a:spcPts val="0"/>
              </a:spcAft>
              <a:buNone/>
            </a:pPr>
            <a:r>
              <a:rPr lang="en-GB" sz="2200" b="1" dirty="0"/>
              <a:t>Specialist support</a:t>
            </a:r>
            <a:r>
              <a:rPr lang="en-GB" sz="2200" b="1" dirty="0">
                <a:solidFill>
                  <a:srgbClr val="8A2529"/>
                </a:solidFill>
              </a:rPr>
              <a:t/>
            </a:r>
            <a:br>
              <a:rPr lang="en-GB" sz="2200" b="1" dirty="0">
                <a:solidFill>
                  <a:srgbClr val="8A2529"/>
                </a:solidFill>
              </a:rPr>
            </a:br>
            <a:r>
              <a:rPr lang="en-GB" sz="1800" dirty="0">
                <a:solidFill>
                  <a:srgbClr val="8A2529"/>
                </a:solidFill>
              </a:rPr>
              <a:t>[Add details - e.g. providers school already works with]</a:t>
            </a:r>
            <a:endParaRPr sz="1800" dirty="0">
              <a:solidFill>
                <a:srgbClr val="8A2529"/>
              </a:solidFill>
            </a:endParaRPr>
          </a:p>
          <a:p>
            <a:pPr marL="0" lvl="0" indent="0" algn="l" rtl="0">
              <a:spcBef>
                <a:spcPts val="1600"/>
              </a:spcBef>
              <a:spcAft>
                <a:spcPts val="0"/>
              </a:spcAft>
              <a:buClr>
                <a:schemeClr val="dk1"/>
              </a:buClr>
              <a:buSzPts val="1100"/>
              <a:buFont typeface="Arial"/>
              <a:buNone/>
            </a:pPr>
            <a:r>
              <a:rPr lang="en-GB" sz="2200" b="1" dirty="0"/>
              <a:t>Other information </a:t>
            </a:r>
            <a:endParaRPr sz="2200" b="1" dirty="0"/>
          </a:p>
          <a:p>
            <a:pPr marL="0" lvl="0" indent="0" algn="l" rtl="0">
              <a:spcBef>
                <a:spcPts val="0"/>
              </a:spcBef>
              <a:spcAft>
                <a:spcPts val="0"/>
              </a:spcAft>
              <a:buNone/>
            </a:pPr>
            <a:r>
              <a:rPr lang="en-GB" sz="1800" dirty="0">
                <a:solidFill>
                  <a:srgbClr val="8A2529"/>
                </a:solidFill>
              </a:rPr>
              <a:t>[Add resources]</a:t>
            </a:r>
            <a:br>
              <a:rPr lang="en-GB" sz="1800" dirty="0">
                <a:solidFill>
                  <a:srgbClr val="8A2529"/>
                </a:solidFill>
              </a:rPr>
            </a:br>
            <a:endParaRPr sz="2200" b="1" dirty="0">
              <a:solidFill>
                <a:srgbClr val="8A2529"/>
              </a:solidFill>
            </a:endParaRPr>
          </a:p>
          <a:p>
            <a:pPr marL="0" lvl="0" indent="0" algn="l" rtl="0">
              <a:spcBef>
                <a:spcPts val="1600"/>
              </a:spcBef>
              <a:spcAft>
                <a:spcPts val="1600"/>
              </a:spcAft>
              <a:buNone/>
            </a:pPr>
            <a:endParaRPr sz="1800" dirty="0">
              <a:solidFill>
                <a:srgbClr val="434343"/>
              </a:solidFill>
            </a:endParaRPr>
          </a:p>
        </p:txBody>
      </p:sp>
      <p:sp>
        <p:nvSpPr>
          <p:cNvPr id="154" name="Google Shape;154;p3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33"/>
          <p:cNvSpPr txBox="1">
            <a:spLocks noGrp="1"/>
          </p:cNvSpPr>
          <p:nvPr>
            <p:ph type="title"/>
          </p:nvPr>
        </p:nvSpPr>
        <p:spPr>
          <a:xfrm>
            <a:off x="270000" y="216425"/>
            <a:ext cx="875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Existing teaching at </a:t>
            </a:r>
            <a:r>
              <a:rPr lang="en-GB" dirty="0">
                <a:solidFill>
                  <a:srgbClr val="8A2529"/>
                </a:solidFill>
              </a:rPr>
              <a:t>[school name] </a:t>
            </a:r>
            <a:endParaRPr dirty="0">
              <a:solidFill>
                <a:srgbClr val="8A2529"/>
              </a:solidFill>
              <a:highlight>
                <a:srgbClr val="FFFF00"/>
              </a:highlight>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0" name="Google Shape;160;p3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a:t>
            </a:r>
            <a:r>
              <a:rPr lang="en-GB" sz="1800" b="1" dirty="0"/>
              <a:t>internet safety and harms</a:t>
            </a:r>
            <a:r>
              <a:rPr lang="en-GB" sz="1800" dirty="0"/>
              <a:t> at our school:</a:t>
            </a:r>
            <a:endParaRPr sz="1800" dirty="0"/>
          </a:p>
          <a:p>
            <a:pPr marL="457200" lvl="0" indent="-342900" algn="l" rtl="0">
              <a:spcBef>
                <a:spcPts val="160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457200" lvl="0" indent="-342900" algn="l" rtl="0">
              <a:spcBef>
                <a:spcPts val="0"/>
              </a:spcBef>
              <a:spcAft>
                <a:spcPts val="0"/>
              </a:spcAft>
              <a:buClr>
                <a:srgbClr val="8A2529"/>
              </a:buClr>
              <a:buSzPts val="1800"/>
              <a:buChar char="●"/>
            </a:pPr>
            <a:r>
              <a:rPr lang="en-GB" sz="1800" dirty="0">
                <a:solidFill>
                  <a:srgbClr val="8A2529"/>
                </a:solidFill>
              </a:rPr>
              <a:t>[add details]</a:t>
            </a:r>
            <a:endParaRPr sz="1800" dirty="0">
              <a:solidFill>
                <a:srgbClr val="8A2529"/>
              </a:solidFill>
            </a:endParaRPr>
          </a:p>
          <a:p>
            <a:pPr marL="0" lvl="0" indent="0" algn="l" rtl="0">
              <a:spcBef>
                <a:spcPts val="1600"/>
              </a:spcBef>
              <a:spcAft>
                <a:spcPts val="0"/>
              </a:spcAft>
              <a:buNone/>
            </a:pPr>
            <a:endParaRPr sz="2200" b="1" dirty="0">
              <a:solidFill>
                <a:srgbClr val="434343"/>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1" name="Google Shape;161;p3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3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Role of the internet in pupils’ lives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7" name="Google Shape;167;p34"/>
          <p:cNvSpPr txBox="1">
            <a:spLocks noGrp="1"/>
          </p:cNvSpPr>
          <p:nvPr>
            <p:ph type="body" idx="1"/>
          </p:nvPr>
        </p:nvSpPr>
        <p:spPr>
          <a:xfrm>
            <a:off x="270000" y="914400"/>
            <a:ext cx="7106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GB" sz="1800" dirty="0"/>
              <a:t>From September 2020 schools must have regard to the </a:t>
            </a:r>
            <a:r>
              <a:rPr lang="en-GB" sz="1800" b="1" dirty="0"/>
              <a:t>statutory guidance</a:t>
            </a:r>
            <a:r>
              <a:rPr lang="en-GB" sz="1800" dirty="0"/>
              <a:t> for teaching about </a:t>
            </a:r>
            <a:r>
              <a:rPr lang="en-GB" sz="1800" b="1" dirty="0"/>
              <a:t>internet safety and harms</a:t>
            </a:r>
            <a:r>
              <a:rPr lang="en-GB" sz="1800" dirty="0"/>
              <a:t>. The guidance explains the significant role the internet plays in pupils’ lives.</a:t>
            </a:r>
            <a:endParaRPr sz="1800" dirty="0"/>
          </a:p>
        </p:txBody>
      </p:sp>
      <p:sp>
        <p:nvSpPr>
          <p:cNvPr id="168" name="Google Shape;168;p34"/>
          <p:cNvSpPr txBox="1">
            <a:spLocks noGrp="1"/>
          </p:cNvSpPr>
          <p:nvPr>
            <p:ph type="body" idx="1"/>
          </p:nvPr>
        </p:nvSpPr>
        <p:spPr>
          <a:xfrm>
            <a:off x="346200" y="2445000"/>
            <a:ext cx="7030500" cy="2025300"/>
          </a:xfrm>
          <a:prstGeom prst="rect">
            <a:avLst/>
          </a:prstGeom>
          <a:solidFill>
            <a:srgbClr val="F3F2F1"/>
          </a:solidFill>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r>
              <a:rPr lang="en-GB" sz="1800" i="1" dirty="0"/>
              <a:t/>
            </a:r>
            <a:br>
              <a:rPr lang="en-GB" sz="1800" i="1" dirty="0"/>
            </a:br>
            <a:r>
              <a:rPr lang="en-GB" sz="1800" dirty="0"/>
              <a:t>Today’s children and young people are growing up in an increasingly complex world and living their lives seamlessly on and offline. This presents many positive and exciting opportunities, but also challenges and risks. In this environment, children and young people need to know how to be safe and healthy. (p4)</a:t>
            </a:r>
            <a:endParaRPr sz="1800" dirty="0"/>
          </a:p>
          <a:p>
            <a:pPr marL="0" lvl="0" indent="0" algn="l" rtl="0">
              <a:spcBef>
                <a:spcPts val="1600"/>
              </a:spcBef>
              <a:spcAft>
                <a:spcPts val="1600"/>
              </a:spcAft>
              <a:buNone/>
            </a:pPr>
            <a:endParaRPr sz="1800" dirty="0"/>
          </a:p>
        </p:txBody>
      </p:sp>
      <p:sp>
        <p:nvSpPr>
          <p:cNvPr id="169" name="Google Shape;169;p3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5"/>
          <p:cNvSpPr txBox="1">
            <a:spLocks noGrp="1"/>
          </p:cNvSpPr>
          <p:nvPr>
            <p:ph type="title"/>
          </p:nvPr>
        </p:nvSpPr>
        <p:spPr>
          <a:xfrm>
            <a:off x="266483" y="218889"/>
            <a:ext cx="8520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Primary and secondary teaching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75" name="Google Shape;175;p35"/>
          <p:cNvSpPr txBox="1">
            <a:spLocks noGrp="1"/>
          </p:cNvSpPr>
          <p:nvPr>
            <p:ph type="body" idx="4294967295"/>
          </p:nvPr>
        </p:nvSpPr>
        <p:spPr>
          <a:xfrm>
            <a:off x="266483" y="853624"/>
            <a:ext cx="7513341" cy="3416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solidFill>
                  <a:srgbClr val="000000"/>
                </a:solidFill>
              </a:rPr>
              <a:t>Some slides in this training have a </a:t>
            </a:r>
            <a:r>
              <a:rPr lang="en-GB" sz="1800" b="1" dirty="0">
                <a:solidFill>
                  <a:srgbClr val="260859"/>
                </a:solidFill>
              </a:rPr>
              <a:t>Primary</a:t>
            </a:r>
            <a:r>
              <a:rPr lang="en-GB" sz="1800" dirty="0"/>
              <a:t> </a:t>
            </a:r>
            <a:r>
              <a:rPr lang="en-GB" sz="1800" dirty="0">
                <a:solidFill>
                  <a:srgbClr val="000000"/>
                </a:solidFill>
              </a:rPr>
              <a:t>or</a:t>
            </a:r>
            <a:r>
              <a:rPr lang="en-GB" sz="1800" dirty="0"/>
              <a:t> </a:t>
            </a:r>
            <a:r>
              <a:rPr lang="en-GB" sz="1800" b="1" dirty="0">
                <a:solidFill>
                  <a:srgbClr val="004712"/>
                </a:solidFill>
              </a:rPr>
              <a:t>Secondary</a:t>
            </a:r>
            <a:r>
              <a:rPr lang="en-GB" sz="1800" dirty="0"/>
              <a:t> </a:t>
            </a:r>
            <a:r>
              <a:rPr lang="en-GB" sz="1800" dirty="0">
                <a:solidFill>
                  <a:srgbClr val="000000"/>
                </a:solidFill>
              </a:rPr>
              <a:t>label to indicate that the material is usually first introduced in that phase. </a:t>
            </a:r>
            <a:endParaRPr sz="1800" dirty="0">
              <a:solidFill>
                <a:srgbClr val="000000"/>
              </a:solidFill>
            </a:endParaRPr>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8" name="Google Shape;178;p35"/>
          <p:cNvSpPr txBox="1">
            <a:spLocks noGrp="1"/>
          </p:cNvSpPr>
          <p:nvPr>
            <p:ph type="body" idx="4294967295"/>
          </p:nvPr>
        </p:nvSpPr>
        <p:spPr>
          <a:xfrm>
            <a:off x="379426" y="1795805"/>
            <a:ext cx="7458075" cy="1049338"/>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solidFill>
                  <a:srgbClr val="000000"/>
                </a:solidFill>
              </a:rPr>
              <a:t>STATUTORY GUIDANCE</a:t>
            </a:r>
            <a:br>
              <a:rPr lang="en-GB" sz="1600" b="1" dirty="0">
                <a:solidFill>
                  <a:srgbClr val="000000"/>
                </a:solidFill>
              </a:rPr>
            </a:br>
            <a:r>
              <a:rPr lang="en-GB" sz="1800" dirty="0">
                <a:solidFill>
                  <a:srgbClr val="000000"/>
                </a:solidFill>
              </a:rPr>
              <a:t>Schools have flexibility to design and plan age-appropriate subject content. (p31)</a:t>
            </a:r>
            <a:endParaRPr sz="1800" dirty="0">
              <a:solidFill>
                <a:srgbClr val="000000"/>
              </a:solidFill>
            </a:endParaRPr>
          </a:p>
          <a:p>
            <a:pPr marL="0" lvl="0" indent="0" algn="l" rtl="0">
              <a:lnSpc>
                <a:spcPct val="115000"/>
              </a:lnSpc>
              <a:spcBef>
                <a:spcPts val="1600"/>
              </a:spcBef>
              <a:spcAft>
                <a:spcPts val="1600"/>
              </a:spcAft>
              <a:buSzPts val="1400"/>
              <a:buNone/>
            </a:pPr>
            <a:endParaRPr sz="1800" dirty="0"/>
          </a:p>
        </p:txBody>
      </p:sp>
      <p:sp>
        <p:nvSpPr>
          <p:cNvPr id="177" name="Google Shape;177;p35"/>
          <p:cNvSpPr txBox="1">
            <a:spLocks noGrp="1"/>
          </p:cNvSpPr>
          <p:nvPr>
            <p:ph type="body" idx="4294967295"/>
          </p:nvPr>
        </p:nvSpPr>
        <p:spPr>
          <a:xfrm>
            <a:off x="350587" y="2975161"/>
            <a:ext cx="7458075" cy="194945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800" dirty="0">
                <a:solidFill>
                  <a:srgbClr val="000000"/>
                </a:solidFill>
              </a:rPr>
              <a:t>Using your knowledge of your pupils and school community you can:</a:t>
            </a:r>
            <a:endParaRPr sz="1800"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introduce secondary content in primary with pupils who need it and are ready</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teach the primary content in early secondary lessons to pupils who need to build knowledge before secondary content is taught</a:t>
            </a:r>
            <a:endParaRPr dirty="0">
              <a:solidFill>
                <a:srgbClr val="000000"/>
              </a:solidFill>
            </a:endParaRPr>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6" name="Google Shape;176;p35"/>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3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LGBT needs and inclusion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84" name="Google Shape;184;p36"/>
          <p:cNvSpPr txBox="1">
            <a:spLocks noGrp="1"/>
          </p:cNvSpPr>
          <p:nvPr>
            <p:ph type="body" idx="1"/>
          </p:nvPr>
        </p:nvSpPr>
        <p:spPr>
          <a:xfrm>
            <a:off x="270000" y="914400"/>
            <a:ext cx="7189800" cy="3896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Primary schools are enabled and encouraged to cover LGBT (lesbian, gay, bisexual and transgender) content if they consider it age appropriate to do so. Secondary schools should include LGBT content.</a:t>
            </a:r>
            <a:endParaRPr sz="1800" dirty="0"/>
          </a:p>
          <a:p>
            <a:pPr marL="0" lvl="0" indent="0" algn="l" rtl="0">
              <a:lnSpc>
                <a:spcPct val="115000"/>
              </a:lnSpc>
              <a:spcBef>
                <a:spcPts val="1000"/>
              </a:spcBef>
              <a:spcAft>
                <a:spcPts val="0"/>
              </a:spcAft>
              <a:buNone/>
            </a:pPr>
            <a:r>
              <a:rPr lang="en-GB" sz="1800" dirty="0"/>
              <a:t>When doing so, schools should ensure:</a:t>
            </a:r>
            <a:endParaRPr sz="1800" dirty="0"/>
          </a:p>
          <a:p>
            <a:pPr marL="457200" lvl="0" indent="-342900" algn="l" rtl="0">
              <a:lnSpc>
                <a:spcPct val="115000"/>
              </a:lnSpc>
              <a:spcBef>
                <a:spcPts val="1000"/>
              </a:spcBef>
              <a:spcAft>
                <a:spcPts val="0"/>
              </a:spcAft>
              <a:buSzPts val="1800"/>
              <a:buChar char="●"/>
            </a:pPr>
            <a:r>
              <a:rPr lang="en-GB" sz="1800" dirty="0"/>
              <a:t>LGBT-relevant knowledge and examples are included throughout programmes of study (not one-off teaching)</a:t>
            </a:r>
            <a:endParaRPr sz="1800" dirty="0"/>
          </a:p>
          <a:p>
            <a:pPr marL="457200" lvl="0" indent="-342900" algn="l" rtl="0">
              <a:lnSpc>
                <a:spcPct val="115000"/>
              </a:lnSpc>
              <a:spcBef>
                <a:spcPts val="0"/>
              </a:spcBef>
              <a:spcAft>
                <a:spcPts val="0"/>
              </a:spcAft>
              <a:buSzPts val="1800"/>
              <a:buChar char="●"/>
            </a:pPr>
            <a:r>
              <a:rPr lang="en-GB" sz="1800" dirty="0"/>
              <a:t>inclusive language is used, considering how individual pupils may relate to particular topics</a:t>
            </a:r>
            <a:endParaRPr sz="1800" dirty="0"/>
          </a:p>
          <a:p>
            <a:pPr marL="0" lvl="0" indent="0" algn="l" rtl="0">
              <a:lnSpc>
                <a:spcPct val="115000"/>
              </a:lnSpc>
              <a:spcBef>
                <a:spcPts val="0"/>
              </a:spcBef>
              <a:spcAft>
                <a:spcPts val="0"/>
              </a:spcAft>
              <a:buNone/>
            </a:pPr>
            <a:endParaRPr sz="1800" dirty="0"/>
          </a:p>
          <a:p>
            <a:pPr marL="0" lvl="0" indent="0" algn="l" rtl="0">
              <a:lnSpc>
                <a:spcPct val="115000"/>
              </a:lnSpc>
              <a:spcBef>
                <a:spcPts val="0"/>
              </a:spcBef>
              <a:spcAft>
                <a:spcPts val="0"/>
              </a:spcAft>
              <a:buNone/>
            </a:pPr>
            <a:endParaRPr sz="1800" dirty="0"/>
          </a:p>
          <a:p>
            <a:pPr marL="0" lvl="0" indent="0" algn="l" rtl="0">
              <a:lnSpc>
                <a:spcPct val="115000"/>
              </a:lnSpc>
              <a:spcBef>
                <a:spcPts val="0"/>
              </a:spcBef>
              <a:spcAft>
                <a:spcPts val="0"/>
              </a:spcAft>
              <a:buSzPts val="1400"/>
              <a:buNone/>
            </a:pPr>
            <a:endParaRPr sz="1800" dirty="0"/>
          </a:p>
        </p:txBody>
      </p:sp>
      <p:sp>
        <p:nvSpPr>
          <p:cNvPr id="185" name="Google Shape;185;p36"/>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3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Pupils with SEND</a:t>
            </a:r>
            <a:endParaRPr dirty="0"/>
          </a:p>
        </p:txBody>
      </p:sp>
      <p:sp>
        <p:nvSpPr>
          <p:cNvPr id="191" name="Google Shape;191;p37"/>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xmlns="" val="tx"/>
                    </a:ext>
                  </a:extLst>
                </a:hlinkClick>
              </a:rPr>
              <a:t>SEND code of practice</a:t>
            </a:r>
            <a:r>
              <a:rPr lang="en-GB" sz="1800" dirty="0"/>
              <a:t>, section 8.)</a:t>
            </a:r>
            <a:endParaRPr sz="1800" b="1" dirty="0"/>
          </a:p>
        </p:txBody>
      </p:sp>
      <p:sp>
        <p:nvSpPr>
          <p:cNvPr id="192" name="Google Shape;192;p37"/>
          <p:cNvSpPr txBox="1"/>
          <p:nvPr/>
        </p:nvSpPr>
        <p:spPr>
          <a:xfrm>
            <a:off x="270000" y="3015475"/>
            <a:ext cx="8410800" cy="17955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Clr>
                <a:schemeClr val="dk1"/>
              </a:buClr>
              <a:buSzPts val="1100"/>
              <a:buFont typeface="Arial"/>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dirty="0">
              <a:solidFill>
                <a:schemeClr val="tx1"/>
              </a:solidFill>
            </a:endParaRPr>
          </a:p>
          <a:p>
            <a:pPr marL="0" lvl="0" indent="0" algn="l" rtl="0">
              <a:spcBef>
                <a:spcPts val="0"/>
              </a:spcBef>
              <a:spcAft>
                <a:spcPts val="0"/>
              </a:spcAft>
              <a:buNone/>
            </a:pPr>
            <a:endParaRPr sz="1800" strike="sngStrike" dirty="0">
              <a:solidFill>
                <a:schemeClr val="dk2"/>
              </a:solidFill>
            </a:endParaRPr>
          </a:p>
        </p:txBody>
      </p:sp>
      <p:sp>
        <p:nvSpPr>
          <p:cNvPr id="193" name="Google Shape;193;p37"/>
          <p:cNvSpPr txBox="1">
            <a:spLocks noGrp="1"/>
          </p:cNvSpPr>
          <p:nvPr>
            <p:ph type="sldNum" idx="12"/>
          </p:nvPr>
        </p:nvSpPr>
        <p:spPr>
          <a:xfrm>
            <a:off x="859965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3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References to the law</a:t>
            </a:r>
            <a:endParaRPr dirty="0"/>
          </a:p>
        </p:txBody>
      </p:sp>
      <p:sp>
        <p:nvSpPr>
          <p:cNvPr id="199" name="Google Shape;199;p38"/>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references to the law in this module are given as a teacher resource if needed. They are not exhaustive. Teachers are not expected to be able to teach the details of the law or to be able to answer complex questions that may come up about the law.</a:t>
            </a:r>
            <a:endParaRPr sz="1800" dirty="0"/>
          </a:p>
          <a:p>
            <a:pPr marL="0" lvl="0" indent="0" algn="l" rtl="0">
              <a:spcBef>
                <a:spcPts val="0"/>
              </a:spcBef>
              <a:spcAft>
                <a:spcPts val="0"/>
              </a:spcAft>
              <a:buNone/>
            </a:pPr>
            <a:endParaRPr sz="1800" dirty="0"/>
          </a:p>
        </p:txBody>
      </p:sp>
      <p:sp>
        <p:nvSpPr>
          <p:cNvPr id="200" name="Google Shape;200;p3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39"/>
          <p:cNvSpPr txBox="1">
            <a:spLocks noGrp="1"/>
          </p:cNvSpPr>
          <p:nvPr>
            <p:ph type="title"/>
          </p:nvPr>
        </p:nvSpPr>
        <p:spPr>
          <a:xfrm>
            <a:off x="2792400" y="2150850"/>
            <a:ext cx="3559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206" name="Google Shape;206;p3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Safeguarding (1)</a:t>
            </a:r>
            <a:endParaRPr dirty="0"/>
          </a:p>
        </p:txBody>
      </p:sp>
      <p:sp>
        <p:nvSpPr>
          <p:cNvPr id="212" name="Google Shape;212;p40"/>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be affected by issues discussed in lessons. </a:t>
            </a:r>
            <a:endParaRPr sz="1800" dirty="0"/>
          </a:p>
          <a:p>
            <a:pPr marL="0" lvl="0" indent="0" algn="l" rtl="0">
              <a:spcBef>
                <a:spcPts val="1000"/>
              </a:spcBef>
              <a:spcAft>
                <a:spcPts val="0"/>
              </a:spcAft>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None/>
            </a:pPr>
            <a:r>
              <a:rPr lang="en-GB" sz="1800" dirty="0"/>
              <a:t>Teachers may need to deal with disclosures or concerns (e.g. of abuse or offending behaviour) in a way that safeguards pupils in line with school policies, especially the child protection policy.</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13" name="Google Shape;213;p4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41"/>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Trusted adults</a:t>
            </a:r>
            <a:endParaRPr dirty="0"/>
          </a:p>
        </p:txBody>
      </p:sp>
      <p:sp>
        <p:nvSpPr>
          <p:cNvPr id="219" name="Google Shape;219;p41"/>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Within this module we have used the term </a:t>
            </a:r>
            <a:r>
              <a:rPr lang="en-GB" sz="1800" b="1" dirty="0"/>
              <a:t>trusted adult</a:t>
            </a:r>
            <a:r>
              <a:rPr lang="en-GB" sz="1800" dirty="0"/>
              <a:t>.</a:t>
            </a:r>
            <a:endParaRPr sz="1800" dirty="0"/>
          </a:p>
          <a:p>
            <a:pPr marL="0" lvl="0" indent="0" algn="l" rtl="0">
              <a:spcBef>
                <a:spcPts val="1000"/>
              </a:spcBef>
              <a:spcAft>
                <a:spcPts val="0"/>
              </a:spcAft>
              <a:buClr>
                <a:schemeClr val="dk1"/>
              </a:buClr>
              <a:buSzPts val="1100"/>
              <a:buFont typeface="Arial"/>
              <a:buNone/>
            </a:pPr>
            <a:r>
              <a:rPr lang="en-GB" sz="1800" dirty="0"/>
              <a:t>A trusted adult will generally be someone who children feel comfortable to turn to for help. Obvious examples include family members, teachers and doctors.</a:t>
            </a:r>
            <a:endParaRPr sz="1800" dirty="0"/>
          </a:p>
          <a:p>
            <a:pPr marL="0" lvl="0" indent="0" algn="l" rtl="0">
              <a:spcBef>
                <a:spcPts val="1000"/>
              </a:spcBef>
              <a:spcAft>
                <a:spcPts val="0"/>
              </a:spcAft>
              <a:buNone/>
            </a:pPr>
            <a:r>
              <a:rPr lang="en-GB" sz="1800" dirty="0"/>
              <a:t>It will be important when teaching this topic, and any other relevant topics, that teachers explore this concept. Pupils should be comfortable and capable of identifying who their trusted adults could be both within their families and wider circles.  </a:t>
            </a:r>
            <a:endParaRPr sz="1800" dirty="0"/>
          </a:p>
          <a:p>
            <a:pPr marL="0" lvl="0" indent="0" algn="l" rtl="0">
              <a:spcBef>
                <a:spcPts val="0"/>
              </a:spcBef>
              <a:spcAft>
                <a:spcPts val="0"/>
              </a:spcAft>
              <a:buNone/>
            </a:pPr>
            <a:endParaRPr sz="1800" dirty="0"/>
          </a:p>
          <a:p>
            <a:pPr marL="0" lvl="0" indent="0" algn="l" rtl="0">
              <a:spcBef>
                <a:spcPts val="0"/>
              </a:spcBef>
              <a:spcAft>
                <a:spcPts val="0"/>
              </a:spcAft>
              <a:buNone/>
            </a:pPr>
            <a:endParaRPr sz="1800" dirty="0"/>
          </a:p>
        </p:txBody>
      </p:sp>
      <p:sp>
        <p:nvSpPr>
          <p:cNvPr id="220" name="Google Shape;220;p4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2"/>
          <p:cNvSpPr txBox="1">
            <a:spLocks noGrp="1"/>
          </p:cNvSpPr>
          <p:nvPr>
            <p:ph type="title"/>
          </p:nvPr>
        </p:nvSpPr>
        <p:spPr>
          <a:xfrm>
            <a:off x="2760300" y="2150850"/>
            <a:ext cx="3623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Ground rules</a:t>
            </a:r>
            <a:endParaRPr dirty="0">
              <a:solidFill>
                <a:srgbClr val="FFFFFF"/>
              </a:solidFill>
            </a:endParaRPr>
          </a:p>
        </p:txBody>
      </p:sp>
      <p:sp>
        <p:nvSpPr>
          <p:cNvPr id="226" name="Google Shape;226;p4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4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Create class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2" name="Google Shape;232;p43"/>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33" name="Google Shape;233;p4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4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39" name="Google Shape;239;p44"/>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a:p>
            <a:pPr marL="0" lvl="0" indent="0" algn="l" rtl="0">
              <a:spcBef>
                <a:spcPts val="1600"/>
              </a:spcBef>
              <a:spcAft>
                <a:spcPts val="0"/>
              </a:spcAft>
              <a:buClr>
                <a:schemeClr val="dk1"/>
              </a:buClr>
              <a:buSzPts val="1100"/>
              <a:buFont typeface="Arial"/>
              <a:buNone/>
            </a:pPr>
            <a:endParaRPr sz="1800" b="1" dirty="0"/>
          </a:p>
          <a:p>
            <a:pPr marL="0" lvl="0" indent="0" algn="l" rtl="0">
              <a:spcBef>
                <a:spcPts val="1600"/>
              </a:spcBef>
              <a:spcAft>
                <a:spcPts val="1600"/>
              </a:spcAft>
              <a:buClr>
                <a:schemeClr val="dk1"/>
              </a:buClr>
              <a:buSzPts val="1100"/>
              <a:buFont typeface="Arial"/>
              <a:buNone/>
            </a:pPr>
            <a:endParaRPr sz="1800" b="1" dirty="0"/>
          </a:p>
        </p:txBody>
      </p:sp>
      <p:sp>
        <p:nvSpPr>
          <p:cNvPr id="240" name="Google Shape;240;p4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45"/>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46" name="Google Shape;246;p45"/>
          <p:cNvSpPr txBox="1">
            <a:spLocks noGrp="1"/>
          </p:cNvSpPr>
          <p:nvPr>
            <p:ph type="sldNum" idx="12"/>
          </p:nvPr>
        </p:nvSpPr>
        <p:spPr>
          <a:xfrm>
            <a:off x="8595300" y="4749900"/>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46"/>
          <p:cNvSpPr txBox="1">
            <a:spLocks noGrp="1"/>
          </p:cNvSpPr>
          <p:nvPr>
            <p:ph type="title"/>
          </p:nvPr>
        </p:nvSpPr>
        <p:spPr>
          <a:xfrm>
            <a:off x="1015200" y="2150850"/>
            <a:ext cx="71136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Internet use, rationing and risk</a:t>
            </a:r>
            <a:endParaRPr dirty="0">
              <a:solidFill>
                <a:schemeClr val="accent1"/>
              </a:solidFill>
            </a:endParaRPr>
          </a:p>
        </p:txBody>
      </p:sp>
      <p:sp>
        <p:nvSpPr>
          <p:cNvPr id="252" name="Google Shape;252;p4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22</a:t>
            </a:fld>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Role of the internet in our lives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61" name="Google Shape;261;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8" name="Google Shape;258;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Begin teaching by recognising that </a:t>
            </a:r>
            <a:r>
              <a:rPr lang="en-GB" b="1" dirty="0"/>
              <a:t>for most people the internet is an integral part of life and has many benefits.</a:t>
            </a:r>
            <a:endParaRPr b="1" dirty="0"/>
          </a:p>
          <a:p>
            <a:pPr marL="0" lvl="0" indent="0" algn="l" rtl="0">
              <a:lnSpc>
                <a:spcPct val="115000"/>
              </a:lnSpc>
              <a:spcBef>
                <a:spcPts val="1000"/>
              </a:spcBef>
              <a:spcAft>
                <a:spcPts val="0"/>
              </a:spcAft>
              <a:buNone/>
            </a:pPr>
            <a:r>
              <a:rPr lang="en-GB" dirty="0"/>
              <a:t>Alongside this, teachers should empower pupils to use the internet safely, manage risk and avoid known online harms.</a:t>
            </a:r>
            <a:endParaRPr dirty="0"/>
          </a:p>
          <a:p>
            <a:pPr marL="0" lvl="0" indent="0" algn="l" rtl="0">
              <a:lnSpc>
                <a:spcPct val="115000"/>
              </a:lnSpc>
              <a:spcBef>
                <a:spcPts val="1000"/>
              </a:spcBef>
              <a:spcAft>
                <a:spcPts val="0"/>
              </a:spcAft>
              <a:buNone/>
            </a:pPr>
            <a:r>
              <a:rPr lang="en-GB" dirty="0"/>
              <a:t>Teachers should note that the separate topics </a:t>
            </a:r>
            <a:r>
              <a:rPr lang="en-GB" b="1" dirty="0"/>
              <a:t>online relationships</a:t>
            </a:r>
            <a:r>
              <a:rPr lang="en-GB" dirty="0"/>
              <a:t> and </a:t>
            </a:r>
            <a:r>
              <a:rPr lang="en-GB" b="1" dirty="0"/>
              <a:t>online and media </a:t>
            </a:r>
            <a:r>
              <a:rPr lang="en-GB" dirty="0"/>
              <a:t>(primary and secondary health curriculum) also includes content on issues such as online friendships and anonymity.</a:t>
            </a:r>
            <a:endParaRPr dirty="0"/>
          </a:p>
          <a:p>
            <a:pPr marL="0" lvl="0" indent="0" algn="l" rtl="0">
              <a:lnSpc>
                <a:spcPct val="115000"/>
              </a:lnSpc>
              <a:spcBef>
                <a:spcPts val="0"/>
              </a:spcBef>
              <a:spcAft>
                <a:spcPts val="0"/>
              </a:spcAft>
              <a:buNone/>
            </a:pPr>
            <a:endParaRPr dirty="0">
              <a:highlight>
                <a:srgbClr val="00FFFF"/>
              </a:highlight>
            </a:endParaRPr>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60" name="Google Shape;260;p47"/>
          <p:cNvSpPr txBox="1">
            <a:spLocks noGrp="1"/>
          </p:cNvSpPr>
          <p:nvPr>
            <p:ph type="body" idx="2"/>
          </p:nvPr>
        </p:nvSpPr>
        <p:spPr>
          <a:xfrm>
            <a:off x="6178800" y="216425"/>
            <a:ext cx="2695200" cy="1533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that for most people the internet is an integral part of life and has</a:t>
            </a:r>
            <a:endParaRPr sz="1600" dirty="0"/>
          </a:p>
          <a:p>
            <a:pPr marL="0" lvl="0" indent="0" algn="l" rtl="0">
              <a:lnSpc>
                <a:spcPct val="115000"/>
              </a:lnSpc>
              <a:spcBef>
                <a:spcPts val="0"/>
              </a:spcBef>
              <a:spcAft>
                <a:spcPts val="0"/>
              </a:spcAft>
              <a:buClr>
                <a:schemeClr val="dk1"/>
              </a:buClr>
              <a:buSzPts val="1100"/>
              <a:buNone/>
            </a:pPr>
            <a:r>
              <a:rPr lang="en-GB" sz="1600" dirty="0"/>
              <a:t>many benefits.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59" name="Google Shape;259;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5"/>
        <p:cNvGrpSpPr/>
        <p:nvPr/>
      </p:nvGrpSpPr>
      <p:grpSpPr>
        <a:xfrm>
          <a:off x="0" y="0"/>
          <a:ext cx="0" cy="0"/>
          <a:chOff x="0" y="0"/>
          <a:chExt cx="0" cy="0"/>
        </a:xfrm>
      </p:grpSpPr>
      <p:sp>
        <p:nvSpPr>
          <p:cNvPr id="266" name="Google Shape;26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Rationing screen time to avoid risks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70" name="Google Shape;270;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7" name="Google Shape;267;p4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Acknowledge that screen time can be valuable (e.g. socialising with friends, doing homework). However it is important to maintain a balance with other activities, and there are risks in having excessive screen time.</a:t>
            </a:r>
            <a:endParaRPr dirty="0"/>
          </a:p>
          <a:p>
            <a:pPr marL="0" lvl="0" indent="0" algn="l" rtl="0">
              <a:spcBef>
                <a:spcPts val="1000"/>
              </a:spcBef>
              <a:spcAft>
                <a:spcPts val="0"/>
              </a:spcAft>
              <a:buNone/>
            </a:pPr>
            <a:r>
              <a:rPr lang="en-GB" dirty="0"/>
              <a:t>Explain that benefits to managing or rationing time spent online and using electronic devices can include: </a:t>
            </a:r>
            <a:endParaRPr dirty="0"/>
          </a:p>
          <a:p>
            <a:pPr marL="457200" lvl="0" indent="-317500" algn="l" rtl="0">
              <a:lnSpc>
                <a:spcPct val="115000"/>
              </a:lnSpc>
              <a:spcBef>
                <a:spcPts val="1000"/>
              </a:spcBef>
              <a:spcAft>
                <a:spcPts val="0"/>
              </a:spcAft>
              <a:buSzPts val="1400"/>
              <a:buChar char="●"/>
            </a:pPr>
            <a:r>
              <a:rPr lang="en-GB" dirty="0"/>
              <a:t>allowing time to get enough sleep at night</a:t>
            </a:r>
            <a:endParaRPr dirty="0"/>
          </a:p>
          <a:p>
            <a:pPr marL="457200" lvl="0" indent="-317500" algn="l" rtl="0">
              <a:spcBef>
                <a:spcPts val="0"/>
              </a:spcBef>
              <a:spcAft>
                <a:spcPts val="0"/>
              </a:spcAft>
              <a:buSzPts val="1400"/>
              <a:buChar char="●"/>
            </a:pPr>
            <a:r>
              <a:rPr lang="en-GB" dirty="0"/>
              <a:t>having more time for physical activity</a:t>
            </a:r>
            <a:endParaRPr dirty="0"/>
          </a:p>
          <a:p>
            <a:pPr marL="457200" lvl="0" indent="-317500" algn="l" rtl="0">
              <a:lnSpc>
                <a:spcPct val="115000"/>
              </a:lnSpc>
              <a:spcBef>
                <a:spcPts val="0"/>
              </a:spcBef>
              <a:spcAft>
                <a:spcPts val="0"/>
              </a:spcAft>
              <a:buSzPts val="1400"/>
              <a:buChar char="●"/>
            </a:pPr>
            <a:r>
              <a:rPr lang="en-GB" dirty="0"/>
              <a:t>enjoying time offline and not becoming dependent on online content and relationships</a:t>
            </a:r>
            <a:endParaRPr dirty="0"/>
          </a:p>
          <a:p>
            <a:pPr marL="0" lvl="0" indent="0" algn="l" rtl="0">
              <a:lnSpc>
                <a:spcPct val="115000"/>
              </a:lnSpc>
              <a:spcBef>
                <a:spcPts val="0"/>
              </a:spcBef>
              <a:spcAft>
                <a:spcPts val="0"/>
              </a:spcAft>
              <a:buNone/>
            </a:pPr>
            <a:r>
              <a:rPr lang="en-GB" dirty="0"/>
              <a:t>Schools may wish to remind pupils of their policy on mobile phone use.</a:t>
            </a:r>
            <a:endParaRPr dirty="0"/>
          </a:p>
          <a:p>
            <a:pPr marL="0" lvl="0" indent="0" algn="l" rtl="0">
              <a:lnSpc>
                <a:spcPct val="115000"/>
              </a:lnSpc>
              <a:spcBef>
                <a:spcPts val="1000"/>
              </a:spcBef>
              <a:spcAft>
                <a:spcPts val="1600"/>
              </a:spcAft>
              <a:buSzPts val="1400"/>
              <a:buNone/>
            </a:pPr>
            <a:endParaRPr dirty="0"/>
          </a:p>
        </p:txBody>
      </p:sp>
      <p:sp>
        <p:nvSpPr>
          <p:cNvPr id="269" name="Google Shape;269;p48"/>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8" name="Google Shape;268;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4"/>
        <p:cNvGrpSpPr/>
        <p:nvPr/>
      </p:nvGrpSpPr>
      <p:grpSpPr>
        <a:xfrm>
          <a:off x="0" y="0"/>
          <a:ext cx="0" cy="0"/>
          <a:chOff x="0" y="0"/>
          <a:chExt cx="0" cy="0"/>
        </a:xfrm>
      </p:grpSpPr>
      <p:sp>
        <p:nvSpPr>
          <p:cNvPr id="275" name="Google Shape;275;p49"/>
          <p:cNvSpPr txBox="1">
            <a:spLocks noGrp="1"/>
          </p:cNvSpPr>
          <p:nvPr>
            <p:ph type="title"/>
          </p:nvPr>
        </p:nvSpPr>
        <p:spPr>
          <a:xfrm>
            <a:off x="270000" y="216425"/>
            <a:ext cx="603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Ways to manage time online</a:t>
            </a:r>
            <a:endParaRPr dirty="0"/>
          </a:p>
        </p:txBody>
      </p:sp>
      <p:sp>
        <p:nvSpPr>
          <p:cNvPr id="279" name="Google Shape;279;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6" name="Google Shape;276;p49"/>
          <p:cNvSpPr txBox="1">
            <a:spLocks noGrp="1"/>
          </p:cNvSpPr>
          <p:nvPr>
            <p:ph type="body" idx="1"/>
          </p:nvPr>
        </p:nvSpPr>
        <p:spPr>
          <a:xfrm>
            <a:off x="270000" y="789125"/>
            <a:ext cx="5908800" cy="3896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solidFill>
                  <a:srgbClr val="000000"/>
                </a:solidFill>
              </a:rPr>
              <a:t>Explain pupils can develop a routine to reduce screen time and prioritise sleep, social interaction and physical activity, which are vital for mental and physical wellbeing, for example by:</a:t>
            </a:r>
            <a:endParaRPr dirty="0">
              <a:solidFill>
                <a:srgbClr val="000000"/>
              </a:solidFill>
            </a:endParaRPr>
          </a:p>
          <a:p>
            <a:pPr marL="457200" lvl="0" indent="-342900" algn="l" rtl="0">
              <a:spcBef>
                <a:spcPts val="1000"/>
              </a:spcBef>
              <a:spcAft>
                <a:spcPts val="0"/>
              </a:spcAft>
              <a:buClr>
                <a:schemeClr val="accent1"/>
              </a:buClr>
              <a:buSzPts val="1800"/>
              <a:buChar char="●"/>
            </a:pPr>
            <a:r>
              <a:rPr lang="en-GB" dirty="0">
                <a:solidFill>
                  <a:srgbClr val="000000"/>
                </a:solidFill>
              </a:rPr>
              <a:t>agreeing a weekly online limit with their parents (some devices have settings to help with this)</a:t>
            </a:r>
            <a:endParaRPr dirty="0">
              <a:solidFill>
                <a:srgbClr val="000000"/>
              </a:solidFill>
            </a:endParaRPr>
          </a:p>
          <a:p>
            <a:pPr marL="457200" lvl="0" indent="-342900" algn="l" rtl="0">
              <a:spcBef>
                <a:spcPts val="0"/>
              </a:spcBef>
              <a:spcAft>
                <a:spcPts val="0"/>
              </a:spcAft>
              <a:buClr>
                <a:schemeClr val="accent1"/>
              </a:buClr>
              <a:buSzPts val="1800"/>
              <a:buChar char="●"/>
            </a:pPr>
            <a:r>
              <a:rPr lang="en-GB" dirty="0">
                <a:solidFill>
                  <a:srgbClr val="000000"/>
                </a:solidFill>
              </a:rPr>
              <a:t>switching off their phone 2 hours before bed </a:t>
            </a:r>
            <a:endParaRPr dirty="0">
              <a:solidFill>
                <a:srgbClr val="000000"/>
              </a:solidFill>
            </a:endParaRPr>
          </a:p>
          <a:p>
            <a:pPr marL="0" lvl="0" indent="0" algn="l" rtl="0">
              <a:spcBef>
                <a:spcPts val="1000"/>
              </a:spcBef>
              <a:spcAft>
                <a:spcPts val="0"/>
              </a:spcAft>
              <a:buNone/>
            </a:pPr>
            <a:r>
              <a:rPr lang="en-GB" dirty="0">
                <a:solidFill>
                  <a:srgbClr val="000000"/>
                </a:solidFill>
              </a:rPr>
              <a:t>Remind pupils how much sleep children need: </a:t>
            </a:r>
            <a:endParaRPr dirty="0">
              <a:solidFill>
                <a:srgbClr val="000000"/>
              </a:solidFill>
            </a:endParaRPr>
          </a:p>
          <a:p>
            <a:pPr marL="457200" lvl="0" indent="-342900" algn="l" rtl="0">
              <a:spcBef>
                <a:spcPts val="1000"/>
              </a:spcBef>
              <a:spcAft>
                <a:spcPts val="0"/>
              </a:spcAft>
              <a:buClr>
                <a:schemeClr val="accent1"/>
              </a:buClr>
              <a:buSzPts val="1800"/>
              <a:buChar char="●"/>
            </a:pPr>
            <a:r>
              <a:rPr lang="en-GB" sz="1800" dirty="0">
                <a:solidFill>
                  <a:srgbClr val="000000"/>
                </a:solidFill>
              </a:rPr>
              <a:t>children aged 3 to 5 need 10 to 13 hours</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children aged 6 to 12 need 9 to 12 hours </a:t>
            </a:r>
            <a:endParaRPr sz="1800" dirty="0">
              <a:solidFill>
                <a:srgbClr val="000000"/>
              </a:solidFill>
            </a:endParaRPr>
          </a:p>
          <a:p>
            <a:pPr marL="457200" lvl="0" indent="-342900" algn="l" rtl="0">
              <a:spcBef>
                <a:spcPts val="0"/>
              </a:spcBef>
              <a:spcAft>
                <a:spcPts val="0"/>
              </a:spcAft>
              <a:buClr>
                <a:schemeClr val="accent1"/>
              </a:buClr>
              <a:buSzPts val="1800"/>
              <a:buChar char="●"/>
            </a:pPr>
            <a:r>
              <a:rPr lang="en-GB" sz="1800" dirty="0">
                <a:solidFill>
                  <a:srgbClr val="000000"/>
                </a:solidFill>
              </a:rPr>
              <a:t>young people aged 13 to 18 need 8 to 10 hours</a:t>
            </a:r>
            <a:endParaRPr sz="1800" dirty="0">
              <a:solidFill>
                <a:srgbClr val="000000"/>
              </a:solidFill>
            </a:endParaRPr>
          </a:p>
          <a:p>
            <a:pPr marL="0" lvl="0" indent="0" algn="l" rtl="0">
              <a:spcBef>
                <a:spcPts val="0"/>
              </a:spcBef>
              <a:spcAft>
                <a:spcPts val="0"/>
              </a:spcAft>
              <a:buNone/>
            </a:pPr>
            <a:endParaRPr sz="1800" dirty="0"/>
          </a:p>
          <a:p>
            <a:pPr marL="457200" lvl="0" indent="0" algn="l" rtl="0">
              <a:spcBef>
                <a:spcPts val="0"/>
              </a:spcBef>
              <a:spcAft>
                <a:spcPts val="0"/>
              </a:spcAft>
              <a:buNone/>
            </a:pPr>
            <a:endParaRPr sz="1800" dirty="0"/>
          </a:p>
        </p:txBody>
      </p:sp>
      <p:sp>
        <p:nvSpPr>
          <p:cNvPr id="278" name="Google Shape;278;p49"/>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solidFill>
                  <a:srgbClr val="000000"/>
                </a:solidFill>
              </a:rPr>
              <a:t>STATUTORY GUIDANCE</a:t>
            </a:r>
            <a:r>
              <a:rPr lang="en-GB" sz="1600" dirty="0">
                <a:solidFill>
                  <a:srgbClr val="000000"/>
                </a:solidFill>
              </a:rPr>
              <a:t/>
            </a:r>
            <a:br>
              <a:rPr lang="en-GB" sz="1600" dirty="0">
                <a:solidFill>
                  <a:srgbClr val="000000"/>
                </a:solidFill>
              </a:rPr>
            </a:br>
            <a:r>
              <a:rPr lang="en-GB" sz="1600" dirty="0">
                <a:solidFill>
                  <a:srgbClr val="000000"/>
                </a:solidFill>
              </a:rPr>
              <a:t>Know about the benefits of rationing time spent online, the risks of excessive time spent on electronic devices and the impact of positive and negative content online on their own and others’ mental and physical wellbeing.</a:t>
            </a:r>
            <a:endParaRPr sz="1600" dirty="0">
              <a:solidFill>
                <a:srgbClr val="000000"/>
              </a:solidFill>
            </a:endParaRPr>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7" name="Google Shape;277;p49"/>
          <p:cNvSpPr txBox="1">
            <a:spLocks noGrp="1"/>
          </p:cNvSpPr>
          <p:nvPr>
            <p:ph type="sldNum" idx="12"/>
          </p:nvPr>
        </p:nvSpPr>
        <p:spPr>
          <a:xfrm>
            <a:off x="8681400" y="4800620"/>
            <a:ext cx="4626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25</a:t>
            </a:fld>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Positive content online</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85" name="Google Shape;285;p5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there is much content online that can have a positive impact on wellbeing, e.g. content that helps us: </a:t>
            </a:r>
            <a:endParaRPr dirty="0"/>
          </a:p>
          <a:p>
            <a:pPr marL="457200" lvl="0" indent="-317500" algn="l" rtl="0">
              <a:lnSpc>
                <a:spcPct val="115000"/>
              </a:lnSpc>
              <a:spcBef>
                <a:spcPts val="1000"/>
              </a:spcBef>
              <a:spcAft>
                <a:spcPts val="0"/>
              </a:spcAft>
              <a:buSzPts val="1400"/>
              <a:buChar char="●"/>
            </a:pPr>
            <a:r>
              <a:rPr lang="en-GB" dirty="0"/>
              <a:t>learn or practise new knowledge and skills</a:t>
            </a:r>
            <a:endParaRPr dirty="0"/>
          </a:p>
          <a:p>
            <a:pPr marL="457200" lvl="0" indent="-317500" algn="l" rtl="0">
              <a:lnSpc>
                <a:spcPct val="115000"/>
              </a:lnSpc>
              <a:spcBef>
                <a:spcPts val="0"/>
              </a:spcBef>
              <a:spcAft>
                <a:spcPts val="0"/>
              </a:spcAft>
              <a:buSzPts val="1400"/>
              <a:buChar char="●"/>
            </a:pPr>
            <a:r>
              <a:rPr lang="en-GB" dirty="0"/>
              <a:t>research answers to questions</a:t>
            </a:r>
            <a:endParaRPr dirty="0"/>
          </a:p>
          <a:p>
            <a:pPr marL="457200" lvl="0" indent="-317500" algn="l" rtl="0">
              <a:lnSpc>
                <a:spcPct val="115000"/>
              </a:lnSpc>
              <a:spcBef>
                <a:spcPts val="0"/>
              </a:spcBef>
              <a:spcAft>
                <a:spcPts val="0"/>
              </a:spcAft>
              <a:buSzPts val="1400"/>
              <a:buChar char="●"/>
            </a:pPr>
            <a:r>
              <a:rPr lang="en-GB" dirty="0"/>
              <a:t>communicate with friends and relatives</a:t>
            </a:r>
            <a:endParaRPr dirty="0"/>
          </a:p>
          <a:p>
            <a:pPr marL="457200" lvl="0" indent="-317500" algn="l" rtl="0">
              <a:lnSpc>
                <a:spcPct val="115000"/>
              </a:lnSpc>
              <a:spcBef>
                <a:spcPts val="0"/>
              </a:spcBef>
              <a:spcAft>
                <a:spcPts val="0"/>
              </a:spcAft>
              <a:buSzPts val="1400"/>
              <a:buChar char="●"/>
            </a:pPr>
            <a:r>
              <a:rPr lang="en-GB" dirty="0"/>
              <a:t>enjoy free time, e.g. games and puzzles</a:t>
            </a:r>
            <a:endParaRPr dirty="0"/>
          </a:p>
          <a:p>
            <a:pPr marL="457200" lvl="0" indent="-317500" algn="l" rtl="0">
              <a:lnSpc>
                <a:spcPct val="115000"/>
              </a:lnSpc>
              <a:spcBef>
                <a:spcPts val="0"/>
              </a:spcBef>
              <a:spcAft>
                <a:spcPts val="0"/>
              </a:spcAft>
              <a:buSzPts val="1400"/>
              <a:buChar char="●"/>
            </a:pPr>
            <a:r>
              <a:rPr lang="en-GB" dirty="0"/>
              <a:t>get advice and support from specialist organisations</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86" name="Google Shape;286;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
        <p:nvSpPr>
          <p:cNvPr id="287" name="Google Shape;287;p50"/>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88" name="Google Shape;288;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2"/>
        <p:cNvGrpSpPr/>
        <p:nvPr/>
      </p:nvGrpSpPr>
      <p:grpSpPr>
        <a:xfrm>
          <a:off x="0" y="0"/>
          <a:ext cx="0" cy="0"/>
          <a:chOff x="0" y="0"/>
          <a:chExt cx="0" cy="0"/>
        </a:xfrm>
      </p:grpSpPr>
      <p:sp>
        <p:nvSpPr>
          <p:cNvPr id="293" name="Google Shape;293;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Harmful online content</a:t>
            </a:r>
            <a:endParaRPr dirty="0"/>
          </a:p>
        </p:txBody>
      </p:sp>
      <p:sp>
        <p:nvSpPr>
          <p:cNvPr id="294" name="Google Shape;294;p5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Ensure pupils know, at an appropriate age, boundaries of acceptability for violent and sexual content (images and words). Teach pupils to </a:t>
            </a:r>
            <a:r>
              <a:rPr lang="en-GB" b="1" dirty="0"/>
              <a:t>tell a trusted adult</a:t>
            </a:r>
            <a:r>
              <a:rPr lang="en-GB" dirty="0"/>
              <a:t> if they accidentally see or download such content. </a:t>
            </a:r>
            <a:endParaRPr dirty="0"/>
          </a:p>
          <a:p>
            <a:pPr marL="0" lvl="0" indent="0" algn="l" rtl="0">
              <a:lnSpc>
                <a:spcPct val="115000"/>
              </a:lnSpc>
              <a:spcBef>
                <a:spcPts val="1000"/>
              </a:spcBef>
              <a:spcAft>
                <a:spcPts val="0"/>
              </a:spcAft>
              <a:buNone/>
            </a:pPr>
            <a:r>
              <a:rPr lang="en-GB" dirty="0"/>
              <a:t>Teachers should take care to: </a:t>
            </a:r>
            <a:endParaRPr dirty="0"/>
          </a:p>
          <a:p>
            <a:pPr marL="457200" lvl="0" indent="-317500" algn="l" rtl="0">
              <a:lnSpc>
                <a:spcPct val="115000"/>
              </a:lnSpc>
              <a:spcBef>
                <a:spcPts val="1000"/>
              </a:spcBef>
              <a:spcAft>
                <a:spcPts val="0"/>
              </a:spcAft>
              <a:buSzPts val="1400"/>
              <a:buChar char="●"/>
            </a:pPr>
            <a:r>
              <a:rPr lang="en-GB" dirty="0"/>
              <a:t>avoid inadvertently drawing attention to such content by describing the content itself</a:t>
            </a:r>
            <a:endParaRPr dirty="0">
              <a:solidFill>
                <a:srgbClr val="FF0000"/>
              </a:solidFill>
            </a:endParaRPr>
          </a:p>
          <a:p>
            <a:pPr marL="457200" lvl="0" indent="-317500" algn="l" rtl="0">
              <a:lnSpc>
                <a:spcPct val="115000"/>
              </a:lnSpc>
              <a:spcBef>
                <a:spcPts val="0"/>
              </a:spcBef>
              <a:spcAft>
                <a:spcPts val="0"/>
              </a:spcAft>
              <a:buSzPts val="1400"/>
              <a:buChar char="●"/>
            </a:pPr>
            <a:r>
              <a:rPr lang="en-GB" dirty="0"/>
              <a:t>ensure filtering is always in place to minimise the risks in school</a:t>
            </a:r>
            <a:endParaRPr dirty="0"/>
          </a:p>
          <a:p>
            <a:pPr marL="0" lvl="0" indent="0" algn="l" rtl="0">
              <a:lnSpc>
                <a:spcPct val="115000"/>
              </a:lnSpc>
              <a:spcBef>
                <a:spcPts val="1000"/>
              </a:spcBef>
              <a:spcAft>
                <a:spcPts val="0"/>
              </a:spcAft>
              <a:buNone/>
            </a:pPr>
            <a:r>
              <a:rPr lang="en-GB" dirty="0"/>
              <a:t>Schools can also remind parents about the importance of </a:t>
            </a:r>
            <a:r>
              <a:rPr lang="en-GB" b="1" dirty="0"/>
              <a:t>parental controls</a:t>
            </a:r>
            <a:r>
              <a:rPr lang="en-GB" dirty="0"/>
              <a:t> for domestic internet access.</a:t>
            </a:r>
            <a:endParaRPr dirty="0"/>
          </a:p>
          <a:p>
            <a:pPr marL="0" lvl="0" indent="0" algn="l" rtl="0">
              <a:lnSpc>
                <a:spcPct val="115000"/>
              </a:lnSpc>
              <a:spcBef>
                <a:spcPts val="1000"/>
              </a:spcBef>
              <a:spcAft>
                <a:spcPts val="0"/>
              </a:spcAft>
              <a:buNone/>
            </a:pPr>
            <a:endParaRPr dirty="0"/>
          </a:p>
        </p:txBody>
      </p:sp>
      <p:sp>
        <p:nvSpPr>
          <p:cNvPr id="295" name="Google Shape;295;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
        <p:nvSpPr>
          <p:cNvPr id="296" name="Google Shape;296;p51"/>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800" dirty="0"/>
          </a:p>
        </p:txBody>
      </p:sp>
      <p:sp>
        <p:nvSpPr>
          <p:cNvPr id="297" name="Google Shape;297;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8" name="Google Shape;298;p51"/>
          <p:cNvSpPr txBox="1">
            <a:spLocks noGrp="1"/>
          </p:cNvSpPr>
          <p:nvPr>
            <p:ph type="body" idx="2"/>
          </p:nvPr>
        </p:nvSpPr>
        <p:spPr>
          <a:xfrm>
            <a:off x="6178800" y="32893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 of content on wellbeing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04" name="Google Shape;304;p52"/>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content online can have a positive or negative effect on our mental and physical wellbeing.</a:t>
            </a:r>
            <a:endParaRPr dirty="0"/>
          </a:p>
          <a:p>
            <a:pPr marL="0" lvl="0" indent="0" algn="l" rtl="0">
              <a:lnSpc>
                <a:spcPct val="115000"/>
              </a:lnSpc>
              <a:spcBef>
                <a:spcPts val="1000"/>
              </a:spcBef>
              <a:spcAft>
                <a:spcPts val="0"/>
              </a:spcAft>
              <a:buNone/>
            </a:pPr>
            <a:r>
              <a:rPr lang="en-GB" dirty="0"/>
              <a:t>Explain that content may be having a negative impact if:</a:t>
            </a:r>
            <a:endParaRPr dirty="0"/>
          </a:p>
          <a:p>
            <a:pPr marL="457200" lvl="0" indent="-317500" algn="l" rtl="0">
              <a:lnSpc>
                <a:spcPct val="115000"/>
              </a:lnSpc>
              <a:spcBef>
                <a:spcPts val="1000"/>
              </a:spcBef>
              <a:spcAft>
                <a:spcPts val="0"/>
              </a:spcAft>
              <a:buSzPts val="1400"/>
              <a:buChar char="●"/>
            </a:pPr>
            <a:r>
              <a:rPr lang="en-GB" dirty="0"/>
              <a:t>we are </a:t>
            </a:r>
            <a:r>
              <a:rPr lang="en-GB" b="1" dirty="0"/>
              <a:t>reliant on it for our happiness, or are obsessing</a:t>
            </a:r>
            <a:r>
              <a:rPr lang="en-GB" dirty="0"/>
              <a:t> about it, e.g. constantly checking for updates, ‘likes’, feeling insecure</a:t>
            </a:r>
            <a:endParaRPr dirty="0"/>
          </a:p>
          <a:p>
            <a:pPr marL="457200" lvl="0" indent="-317500" algn="l" rtl="0">
              <a:lnSpc>
                <a:spcPct val="115000"/>
              </a:lnSpc>
              <a:spcBef>
                <a:spcPts val="0"/>
              </a:spcBef>
              <a:spcAft>
                <a:spcPts val="0"/>
              </a:spcAft>
              <a:buSzPts val="1400"/>
              <a:buChar char="●"/>
            </a:pPr>
            <a:r>
              <a:rPr lang="en-GB" dirty="0"/>
              <a:t>we are </a:t>
            </a:r>
            <a:r>
              <a:rPr lang="en-GB" b="1" dirty="0"/>
              <a:t>not maintaining a balance </a:t>
            </a:r>
            <a:r>
              <a:rPr lang="en-GB" dirty="0"/>
              <a:t>with our other activities and interests </a:t>
            </a:r>
            <a:endParaRPr dirty="0"/>
          </a:p>
          <a:p>
            <a:pPr marL="457200" lvl="0" indent="-317500" algn="l" rtl="0">
              <a:lnSpc>
                <a:spcPct val="115000"/>
              </a:lnSpc>
              <a:spcBef>
                <a:spcPts val="0"/>
              </a:spcBef>
              <a:spcAft>
                <a:spcPts val="0"/>
              </a:spcAft>
              <a:buSzPts val="1400"/>
              <a:buChar char="●"/>
            </a:pPr>
            <a:r>
              <a:rPr lang="en-GB" dirty="0"/>
              <a:t>it is </a:t>
            </a:r>
            <a:r>
              <a:rPr lang="en-GB" b="1" dirty="0"/>
              <a:t>not age appropriate</a:t>
            </a:r>
            <a:r>
              <a:rPr lang="en-GB" dirty="0"/>
              <a:t>, e.g. too scary, violent or even confusing (can make people feel uneasy) </a:t>
            </a:r>
            <a:endParaRPr dirty="0"/>
          </a:p>
          <a:p>
            <a:pPr marL="457200" lvl="0" indent="-317500" algn="l" rtl="0">
              <a:lnSpc>
                <a:spcPct val="115000"/>
              </a:lnSpc>
              <a:spcBef>
                <a:spcPts val="0"/>
              </a:spcBef>
              <a:spcAft>
                <a:spcPts val="0"/>
              </a:spcAft>
              <a:buSzPts val="1400"/>
              <a:buChar char="●"/>
            </a:pPr>
            <a:r>
              <a:rPr lang="en-GB" dirty="0"/>
              <a:t>it is </a:t>
            </a:r>
            <a:r>
              <a:rPr lang="en-GB" b="1" dirty="0"/>
              <a:t>misleading or inaccurate</a:t>
            </a:r>
            <a:r>
              <a:rPr lang="en-GB" dirty="0"/>
              <a:t>, e.g. inaccurate health information </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05" name="Google Shape;305;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06" name="Google Shape;306;p52"/>
          <p:cNvSpPr txBox="1">
            <a:spLocks noGrp="1"/>
          </p:cNvSpPr>
          <p:nvPr>
            <p:ph type="body" idx="2"/>
          </p:nvPr>
        </p:nvSpPr>
        <p:spPr>
          <a:xfrm>
            <a:off x="6178800" y="216425"/>
            <a:ext cx="2695200" cy="2958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about the benefits of rationing time spent online, the risks of excessive time spent on electronic devices and the impact of positive and negative content online on their own and others’ mental and physical wellbeing.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07" name="Google Shape;307;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Age restricted content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13" name="Google Shape;313;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Some online content and services have an age restriction, often of </a:t>
            </a:r>
            <a:r>
              <a:rPr lang="en-GB" b="1" dirty="0"/>
              <a:t>13 or above</a:t>
            </a:r>
            <a:r>
              <a:rPr lang="en-GB" dirty="0"/>
              <a:t>. This includes social media and some video game streaming services that allow people to sign up to create an account.</a:t>
            </a:r>
            <a:endParaRPr dirty="0"/>
          </a:p>
          <a:p>
            <a:pPr marL="0" lvl="0" indent="0" algn="l" rtl="0">
              <a:spcBef>
                <a:spcPts val="1000"/>
              </a:spcBef>
              <a:spcAft>
                <a:spcPts val="0"/>
              </a:spcAft>
              <a:buNone/>
            </a:pPr>
            <a:r>
              <a:rPr lang="en-GB" dirty="0"/>
              <a:t>Teachers should note that laws to do with privacy and data mean online services and apps are not allowed to collect the personal information of anyone under 13 without a parent’s permission. Personal information can include your name and email address. </a:t>
            </a:r>
            <a:endParaRPr dirty="0"/>
          </a:p>
          <a:p>
            <a:pPr marL="0" lvl="0" indent="0" algn="l" rtl="0">
              <a:spcBef>
                <a:spcPts val="1000"/>
              </a:spcBef>
              <a:spcAft>
                <a:spcPts val="0"/>
              </a:spcAft>
              <a:buClr>
                <a:schemeClr val="dk1"/>
              </a:buClr>
              <a:buSzPts val="1100"/>
              <a:buFont typeface="Arial"/>
              <a:buNone/>
            </a:pPr>
            <a:r>
              <a:rPr lang="en-GB" b="1" dirty="0"/>
              <a:t>Relevant law: </a:t>
            </a:r>
            <a:r>
              <a:rPr lang="en-GB" dirty="0"/>
              <a:t>Children's Online Privacy Protection Act (COPPA, US), General Data Protection Regulation (GDPR, EU)</a:t>
            </a:r>
            <a:endParaRPr dirty="0"/>
          </a:p>
        </p:txBody>
      </p:sp>
      <p:sp>
        <p:nvSpPr>
          <p:cNvPr id="314" name="Google Shape;314;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15" name="Google Shape;315;p53"/>
          <p:cNvSpPr txBox="1">
            <a:spLocks noGrp="1"/>
          </p:cNvSpPr>
          <p:nvPr>
            <p:ph type="body" idx="2"/>
          </p:nvPr>
        </p:nvSpPr>
        <p:spPr>
          <a:xfrm>
            <a:off x="6178800" y="216425"/>
            <a:ext cx="2695200" cy="1541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why social media, some computer games and online gaming, for example, are age restricted.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16" name="Google Shape;316;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Age restricted content (2)</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22" name="Google Shape;322;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some services also have restrictions because their content is: </a:t>
            </a:r>
            <a:endParaRPr dirty="0"/>
          </a:p>
          <a:p>
            <a:pPr marL="457200" lvl="0" indent="-317500" algn="l" rtl="0">
              <a:spcBef>
                <a:spcPts val="1000"/>
              </a:spcBef>
              <a:spcAft>
                <a:spcPts val="0"/>
              </a:spcAft>
              <a:buSzPts val="1400"/>
              <a:buChar char="●"/>
            </a:pPr>
            <a:r>
              <a:rPr lang="en-GB" b="1" dirty="0"/>
              <a:t>inappropriate </a:t>
            </a:r>
            <a:r>
              <a:rPr lang="en-GB" dirty="0"/>
              <a:t>for people under a certain age, e.g. disturbing or frightening</a:t>
            </a:r>
            <a:endParaRPr dirty="0"/>
          </a:p>
          <a:p>
            <a:pPr marL="457200" lvl="0" indent="-317500" algn="l" rtl="0">
              <a:spcBef>
                <a:spcPts val="0"/>
              </a:spcBef>
              <a:spcAft>
                <a:spcPts val="0"/>
              </a:spcAft>
              <a:buSzPts val="1400"/>
              <a:buChar char="●"/>
            </a:pPr>
            <a:r>
              <a:rPr lang="en-GB" b="1" dirty="0"/>
              <a:t>illegal </a:t>
            </a:r>
            <a:r>
              <a:rPr lang="en-GB" dirty="0"/>
              <a:t>for young people to use, e.g. gambling sites (minimum age 18)</a:t>
            </a:r>
            <a:endParaRPr dirty="0"/>
          </a:p>
          <a:p>
            <a:pPr marL="0" lvl="0" indent="0" algn="l" rtl="0">
              <a:spcBef>
                <a:spcPts val="1000"/>
              </a:spcBef>
              <a:spcAft>
                <a:spcPts val="0"/>
              </a:spcAft>
              <a:buNone/>
            </a:pPr>
            <a:r>
              <a:rPr lang="en-GB" dirty="0"/>
              <a:t>Restrictions are different from ratings on films and video games, which are a guide to age appropriateness. </a:t>
            </a:r>
            <a:endParaRPr dirty="0"/>
          </a:p>
          <a:p>
            <a:pPr marL="0" lvl="0" indent="0" algn="l" rtl="0">
              <a:spcBef>
                <a:spcPts val="1000"/>
              </a:spcBef>
              <a:spcAft>
                <a:spcPts val="0"/>
              </a:spcAft>
              <a:buNone/>
            </a:pPr>
            <a:r>
              <a:rPr lang="en-GB" dirty="0"/>
              <a:t>Discourage pupils from accessing age-inappropriate content. Emphasise that restrictions are in place to protect them from harm.</a:t>
            </a:r>
            <a:endParaRPr b="1"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23" name="Google Shape;323;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
        <p:nvSpPr>
          <p:cNvPr id="324" name="Google Shape;324;p54"/>
          <p:cNvSpPr txBox="1">
            <a:spLocks noGrp="1"/>
          </p:cNvSpPr>
          <p:nvPr>
            <p:ph type="body" idx="2"/>
          </p:nvPr>
        </p:nvSpPr>
        <p:spPr>
          <a:xfrm>
            <a:off x="6178800" y="216425"/>
            <a:ext cx="2695200" cy="15414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why social media, some computer games and online gaming, for example, are age restricted.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25" name="Google Shape;325;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55"/>
          <p:cNvSpPr txBox="1">
            <a:spLocks noGrp="1"/>
          </p:cNvSpPr>
          <p:nvPr>
            <p:ph type="title"/>
          </p:nvPr>
        </p:nvSpPr>
        <p:spPr>
          <a:xfrm>
            <a:off x="1096650" y="2150850"/>
            <a:ext cx="6950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Online relationships and privacy</a:t>
            </a:r>
            <a:endParaRPr dirty="0">
              <a:solidFill>
                <a:schemeClr val="accent1"/>
              </a:solidFill>
            </a:endParaRPr>
          </a:p>
        </p:txBody>
      </p:sp>
      <p:sp>
        <p:nvSpPr>
          <p:cNvPr id="331" name="Google Shape;331;p5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How actions affect others online</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37" name="Google Shape;337;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our actions online can have both positive and negative effects on the wellbeing of others.</a:t>
            </a:r>
            <a:endParaRPr dirty="0"/>
          </a:p>
          <a:p>
            <a:pPr marL="0" lvl="0" indent="0" algn="l" rtl="0">
              <a:lnSpc>
                <a:spcPct val="115000"/>
              </a:lnSpc>
              <a:spcBef>
                <a:spcPts val="1000"/>
              </a:spcBef>
              <a:spcAft>
                <a:spcPts val="0"/>
              </a:spcAft>
              <a:buNone/>
            </a:pPr>
            <a:r>
              <a:rPr lang="en-GB" dirty="0"/>
              <a:t>Explain that behaviour online is no less important than behaviour offline. Online behaviour can also have an amplified impact on people because it:</a:t>
            </a:r>
            <a:endParaRPr dirty="0"/>
          </a:p>
          <a:p>
            <a:pPr marL="457200" lvl="0" indent="-317500" algn="l" rtl="0">
              <a:lnSpc>
                <a:spcPct val="115000"/>
              </a:lnSpc>
              <a:spcBef>
                <a:spcPts val="1000"/>
              </a:spcBef>
              <a:spcAft>
                <a:spcPts val="0"/>
              </a:spcAft>
              <a:buSzPts val="1400"/>
              <a:buChar char="●"/>
            </a:pPr>
            <a:r>
              <a:rPr lang="en-GB" dirty="0"/>
              <a:t>is often published for others to see and can have a large (potentially global) audience</a:t>
            </a:r>
            <a:endParaRPr dirty="0"/>
          </a:p>
          <a:p>
            <a:pPr marL="457200" lvl="0" indent="-317500" algn="l" rtl="0">
              <a:lnSpc>
                <a:spcPct val="115000"/>
              </a:lnSpc>
              <a:spcBef>
                <a:spcPts val="0"/>
              </a:spcBef>
              <a:spcAft>
                <a:spcPts val="0"/>
              </a:spcAft>
              <a:buSzPts val="1400"/>
              <a:buChar char="●"/>
            </a:pPr>
            <a:r>
              <a:rPr lang="en-GB" dirty="0"/>
              <a:t>can be hard for someone to escape (e.g. if someone is discussed or messaged constantly)</a:t>
            </a:r>
            <a:endParaRPr dirty="0"/>
          </a:p>
          <a:p>
            <a:pPr marL="457200" lvl="0" indent="-317500" algn="l" rtl="0">
              <a:lnSpc>
                <a:spcPct val="115000"/>
              </a:lnSpc>
              <a:spcBef>
                <a:spcPts val="0"/>
              </a:spcBef>
              <a:spcAft>
                <a:spcPts val="0"/>
              </a:spcAft>
              <a:buSzPts val="1400"/>
              <a:buChar char="●"/>
            </a:pPr>
            <a:r>
              <a:rPr lang="en-GB" dirty="0"/>
              <a:t>can be anonymous, which can make it harder to address if someone receives abuse</a:t>
            </a: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8" name="Google Shape;338;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
        <p:nvSpPr>
          <p:cNvPr id="339" name="Google Shape;339;p56"/>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0" name="Google Shape;340;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4"/>
        <p:cNvGrpSpPr/>
        <p:nvPr/>
      </p:nvGrpSpPr>
      <p:grpSpPr>
        <a:xfrm>
          <a:off x="0" y="0"/>
          <a:ext cx="0" cy="0"/>
          <a:chOff x="0" y="0"/>
          <a:chExt cx="0" cy="0"/>
        </a:xfrm>
      </p:grpSpPr>
      <p:sp>
        <p:nvSpPr>
          <p:cNvPr id="345" name="Google Shape;345;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Respectful online relationships</a:t>
            </a:r>
            <a:endParaRPr dirty="0"/>
          </a:p>
        </p:txBody>
      </p:sp>
      <p:sp>
        <p:nvSpPr>
          <p:cNvPr id="346" name="Google Shape;346;p57"/>
          <p:cNvSpPr txBox="1">
            <a:spLocks noGrp="1"/>
          </p:cNvSpPr>
          <p:nvPr>
            <p:ph type="body" idx="1"/>
          </p:nvPr>
        </p:nvSpPr>
        <p:spPr>
          <a:xfrm>
            <a:off x="270000" y="789000"/>
            <a:ext cx="59904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Introduce the concept of ‘digital citizenship’.</a:t>
            </a:r>
            <a:r>
              <a:rPr lang="en-GB" dirty="0">
                <a:solidFill>
                  <a:srgbClr val="FF0000"/>
                </a:solidFill>
              </a:rPr>
              <a:t> </a:t>
            </a:r>
            <a:r>
              <a:rPr lang="en-GB" dirty="0"/>
              <a:t>Teach that the same principles apply to being a good citizen online as offline, including when we are anonymous, such as: </a:t>
            </a:r>
            <a:endParaRPr dirty="0"/>
          </a:p>
          <a:p>
            <a:pPr marL="457200" lvl="0" indent="-317500" algn="l" rtl="0">
              <a:lnSpc>
                <a:spcPct val="115000"/>
              </a:lnSpc>
              <a:spcBef>
                <a:spcPts val="1000"/>
              </a:spcBef>
              <a:spcAft>
                <a:spcPts val="0"/>
              </a:spcAft>
              <a:buSzPts val="1400"/>
              <a:buChar char="●"/>
            </a:pPr>
            <a:r>
              <a:rPr lang="en-GB" b="1" dirty="0"/>
              <a:t>having respect for others</a:t>
            </a:r>
            <a:r>
              <a:rPr lang="en-GB" dirty="0"/>
              <a:t> - valuing differences, being kind and caring</a:t>
            </a:r>
            <a:endParaRPr dirty="0"/>
          </a:p>
          <a:p>
            <a:pPr marL="457200" lvl="0" indent="-317500" algn="l" rtl="0">
              <a:lnSpc>
                <a:spcPct val="115000"/>
              </a:lnSpc>
              <a:spcBef>
                <a:spcPts val="0"/>
              </a:spcBef>
              <a:spcAft>
                <a:spcPts val="0"/>
              </a:spcAft>
              <a:buSzPts val="1400"/>
              <a:buChar char="●"/>
            </a:pPr>
            <a:r>
              <a:rPr lang="en-GB" b="1" dirty="0"/>
              <a:t>having respect for ourselves, our boundaries and privacy</a:t>
            </a:r>
            <a:r>
              <a:rPr lang="en-GB" dirty="0"/>
              <a:t> - valuing things that make us unique, knowing we deserve kindness and respect</a:t>
            </a:r>
            <a:endParaRPr dirty="0"/>
          </a:p>
          <a:p>
            <a:pPr marL="0" lvl="0" indent="0" algn="l" rtl="0">
              <a:lnSpc>
                <a:spcPct val="115000"/>
              </a:lnSpc>
              <a:spcBef>
                <a:spcPts val="1000"/>
              </a:spcBef>
              <a:spcAft>
                <a:spcPts val="0"/>
              </a:spcAft>
              <a:buNone/>
            </a:pPr>
            <a:r>
              <a:rPr lang="en-GB" dirty="0"/>
              <a:t>Respect means considering the feelings and boundaries of others. It does not mean we have to agree all the time, or that our rights and needs are not important.</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7" name="Google Shape;347;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348" name="Google Shape;348;p57"/>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49" name="Google Shape;349;p57"/>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0" name="Google Shape;350;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4"/>
        <p:cNvGrpSpPr/>
        <p:nvPr/>
      </p:nvGrpSpPr>
      <p:grpSpPr>
        <a:xfrm>
          <a:off x="0" y="0"/>
          <a:ext cx="0" cy="0"/>
          <a:chOff x="0" y="0"/>
          <a:chExt cx="0" cy="0"/>
        </a:xfrm>
      </p:grpSpPr>
      <p:sp>
        <p:nvSpPr>
          <p:cNvPr id="355" name="Google Shape;355;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Communicating online (1)</a:t>
            </a:r>
            <a:endParaRPr dirty="0"/>
          </a:p>
        </p:txBody>
      </p:sp>
      <p:sp>
        <p:nvSpPr>
          <p:cNvPr id="356" name="Google Shape;356;p58"/>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Reflecting on how people communicate differently with others offline (e.g. friend, grandparent, teacher), teach that it is sometimes appropriate also to do this online.</a:t>
            </a:r>
            <a:endParaRPr dirty="0"/>
          </a:p>
          <a:p>
            <a:pPr marL="0" lvl="0" indent="0" algn="l" rtl="0">
              <a:spcBef>
                <a:spcPts val="1000"/>
              </a:spcBef>
              <a:spcAft>
                <a:spcPts val="0"/>
              </a:spcAft>
              <a:buNone/>
            </a:pPr>
            <a:r>
              <a:rPr lang="en-GB" dirty="0"/>
              <a:t>Also explain that </a:t>
            </a:r>
            <a:r>
              <a:rPr lang="en-GB" b="1" dirty="0"/>
              <a:t>people</a:t>
            </a:r>
            <a:r>
              <a:rPr lang="en-GB" dirty="0"/>
              <a:t> </a:t>
            </a:r>
            <a:r>
              <a:rPr lang="en-GB" b="1" dirty="0"/>
              <a:t>can easily misunderstand each other online</a:t>
            </a:r>
            <a:r>
              <a:rPr lang="en-GB" dirty="0"/>
              <a:t>, e.g. because we might not: </a:t>
            </a:r>
            <a:endParaRPr dirty="0"/>
          </a:p>
          <a:p>
            <a:pPr marL="457200" lvl="0" indent="-317500" algn="l" rtl="0">
              <a:spcBef>
                <a:spcPts val="1000"/>
              </a:spcBef>
              <a:spcAft>
                <a:spcPts val="0"/>
              </a:spcAft>
              <a:buSzPts val="1400"/>
              <a:buChar char="●"/>
            </a:pPr>
            <a:r>
              <a:rPr lang="en-GB" dirty="0"/>
              <a:t>see </a:t>
            </a:r>
            <a:r>
              <a:rPr lang="en-GB" b="1" dirty="0"/>
              <a:t>facial expressions</a:t>
            </a:r>
            <a:r>
              <a:rPr lang="en-GB" dirty="0"/>
              <a:t> or gestures (so we might not know the impact we have on others)</a:t>
            </a:r>
            <a:endParaRPr dirty="0"/>
          </a:p>
          <a:p>
            <a:pPr marL="457200" lvl="0" indent="-317500" algn="l" rtl="0">
              <a:spcBef>
                <a:spcPts val="0"/>
              </a:spcBef>
              <a:spcAft>
                <a:spcPts val="0"/>
              </a:spcAft>
              <a:buSzPts val="1400"/>
              <a:buChar char="●"/>
            </a:pPr>
            <a:r>
              <a:rPr lang="en-GB" dirty="0"/>
              <a:t>hear the </a:t>
            </a:r>
            <a:r>
              <a:rPr lang="en-GB" b="1" dirty="0"/>
              <a:t>‘tone’ of someone’s voice</a:t>
            </a:r>
            <a:r>
              <a:rPr lang="en-GB" dirty="0"/>
              <a:t>, e.g. to tell if they are serious or joking</a:t>
            </a:r>
            <a:endParaRPr dirty="0"/>
          </a:p>
          <a:p>
            <a:pPr marL="457200" lvl="0" indent="-317500" algn="l" rtl="0">
              <a:spcBef>
                <a:spcPts val="0"/>
              </a:spcBef>
              <a:spcAft>
                <a:spcPts val="0"/>
              </a:spcAft>
              <a:buSzPts val="1400"/>
              <a:buChar char="●"/>
            </a:pPr>
            <a:r>
              <a:rPr lang="en-GB" dirty="0"/>
              <a:t>use the same words we would use in person - e.g. when sending a short text message</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7" name="Google Shape;357;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58" name="Google Shape;358;p58"/>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59" name="Google Shape;359;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60" name="Google Shape;360;p58"/>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4"/>
        <p:cNvGrpSpPr/>
        <p:nvPr/>
      </p:nvGrpSpPr>
      <p:grpSpPr>
        <a:xfrm>
          <a:off x="0" y="0"/>
          <a:ext cx="0" cy="0"/>
          <a:chOff x="0" y="0"/>
          <a:chExt cx="0" cy="0"/>
        </a:xfrm>
      </p:grpSpPr>
      <p:sp>
        <p:nvSpPr>
          <p:cNvPr id="365" name="Google Shape;365;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Communicating online (2)</a:t>
            </a:r>
            <a:endParaRPr dirty="0"/>
          </a:p>
        </p:txBody>
      </p:sp>
      <p:sp>
        <p:nvSpPr>
          <p:cNvPr id="366" name="Google Shape;366;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as with face-to-face conversations, when we are online we may need to: </a:t>
            </a:r>
            <a:endParaRPr dirty="0"/>
          </a:p>
          <a:p>
            <a:pPr marL="457200" lvl="0" indent="-317500" algn="l" rtl="0">
              <a:spcBef>
                <a:spcPts val="1000"/>
              </a:spcBef>
              <a:spcAft>
                <a:spcPts val="0"/>
              </a:spcAft>
              <a:buSzPts val="1400"/>
              <a:buChar char="●"/>
            </a:pPr>
            <a:r>
              <a:rPr lang="en-GB" b="1" dirty="0"/>
              <a:t>take turns</a:t>
            </a:r>
            <a:r>
              <a:rPr lang="en-GB" dirty="0"/>
              <a:t>, e.g. in an online video conversation</a:t>
            </a:r>
            <a:endParaRPr dirty="0"/>
          </a:p>
          <a:p>
            <a:pPr marL="457200" lvl="0" indent="-317500" algn="l" rtl="0">
              <a:spcBef>
                <a:spcPts val="0"/>
              </a:spcBef>
              <a:spcAft>
                <a:spcPts val="0"/>
              </a:spcAft>
              <a:buSzPts val="1400"/>
              <a:buChar char="●"/>
            </a:pPr>
            <a:r>
              <a:rPr lang="en-GB" b="1" dirty="0"/>
              <a:t>reply </a:t>
            </a:r>
            <a:r>
              <a:rPr lang="en-GB" dirty="0"/>
              <a:t>(remind pupils that they do not have to reply if someone makes them uncomfortable)</a:t>
            </a:r>
            <a:endParaRPr dirty="0"/>
          </a:p>
          <a:p>
            <a:pPr marL="457200" lvl="0" indent="-317500" algn="l" rtl="0">
              <a:spcBef>
                <a:spcPts val="0"/>
              </a:spcBef>
              <a:spcAft>
                <a:spcPts val="0"/>
              </a:spcAft>
              <a:buSzPts val="1400"/>
              <a:buChar char="●"/>
            </a:pPr>
            <a:r>
              <a:rPr lang="en-GB" b="1" dirty="0"/>
              <a:t>be patient and polite</a:t>
            </a:r>
            <a:r>
              <a:rPr lang="en-GB" dirty="0"/>
              <a:t> if people do not respond how and when we want, remembering we do not always know what is going on in other people’s lives</a:t>
            </a:r>
            <a:endParaRPr dirty="0"/>
          </a:p>
          <a:p>
            <a:pPr marL="457200" lvl="0" indent="-317500" algn="l" rtl="0">
              <a:spcBef>
                <a:spcPts val="0"/>
              </a:spcBef>
              <a:spcAft>
                <a:spcPts val="0"/>
              </a:spcAft>
              <a:buSzPts val="1400"/>
              <a:buChar char="●"/>
            </a:pPr>
            <a:r>
              <a:rPr lang="en-GB" dirty="0"/>
              <a:t>be aware that sometimes people say things that </a:t>
            </a:r>
            <a:r>
              <a:rPr lang="en-GB" b="1" dirty="0"/>
              <a:t>another person could easily misunderstand </a:t>
            </a:r>
            <a:endParaRPr b="1" dirty="0"/>
          </a:p>
          <a:p>
            <a:pPr marL="0" lvl="0" indent="0" algn="l" rtl="0">
              <a:spcBef>
                <a:spcPts val="1000"/>
              </a:spcBef>
              <a:spcAft>
                <a:spcPts val="0"/>
              </a:spcAft>
              <a:buNone/>
            </a:pPr>
            <a:r>
              <a:rPr lang="en-GB" dirty="0"/>
              <a:t>Also remind pupils that it is important not to exclude people who may not be online as frequently as others. </a:t>
            </a:r>
            <a:endParaRPr dirty="0"/>
          </a:p>
          <a:p>
            <a:pPr marL="0" lvl="0" indent="0" algn="l" rtl="0">
              <a:spcBef>
                <a:spcPts val="1000"/>
              </a:spcBef>
              <a:spcAft>
                <a:spcPts val="0"/>
              </a:spcAft>
              <a:buNone/>
            </a:pPr>
            <a:endParaRPr dirty="0"/>
          </a:p>
          <a:p>
            <a:pPr marL="0" lvl="0" indent="0" algn="l" rtl="0">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67" name="Google Shape;367;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35</a:t>
            </a:fld>
            <a:endParaRPr dirty="0"/>
          </a:p>
        </p:txBody>
      </p:sp>
      <p:sp>
        <p:nvSpPr>
          <p:cNvPr id="368" name="Google Shape;368;p59"/>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69" name="Google Shape;369;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70" name="Google Shape;370;p59"/>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4"/>
        <p:cNvGrpSpPr/>
        <p:nvPr/>
      </p:nvGrpSpPr>
      <p:grpSpPr>
        <a:xfrm>
          <a:off x="0" y="0"/>
          <a:ext cx="0" cy="0"/>
          <a:chOff x="0" y="0"/>
          <a:chExt cx="0" cy="0"/>
        </a:xfrm>
      </p:grpSpPr>
      <p:sp>
        <p:nvSpPr>
          <p:cNvPr id="375" name="Google Shape;375;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Protecting personal information</a:t>
            </a:r>
            <a:endParaRPr dirty="0"/>
          </a:p>
        </p:txBody>
      </p:sp>
      <p:sp>
        <p:nvSpPr>
          <p:cNvPr id="376" name="Google Shape;376;p6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private information should only be shared with people that you trust. This includes:</a:t>
            </a:r>
            <a:endParaRPr dirty="0"/>
          </a:p>
          <a:p>
            <a:pPr marL="457200" lvl="0" indent="-317500" algn="l" rtl="0">
              <a:lnSpc>
                <a:spcPct val="115000"/>
              </a:lnSpc>
              <a:spcBef>
                <a:spcPts val="1000"/>
              </a:spcBef>
              <a:spcAft>
                <a:spcPts val="0"/>
              </a:spcAft>
              <a:buSzPts val="1400"/>
              <a:buChar char="●"/>
            </a:pPr>
            <a:r>
              <a:rPr lang="en-GB" b="1" dirty="0"/>
              <a:t>contact details</a:t>
            </a:r>
            <a:r>
              <a:rPr lang="en-GB" dirty="0"/>
              <a:t>, e.g. phone numbers, home or email address</a:t>
            </a:r>
            <a:endParaRPr dirty="0"/>
          </a:p>
          <a:p>
            <a:pPr marL="457200" lvl="0" indent="-317500" algn="l" rtl="0">
              <a:lnSpc>
                <a:spcPct val="115000"/>
              </a:lnSpc>
              <a:spcBef>
                <a:spcPts val="0"/>
              </a:spcBef>
              <a:spcAft>
                <a:spcPts val="0"/>
              </a:spcAft>
              <a:buSzPts val="1400"/>
              <a:buChar char="●"/>
            </a:pPr>
            <a:r>
              <a:rPr lang="en-GB" b="1" dirty="0"/>
              <a:t>other personal details</a:t>
            </a:r>
            <a:r>
              <a:rPr lang="en-GB" dirty="0"/>
              <a:t>, e.g. school, daily routine</a:t>
            </a:r>
            <a:endParaRPr dirty="0"/>
          </a:p>
          <a:p>
            <a:pPr marL="457200" lvl="0" indent="-317500" algn="l" rtl="0">
              <a:lnSpc>
                <a:spcPct val="115000"/>
              </a:lnSpc>
              <a:spcBef>
                <a:spcPts val="0"/>
              </a:spcBef>
              <a:spcAft>
                <a:spcPts val="0"/>
              </a:spcAft>
              <a:buSzPts val="1400"/>
              <a:buChar char="●"/>
            </a:pPr>
            <a:r>
              <a:rPr lang="en-GB" b="1" dirty="0"/>
              <a:t>security information</a:t>
            </a:r>
            <a:r>
              <a:rPr lang="en-GB" dirty="0"/>
              <a:t>, e.g. password, birthday</a:t>
            </a:r>
            <a:endParaRPr dirty="0"/>
          </a:p>
          <a:p>
            <a:pPr marL="457200" lvl="0" indent="-317500" algn="l" rtl="0">
              <a:lnSpc>
                <a:spcPct val="115000"/>
              </a:lnSpc>
              <a:spcBef>
                <a:spcPts val="0"/>
              </a:spcBef>
              <a:spcAft>
                <a:spcPts val="0"/>
              </a:spcAft>
              <a:buSzPts val="1400"/>
              <a:buChar char="●"/>
            </a:pPr>
            <a:r>
              <a:rPr lang="en-GB" b="1" dirty="0"/>
              <a:t>personal images</a:t>
            </a:r>
            <a:r>
              <a:rPr lang="en-GB" dirty="0"/>
              <a:t> (these can contain information that allows people to identify someone e.g. school uniform shown in a photo or on a live camera) </a:t>
            </a:r>
            <a:endParaRPr dirty="0"/>
          </a:p>
          <a:p>
            <a:pPr marL="0" lvl="0" indent="0" algn="l" rtl="0">
              <a:lnSpc>
                <a:spcPct val="115000"/>
              </a:lnSpc>
              <a:spcBef>
                <a:spcPts val="1000"/>
              </a:spcBef>
              <a:spcAft>
                <a:spcPts val="0"/>
              </a:spcAft>
              <a:buNone/>
            </a:pPr>
            <a:r>
              <a:rPr lang="en-GB" dirty="0"/>
              <a:t>Demonstrate how to use </a:t>
            </a:r>
            <a:r>
              <a:rPr lang="en-GB" b="1" dirty="0"/>
              <a:t>privacy settings</a:t>
            </a:r>
            <a:r>
              <a:rPr lang="en-GB" dirty="0"/>
              <a:t> on online services, as well as functionality such as blocking users and disabling comments.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7" name="Google Shape;377;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
        <p:nvSpPr>
          <p:cNvPr id="378" name="Google Shape;378;p60"/>
          <p:cNvSpPr txBox="1">
            <a:spLocks noGrp="1"/>
          </p:cNvSpPr>
          <p:nvPr>
            <p:ph type="body" idx="2"/>
          </p:nvPr>
        </p:nvSpPr>
        <p:spPr>
          <a:xfrm>
            <a:off x="6178800" y="216425"/>
            <a:ext cx="2695200" cy="2683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consider the effect of their online actions on others and know how to recognise and display respectful behaviour online and the importance of keeping personal information private.</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79" name="Google Shape;379;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Online abuse and trolling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85" name="Google Shape;385;p61"/>
          <p:cNvSpPr txBox="1">
            <a:spLocks noGrp="1"/>
          </p:cNvSpPr>
          <p:nvPr>
            <p:ph type="body" idx="1"/>
          </p:nvPr>
        </p:nvSpPr>
        <p:spPr>
          <a:xfrm>
            <a:off x="231600" y="848800"/>
            <a:ext cx="5985600" cy="377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sometimes people do have negative experiences online. </a:t>
            </a:r>
            <a:endParaRPr dirty="0"/>
          </a:p>
          <a:p>
            <a:pPr marL="0" lvl="0" indent="0" algn="l" rtl="0">
              <a:lnSpc>
                <a:spcPct val="115000"/>
              </a:lnSpc>
              <a:spcBef>
                <a:spcPts val="1000"/>
              </a:spcBef>
              <a:spcAft>
                <a:spcPts val="0"/>
              </a:spcAft>
              <a:buNone/>
            </a:pPr>
            <a:r>
              <a:rPr lang="en-GB" dirty="0"/>
              <a:t>Explain that </a:t>
            </a:r>
            <a:r>
              <a:rPr lang="en-GB" b="1" dirty="0"/>
              <a:t>trolling and harassment</a:t>
            </a:r>
            <a:r>
              <a:rPr lang="en-GB" dirty="0"/>
              <a:t> online can involve mean and provocative online posts and comments or messages. A troll or harasser might also send unwanted images or carry out other harmful behaviour. Also teach pupils about </a:t>
            </a:r>
            <a:r>
              <a:rPr lang="en-GB" b="1" dirty="0"/>
              <a:t>bullying and cyberbullying</a:t>
            </a:r>
            <a:r>
              <a:rPr lang="en-GB" dirty="0"/>
              <a:t> (covered in detail in the </a:t>
            </a:r>
            <a:r>
              <a:rPr lang="en-GB" b="1" dirty="0"/>
              <a:t>respectful relationships </a:t>
            </a:r>
            <a:r>
              <a:rPr lang="en-GB" dirty="0"/>
              <a:t>module).</a:t>
            </a:r>
            <a:endParaRPr dirty="0"/>
          </a:p>
          <a:p>
            <a:pPr marL="0" lvl="0" indent="0" algn="l" rtl="0">
              <a:spcBef>
                <a:spcPts val="1000"/>
              </a:spcBef>
              <a:spcAft>
                <a:spcPts val="0"/>
              </a:spcAft>
              <a:buNone/>
            </a:pPr>
            <a:r>
              <a:rPr lang="en-GB" dirty="0"/>
              <a:t>Reinforce your school anti-bullying policy and details of who you can talk to if worried. Remind pupils that some online abuse is against the law.</a:t>
            </a:r>
            <a:endParaRPr dirty="0"/>
          </a:p>
          <a:p>
            <a:pPr marL="0" lvl="0" indent="0" algn="l" rtl="0">
              <a:lnSpc>
                <a:spcPct val="115000"/>
              </a:lnSpc>
              <a:spcBef>
                <a:spcPts val="1000"/>
              </a:spcBef>
              <a:spcAft>
                <a:spcPts val="0"/>
              </a:spcAft>
              <a:buNone/>
            </a:pPr>
            <a:endParaRPr dirty="0"/>
          </a:p>
        </p:txBody>
      </p:sp>
      <p:sp>
        <p:nvSpPr>
          <p:cNvPr id="386" name="Google Shape;386;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387" name="Google Shape;387;p61"/>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that the internet can also be a negative place where online abuse, trolling, bullying and harassment can take place, which can have a negative impact on mental health.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88" name="Google Shape;388;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Online abuse and mental wellbeing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394" name="Google Shape;394;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abusive treatment online can have a negative effect on a victim’s mental wellbeing. For example, it can make them feel: </a:t>
            </a:r>
            <a:endParaRPr dirty="0"/>
          </a:p>
          <a:p>
            <a:pPr marL="457200" lvl="0" indent="-317500" algn="l" rtl="0">
              <a:lnSpc>
                <a:spcPct val="115000"/>
              </a:lnSpc>
              <a:spcBef>
                <a:spcPts val="1000"/>
              </a:spcBef>
              <a:spcAft>
                <a:spcPts val="0"/>
              </a:spcAft>
              <a:buSzPts val="1400"/>
              <a:buChar char="●"/>
            </a:pPr>
            <a:r>
              <a:rPr lang="en-GB" dirty="0"/>
              <a:t>unhappy, scared, embarrassed or humiliated</a:t>
            </a:r>
            <a:endParaRPr dirty="0"/>
          </a:p>
          <a:p>
            <a:pPr marL="457200" lvl="0" indent="-317500" algn="l" rtl="0">
              <a:lnSpc>
                <a:spcPct val="115000"/>
              </a:lnSpc>
              <a:spcBef>
                <a:spcPts val="0"/>
              </a:spcBef>
              <a:spcAft>
                <a:spcPts val="0"/>
              </a:spcAft>
              <a:buSzPts val="1400"/>
              <a:buChar char="●"/>
            </a:pPr>
            <a:r>
              <a:rPr lang="en-GB" dirty="0"/>
              <a:t>left out, lonely or vulnerable</a:t>
            </a:r>
            <a:endParaRPr dirty="0"/>
          </a:p>
          <a:p>
            <a:pPr marL="0" lvl="0" indent="0" algn="l" rtl="0">
              <a:lnSpc>
                <a:spcPct val="115000"/>
              </a:lnSpc>
              <a:spcBef>
                <a:spcPts val="1000"/>
              </a:spcBef>
              <a:spcAft>
                <a:spcPts val="0"/>
              </a:spcAft>
              <a:buNone/>
            </a:pPr>
            <a:r>
              <a:rPr lang="en-GB" dirty="0"/>
              <a:t>Ensure pupils know that online abuse is never acceptable. Teach that we can:</a:t>
            </a:r>
            <a:endParaRPr dirty="0"/>
          </a:p>
          <a:p>
            <a:pPr marL="457200" lvl="0" indent="-317500" algn="l" rtl="0">
              <a:spcBef>
                <a:spcPts val="1000"/>
              </a:spcBef>
              <a:spcAft>
                <a:spcPts val="0"/>
              </a:spcAft>
              <a:buSzPts val="1400"/>
              <a:buChar char="●"/>
            </a:pPr>
            <a:r>
              <a:rPr lang="en-GB" dirty="0"/>
              <a:t>tell a trusted adult or a service like Childline if abuse is happening or if worried about issues online and mental wellbeing</a:t>
            </a:r>
            <a:endParaRPr dirty="0"/>
          </a:p>
          <a:p>
            <a:pPr marL="457200" lvl="0" indent="-317500" algn="l" rtl="0">
              <a:spcBef>
                <a:spcPts val="0"/>
              </a:spcBef>
              <a:spcAft>
                <a:spcPts val="0"/>
              </a:spcAft>
              <a:buSzPts val="1400"/>
              <a:buChar char="●"/>
            </a:pPr>
            <a:r>
              <a:rPr lang="en-GB" dirty="0"/>
              <a:t>report or block abuser rather than responding</a:t>
            </a:r>
            <a:endParaRPr dirty="0"/>
          </a:p>
        </p:txBody>
      </p:sp>
      <p:sp>
        <p:nvSpPr>
          <p:cNvPr id="395" name="Google Shape;395;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396" name="Google Shape;396;p62"/>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that the internet can also be a negative place where online abuse, trolling, bullying and harassment can take place, which can have a negative impact on mental health. </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397" name="Google Shape;397;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63"/>
          <p:cNvSpPr txBox="1">
            <a:spLocks noGrp="1"/>
          </p:cNvSpPr>
          <p:nvPr>
            <p:ph type="title"/>
          </p:nvPr>
        </p:nvSpPr>
        <p:spPr>
          <a:xfrm>
            <a:off x="1096650" y="2150850"/>
            <a:ext cx="69507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Understanding online information</a:t>
            </a:r>
            <a:endParaRPr dirty="0">
              <a:solidFill>
                <a:schemeClr val="accent1"/>
              </a:solidFill>
            </a:endParaRPr>
          </a:p>
        </p:txBody>
      </p:sp>
      <p:sp>
        <p:nvSpPr>
          <p:cNvPr id="403" name="Google Shape;403;p6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7"/>
        <p:cNvGrpSpPr/>
        <p:nvPr/>
      </p:nvGrpSpPr>
      <p:grpSpPr>
        <a:xfrm>
          <a:off x="0" y="0"/>
          <a:ext cx="0" cy="0"/>
          <a:chOff x="0" y="0"/>
          <a:chExt cx="0" cy="0"/>
        </a:xfrm>
      </p:grpSpPr>
      <p:sp>
        <p:nvSpPr>
          <p:cNvPr id="408" name="Google Shape;408;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Taking a critical approach</a:t>
            </a:r>
            <a:endParaRPr dirty="0"/>
          </a:p>
        </p:txBody>
      </p:sp>
      <p:sp>
        <p:nvSpPr>
          <p:cNvPr id="409" name="Google Shape;409;p64"/>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the importance of </a:t>
            </a:r>
            <a:r>
              <a:rPr lang="en-GB" b="1" dirty="0"/>
              <a:t>viewing information online critically</a:t>
            </a:r>
            <a:r>
              <a:rPr lang="en-GB" dirty="0"/>
              <a:t>, and that not all information is equally reliable.</a:t>
            </a:r>
            <a:endParaRPr dirty="0"/>
          </a:p>
          <a:p>
            <a:pPr marL="0" lvl="0" indent="0" algn="l" rtl="0">
              <a:lnSpc>
                <a:spcPct val="115000"/>
              </a:lnSpc>
              <a:spcBef>
                <a:spcPts val="0"/>
              </a:spcBef>
              <a:spcAft>
                <a:spcPts val="0"/>
              </a:spcAft>
              <a:buNone/>
            </a:pPr>
            <a:r>
              <a:rPr lang="en-GB" dirty="0"/>
              <a:t>Encourage pupils to identify the purpose of different types of content we see online.</a:t>
            </a:r>
            <a:endParaRPr dirty="0"/>
          </a:p>
          <a:p>
            <a:pPr marL="0" lvl="0" indent="0" algn="l" rtl="0">
              <a:lnSpc>
                <a:spcPct val="115000"/>
              </a:lnSpc>
              <a:spcBef>
                <a:spcPts val="1000"/>
              </a:spcBef>
              <a:spcAft>
                <a:spcPts val="0"/>
              </a:spcAft>
              <a:buNone/>
            </a:pPr>
            <a:r>
              <a:rPr lang="en-GB" dirty="0"/>
              <a:t>Teach that search engines help people find information online. Explain that the results we get are often </a:t>
            </a:r>
            <a:r>
              <a:rPr lang="en-GB" b="1" dirty="0"/>
              <a:t>selected, ranked and targeted </a:t>
            </a:r>
            <a:r>
              <a:rPr lang="en-GB" dirty="0"/>
              <a:t>because some people pay for information to be promoted.  </a:t>
            </a:r>
            <a:endParaRPr dirty="0"/>
          </a:p>
          <a:p>
            <a:pPr marL="0" lvl="0" indent="0" algn="l" rtl="0">
              <a:lnSpc>
                <a:spcPct val="115000"/>
              </a:lnSpc>
              <a:spcBef>
                <a:spcPts val="1000"/>
              </a:spcBef>
              <a:spcAft>
                <a:spcPts val="0"/>
              </a:spcAft>
              <a:buNone/>
            </a:pPr>
            <a:r>
              <a:rPr lang="en-GB" dirty="0"/>
              <a:t>This means the information we see is not always the most relevant information.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10" name="Google Shape;410;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11" name="Google Shape;411;p64"/>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12" name="Google Shape;412;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6"/>
        <p:cNvGrpSpPr/>
        <p:nvPr/>
      </p:nvGrpSpPr>
      <p:grpSpPr>
        <a:xfrm>
          <a:off x="0" y="0"/>
          <a:ext cx="0" cy="0"/>
          <a:chOff x="0" y="0"/>
          <a:chExt cx="0" cy="0"/>
        </a:xfrm>
      </p:grpSpPr>
      <p:sp>
        <p:nvSpPr>
          <p:cNvPr id="417" name="Google Shape;417;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Understanding online information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8" name="Google Shape;418;p65"/>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although there is lots of useful material on the internet, there is also material (including written information, images and videos) that is: </a:t>
            </a:r>
            <a:endParaRPr dirty="0"/>
          </a:p>
          <a:p>
            <a:pPr marL="457200" lvl="0" indent="-317500" algn="l" rtl="0">
              <a:lnSpc>
                <a:spcPct val="115000"/>
              </a:lnSpc>
              <a:spcBef>
                <a:spcPts val="1000"/>
              </a:spcBef>
              <a:spcAft>
                <a:spcPts val="0"/>
              </a:spcAft>
              <a:buSzPts val="1400"/>
              <a:buChar char="●"/>
            </a:pPr>
            <a:r>
              <a:rPr lang="en-GB" dirty="0"/>
              <a:t>poor quality or out of date </a:t>
            </a:r>
            <a:endParaRPr dirty="0"/>
          </a:p>
          <a:p>
            <a:pPr marL="457200" lvl="0" indent="-317500" algn="l" rtl="0">
              <a:lnSpc>
                <a:spcPct val="115000"/>
              </a:lnSpc>
              <a:spcBef>
                <a:spcPts val="0"/>
              </a:spcBef>
              <a:spcAft>
                <a:spcPts val="0"/>
              </a:spcAft>
              <a:buSzPts val="1400"/>
              <a:buChar char="●"/>
            </a:pPr>
            <a:r>
              <a:rPr lang="en-GB" dirty="0"/>
              <a:t>deliberately untrue or misleading (e.g. edited images)</a:t>
            </a:r>
            <a:endParaRPr dirty="0"/>
          </a:p>
          <a:p>
            <a:pPr marL="457200" lvl="0" indent="-317500" algn="l" rtl="0">
              <a:lnSpc>
                <a:spcPct val="115000"/>
              </a:lnSpc>
              <a:spcBef>
                <a:spcPts val="0"/>
              </a:spcBef>
              <a:spcAft>
                <a:spcPts val="0"/>
              </a:spcAft>
              <a:buSzPts val="1400"/>
              <a:buChar char="●"/>
            </a:pPr>
            <a:r>
              <a:rPr lang="en-GB" dirty="0"/>
              <a:t>illegal </a:t>
            </a:r>
            <a:endParaRPr dirty="0"/>
          </a:p>
          <a:p>
            <a:pPr marL="0" lvl="0" indent="0" algn="l" rtl="0">
              <a:spcBef>
                <a:spcPts val="1000"/>
              </a:spcBef>
              <a:spcAft>
                <a:spcPts val="0"/>
              </a:spcAft>
              <a:buNone/>
            </a:pPr>
            <a:r>
              <a:rPr lang="en-GB" dirty="0"/>
              <a:t>Teach pupils to recognise the intent of different online material. For example, some material is </a:t>
            </a:r>
            <a:r>
              <a:rPr lang="en-GB" b="1" dirty="0"/>
              <a:t>designed to get us to do things</a:t>
            </a:r>
            <a:r>
              <a:rPr lang="en-GB" dirty="0"/>
              <a:t> like spend money, give away personal information, share the material more widely, or to believe certain things.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19" name="Google Shape;419;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20" name="Google Shape;420;p65"/>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1" name="Google Shape;421;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22" name="Google Shape;422;p65"/>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6"/>
        <p:cNvGrpSpPr/>
        <p:nvPr/>
      </p:nvGrpSpPr>
      <p:grpSpPr>
        <a:xfrm>
          <a:off x="0" y="0"/>
          <a:ext cx="0" cy="0"/>
          <a:chOff x="0" y="0"/>
          <a:chExt cx="0" cy="0"/>
        </a:xfrm>
      </p:grpSpPr>
      <p:sp>
        <p:nvSpPr>
          <p:cNvPr id="427" name="Google Shape;427;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Deciding what information to trust</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28" name="Google Shape;428;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Tell pupils about some of the </a:t>
            </a:r>
            <a:r>
              <a:rPr lang="en-GB" b="1" dirty="0"/>
              <a:t>ways people can find more reliable material online</a:t>
            </a:r>
            <a:r>
              <a:rPr lang="en-GB" dirty="0"/>
              <a:t>, including using a combination of the following: </a:t>
            </a:r>
            <a:endParaRPr dirty="0"/>
          </a:p>
          <a:p>
            <a:pPr marL="457200" lvl="0" indent="-317500" algn="l" rtl="0">
              <a:lnSpc>
                <a:spcPct val="115000"/>
              </a:lnSpc>
              <a:spcBef>
                <a:spcPts val="1000"/>
              </a:spcBef>
              <a:spcAft>
                <a:spcPts val="0"/>
              </a:spcAft>
              <a:buSzPts val="1400"/>
              <a:buChar char="●"/>
            </a:pPr>
            <a:r>
              <a:rPr lang="en-GB" dirty="0"/>
              <a:t>using reputable and trusted websites </a:t>
            </a:r>
            <a:endParaRPr dirty="0"/>
          </a:p>
          <a:p>
            <a:pPr marL="457200" lvl="0" indent="-317500" algn="l" rtl="0">
              <a:lnSpc>
                <a:spcPct val="115000"/>
              </a:lnSpc>
              <a:spcBef>
                <a:spcPts val="0"/>
              </a:spcBef>
              <a:spcAft>
                <a:spcPts val="0"/>
              </a:spcAft>
              <a:buSzPts val="1400"/>
              <a:buChar char="●"/>
            </a:pPr>
            <a:r>
              <a:rPr lang="en-GB" dirty="0"/>
              <a:t>checking the publication date of information</a:t>
            </a:r>
            <a:endParaRPr dirty="0"/>
          </a:p>
          <a:p>
            <a:pPr marL="457200" lvl="0" indent="-317500" algn="l" rtl="0">
              <a:lnSpc>
                <a:spcPct val="115000"/>
              </a:lnSpc>
              <a:spcBef>
                <a:spcPts val="0"/>
              </a:spcBef>
              <a:spcAft>
                <a:spcPts val="0"/>
              </a:spcAft>
              <a:buSzPts val="1400"/>
              <a:buChar char="●"/>
            </a:pPr>
            <a:r>
              <a:rPr lang="en-GB" dirty="0"/>
              <a:t>assessing whether information is factual or opinion </a:t>
            </a:r>
            <a:endParaRPr dirty="0"/>
          </a:p>
          <a:p>
            <a:pPr marL="457200" lvl="0" indent="-317500" algn="l" rtl="0">
              <a:lnSpc>
                <a:spcPct val="115000"/>
              </a:lnSpc>
              <a:spcBef>
                <a:spcPts val="0"/>
              </a:spcBef>
              <a:spcAft>
                <a:spcPts val="0"/>
              </a:spcAft>
              <a:buSzPts val="1400"/>
              <a:buChar char="●"/>
            </a:pPr>
            <a:r>
              <a:rPr lang="en-GB" dirty="0"/>
              <a:t>cross-checking other websites and offline sources </a:t>
            </a:r>
            <a:endParaRPr dirty="0"/>
          </a:p>
          <a:p>
            <a:pPr marL="457200" lvl="0" indent="-317500" algn="l" rtl="0">
              <a:spcBef>
                <a:spcPts val="0"/>
              </a:spcBef>
              <a:spcAft>
                <a:spcPts val="0"/>
              </a:spcAft>
              <a:buSzPts val="1400"/>
              <a:buChar char="●"/>
            </a:pPr>
            <a:r>
              <a:rPr lang="en-GB" dirty="0"/>
              <a:t>discussing what we have read or seen with others, such as peers, a trusted adult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29" name="Google Shape;429;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
        <p:nvSpPr>
          <p:cNvPr id="430" name="Google Shape;430;p66"/>
          <p:cNvSpPr txBox="1">
            <a:spLocks noGrp="1"/>
          </p:cNvSpPr>
          <p:nvPr>
            <p:ph type="body" idx="2"/>
          </p:nvPr>
        </p:nvSpPr>
        <p:spPr>
          <a:xfrm>
            <a:off x="6178800" y="216425"/>
            <a:ext cx="2695200" cy="23553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strike="sngStrike" dirty="0"/>
              <a:t>Know how to critically consider their online friendships and sources of information including awareness of the risks associated with people they have never met. </a:t>
            </a:r>
            <a:endParaRPr sz="1600" strike="sngStrike"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1" name="Google Shape;431;p66"/>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2" name="Google Shape;432;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33" name="Google Shape;433;p66"/>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7"/>
        <p:cNvGrpSpPr/>
        <p:nvPr/>
      </p:nvGrpSpPr>
      <p:grpSpPr>
        <a:xfrm>
          <a:off x="0" y="0"/>
          <a:ext cx="0" cy="0"/>
          <a:chOff x="0" y="0"/>
          <a:chExt cx="0" cy="0"/>
        </a:xfrm>
      </p:grpSpPr>
      <p:sp>
        <p:nvSpPr>
          <p:cNvPr id="438" name="Google Shape;438;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Internet cookies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39" name="Google Shape;439;p6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internet cookies are a technology used to track behaviour online. Websites must ask permission to store these small data files on our devices. If cookies are ‘enabled’, sites can, for example, show targeted adverts, automatically log us in, or show us more relevant content.  </a:t>
            </a:r>
            <a:endParaRPr dirty="0"/>
          </a:p>
          <a:p>
            <a:pPr marL="0" lvl="0" indent="0" algn="l" rtl="0">
              <a:lnSpc>
                <a:spcPct val="115000"/>
              </a:lnSpc>
              <a:spcBef>
                <a:spcPts val="1000"/>
              </a:spcBef>
              <a:spcAft>
                <a:spcPts val="0"/>
              </a:spcAft>
              <a:buNone/>
            </a:pPr>
            <a:r>
              <a:rPr lang="en-GB" dirty="0"/>
              <a:t>Explain that we can choose to accept or reject the use of cookies on different websites.</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40" name="Google Shape;440;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41" name="Google Shape;441;p67"/>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42" name="Google Shape;442;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43" name="Google Shape;443;p67"/>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Influencers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49" name="Google Shape;449;p6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influencers are people who become well known on social media and can influence other people’s behaviour. </a:t>
            </a:r>
            <a:endParaRPr dirty="0"/>
          </a:p>
          <a:p>
            <a:pPr marL="0" lvl="0" indent="0" algn="l" rtl="0">
              <a:lnSpc>
                <a:spcPct val="115000"/>
              </a:lnSpc>
              <a:spcBef>
                <a:spcPts val="1000"/>
              </a:spcBef>
              <a:spcAft>
                <a:spcPts val="0"/>
              </a:spcAft>
              <a:buNone/>
            </a:pPr>
            <a:r>
              <a:rPr lang="en-GB" dirty="0"/>
              <a:t>If appropriate, teachers can give examples of current internet influencers of young people.</a:t>
            </a:r>
            <a:endParaRPr dirty="0"/>
          </a:p>
          <a:p>
            <a:pPr marL="0" lvl="0" indent="0" algn="l" rtl="0">
              <a:spcBef>
                <a:spcPts val="1000"/>
              </a:spcBef>
              <a:spcAft>
                <a:spcPts val="0"/>
              </a:spcAft>
              <a:buNone/>
            </a:pPr>
            <a:r>
              <a:rPr lang="en-GB" dirty="0"/>
              <a:t>Explain that influencers are often paid (financial motive) to promote or endorse products. This means that what they review, wear, or say might not always reflect their actual beliefs or preferences.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0" name="Google Shape;450;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51" name="Google Shape;451;p68"/>
          <p:cNvSpPr txBox="1">
            <a:spLocks noGrp="1"/>
          </p:cNvSpPr>
          <p:nvPr>
            <p:ph type="body" idx="2"/>
          </p:nvPr>
        </p:nvSpPr>
        <p:spPr>
          <a:xfrm>
            <a:off x="6178800" y="216425"/>
            <a:ext cx="2695200" cy="26061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how to be a discerning consumer of information online including understanding that information, including that from search engines, is ranked, selected and targeted.</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52" name="Google Shape;452;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Getting support with online issues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58" name="Google Shape;458;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if they encounter issues online they can talk to a trusted adult. For example, if they: </a:t>
            </a:r>
            <a:endParaRPr dirty="0"/>
          </a:p>
          <a:p>
            <a:pPr marL="457200" lvl="0" indent="-317500" algn="l" rtl="0">
              <a:lnSpc>
                <a:spcPct val="115000"/>
              </a:lnSpc>
              <a:spcBef>
                <a:spcPts val="1000"/>
              </a:spcBef>
              <a:spcAft>
                <a:spcPts val="0"/>
              </a:spcAft>
              <a:buSzPts val="1400"/>
              <a:buChar char="●"/>
            </a:pPr>
            <a:r>
              <a:rPr lang="en-GB" dirty="0"/>
              <a:t>need help to manage the amount of time they spend online</a:t>
            </a:r>
            <a:endParaRPr dirty="0"/>
          </a:p>
          <a:p>
            <a:pPr marL="457200" lvl="0" indent="-317500" algn="l" rtl="0">
              <a:lnSpc>
                <a:spcPct val="115000"/>
              </a:lnSpc>
              <a:spcBef>
                <a:spcPts val="0"/>
              </a:spcBef>
              <a:spcAft>
                <a:spcPts val="0"/>
              </a:spcAft>
              <a:buSzPts val="1400"/>
              <a:buChar char="●"/>
            </a:pPr>
            <a:r>
              <a:rPr lang="en-GB" dirty="0"/>
              <a:t>see content that is not appropriate for their age</a:t>
            </a:r>
            <a:endParaRPr dirty="0"/>
          </a:p>
          <a:p>
            <a:pPr marL="457200" lvl="0" indent="-317500" algn="l" rtl="0">
              <a:lnSpc>
                <a:spcPct val="115000"/>
              </a:lnSpc>
              <a:spcBef>
                <a:spcPts val="0"/>
              </a:spcBef>
              <a:spcAft>
                <a:spcPts val="0"/>
              </a:spcAft>
              <a:buSzPts val="1400"/>
              <a:buChar char="●"/>
            </a:pPr>
            <a:r>
              <a:rPr lang="en-GB" dirty="0"/>
              <a:t>are concerned about abuse or harassment online</a:t>
            </a:r>
            <a:endParaRPr dirty="0"/>
          </a:p>
          <a:p>
            <a:pPr marL="457200" lvl="0" indent="-317500" algn="l" rtl="0">
              <a:lnSpc>
                <a:spcPct val="115000"/>
              </a:lnSpc>
              <a:spcBef>
                <a:spcPts val="0"/>
              </a:spcBef>
              <a:spcAft>
                <a:spcPts val="0"/>
              </a:spcAft>
              <a:buSzPts val="1400"/>
              <a:buChar char="●"/>
            </a:pPr>
            <a:r>
              <a:rPr lang="en-GB" dirty="0"/>
              <a:t>need help to report content in the appropriate way</a:t>
            </a:r>
            <a:endParaRPr dirty="0"/>
          </a:p>
          <a:p>
            <a:pPr marL="0" lvl="0" indent="0" algn="l" rtl="0">
              <a:lnSpc>
                <a:spcPct val="115000"/>
              </a:lnSpc>
              <a:spcBef>
                <a:spcPts val="1000"/>
              </a:spcBef>
              <a:spcAft>
                <a:spcPts val="0"/>
              </a:spcAft>
              <a:buNone/>
            </a:pPr>
            <a:r>
              <a:rPr lang="en-GB" dirty="0"/>
              <a:t>Explain that if someone sees worrying content they can close their screen and then decide to ask for help.</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9" name="Google Shape;459;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60" name="Google Shape;460;p69"/>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61" name="Google Shape;461;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5"/>
        <p:cNvGrpSpPr/>
        <p:nvPr/>
      </p:nvGrpSpPr>
      <p:grpSpPr>
        <a:xfrm>
          <a:off x="0" y="0"/>
          <a:ext cx="0" cy="0"/>
          <a:chOff x="0" y="0"/>
          <a:chExt cx="0" cy="0"/>
        </a:xfrm>
      </p:grpSpPr>
      <p:sp>
        <p:nvSpPr>
          <p:cNvPr id="466" name="Google Shape;466;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Reporting content/conduct</a:t>
            </a:r>
            <a:endParaRPr strike="sngStrike" dirty="0"/>
          </a:p>
        </p:txBody>
      </p:sp>
      <p:sp>
        <p:nvSpPr>
          <p:cNvPr id="467" name="Google Shape;467;p7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a trusted adult may be able to help to decide where to report content or behaviour.</a:t>
            </a:r>
            <a:endParaRPr dirty="0"/>
          </a:p>
          <a:p>
            <a:pPr marL="0" lvl="0" indent="0" algn="l" rtl="0">
              <a:spcBef>
                <a:spcPts val="1000"/>
              </a:spcBef>
              <a:spcAft>
                <a:spcPts val="0"/>
              </a:spcAft>
              <a:buClr>
                <a:schemeClr val="dk1"/>
              </a:buClr>
              <a:buSzPts val="1100"/>
              <a:buFont typeface="Arial"/>
              <a:buNone/>
            </a:pPr>
            <a:r>
              <a:rPr lang="en-GB" dirty="0"/>
              <a:t>Explain that harmful material and behaviour online can be reported to different organisations, for example:</a:t>
            </a:r>
            <a:endParaRPr dirty="0"/>
          </a:p>
          <a:p>
            <a:pPr marL="457200" lvl="0" indent="-317500" algn="l" rtl="0">
              <a:spcBef>
                <a:spcPts val="1000"/>
              </a:spcBef>
              <a:spcAft>
                <a:spcPts val="0"/>
              </a:spcAft>
              <a:buSzPts val="1400"/>
              <a:buChar char="●"/>
            </a:pPr>
            <a:r>
              <a:rPr lang="en-GB" dirty="0"/>
              <a:t>online scams can be reported to </a:t>
            </a:r>
            <a:r>
              <a:rPr lang="en-GB" u="sng" dirty="0">
                <a:solidFill>
                  <a:srgbClr val="0000FF"/>
                </a:solidFill>
                <a:hlinkClick r:id="rId3">
                  <a:extLst>
                    <a:ext uri="{A12FA001-AC4F-418D-AE19-62706E023703}">
                      <ahyp:hlinkClr xmlns:ahyp="http://schemas.microsoft.com/office/drawing/2018/hyperlinkcolor" xmlns="" val="tx"/>
                    </a:ext>
                  </a:extLst>
                </a:hlinkClick>
              </a:rPr>
              <a:t>Crimestoppers</a:t>
            </a:r>
            <a:r>
              <a:rPr lang="en-GB" u="sng" dirty="0">
                <a:solidFill>
                  <a:srgbClr val="104F75"/>
                </a:solidFill>
                <a:hlinkClick r:id="rId3">
                  <a:extLst>
                    <a:ext uri="{A12FA001-AC4F-418D-AE19-62706E023703}">
                      <ahyp:hlinkClr xmlns:ahyp="http://schemas.microsoft.com/office/drawing/2018/hyperlinkcolor" xmlns="" val="tx"/>
                    </a:ext>
                  </a:extLst>
                </a:hlinkClick>
              </a:rPr>
              <a:t> </a:t>
            </a:r>
            <a:endParaRPr dirty="0"/>
          </a:p>
          <a:p>
            <a:pPr marL="457200" lvl="0" indent="-317500" algn="l" rtl="0">
              <a:spcBef>
                <a:spcPts val="0"/>
              </a:spcBef>
              <a:spcAft>
                <a:spcPts val="0"/>
              </a:spcAft>
              <a:buSzPts val="1400"/>
              <a:buChar char="●"/>
            </a:pPr>
            <a:r>
              <a:rPr lang="en-GB" dirty="0"/>
              <a:t>harmful content or conduct (e.g. on social media) can be reported to individual platforms and then to </a:t>
            </a:r>
            <a:r>
              <a:rPr lang="en-GB" u="sng" dirty="0">
                <a:solidFill>
                  <a:srgbClr val="0000FF"/>
                </a:solidFill>
                <a:hlinkClick r:id="rId4">
                  <a:extLst>
                    <a:ext uri="{A12FA001-AC4F-418D-AE19-62706E023703}">
                      <ahyp:hlinkClr xmlns:ahyp="http://schemas.microsoft.com/office/drawing/2018/hyperlinkcolor" xmlns="" val="tx"/>
                    </a:ext>
                  </a:extLst>
                </a:hlinkClick>
              </a:rPr>
              <a:t>Report Harmful Content</a:t>
            </a:r>
            <a:endParaRPr dirty="0">
              <a:solidFill>
                <a:srgbClr val="0000FF"/>
              </a:solidFill>
            </a:endParaRPr>
          </a:p>
          <a:p>
            <a:pPr marL="457200" lvl="0" indent="-317500" algn="l" rtl="0">
              <a:spcBef>
                <a:spcPts val="0"/>
              </a:spcBef>
              <a:spcAft>
                <a:spcPts val="0"/>
              </a:spcAft>
              <a:buSzPts val="1400"/>
              <a:buChar char="●"/>
            </a:pPr>
            <a:r>
              <a:rPr lang="en-GB" dirty="0"/>
              <a:t>criminal content/conduct (e.g. radicalisation material, grooming) can be reported to the police</a:t>
            </a:r>
            <a:endParaRPr dirty="0"/>
          </a:p>
          <a:p>
            <a:pPr marL="457200" lvl="0" indent="-317500" algn="l" rtl="0">
              <a:spcBef>
                <a:spcPts val="0"/>
              </a:spcBef>
              <a:spcAft>
                <a:spcPts val="0"/>
              </a:spcAft>
              <a:buSzPts val="1400"/>
              <a:buChar char="●"/>
            </a:pPr>
            <a:r>
              <a:rPr lang="en-GB" u="sng" dirty="0">
                <a:solidFill>
                  <a:srgbClr val="0000FF"/>
                </a:solidFill>
                <a:hlinkClick r:id="rId5">
                  <a:extLst>
                    <a:ext uri="{A12FA001-AC4F-418D-AE19-62706E023703}">
                      <ahyp:hlinkClr xmlns:ahyp="http://schemas.microsoft.com/office/drawing/2018/hyperlinkcolor" xmlns="" val="tx"/>
                    </a:ext>
                  </a:extLst>
                </a:hlinkClick>
              </a:rPr>
              <a:t>Childline</a:t>
            </a:r>
            <a:r>
              <a:rPr lang="en-GB" dirty="0"/>
              <a:t> (0800 1111) can give anonymous advice about online bullying</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68" name="Google Shape;468;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46</a:t>
            </a:fld>
            <a:endParaRPr dirty="0"/>
          </a:p>
        </p:txBody>
      </p:sp>
      <p:sp>
        <p:nvSpPr>
          <p:cNvPr id="469" name="Google Shape;469;p7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70" name="Google Shape;470;p70"/>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1" name="Google Shape;471;p70"/>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5"/>
        <p:cNvGrpSpPr/>
        <p:nvPr/>
      </p:nvGrpSpPr>
      <p:grpSpPr>
        <a:xfrm>
          <a:off x="0" y="0"/>
          <a:ext cx="0" cy="0"/>
          <a:chOff x="0" y="0"/>
          <a:chExt cx="0" cy="0"/>
        </a:xfrm>
      </p:grpSpPr>
      <p:sp>
        <p:nvSpPr>
          <p:cNvPr id="476" name="Google Shape;476;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Keeping safe online</a:t>
            </a:r>
            <a:endParaRPr dirty="0"/>
          </a:p>
        </p:txBody>
      </p:sp>
      <p:sp>
        <p:nvSpPr>
          <p:cNvPr id="477" name="Google Shape;477;p7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there are principles we can use to help recognise risks and keep ourselves and others safe online. These include:</a:t>
            </a:r>
            <a:endParaRPr dirty="0"/>
          </a:p>
          <a:p>
            <a:pPr marL="457200" lvl="0" indent="-317500" algn="l" rtl="0">
              <a:spcBef>
                <a:spcPts val="1000"/>
              </a:spcBef>
              <a:spcAft>
                <a:spcPts val="0"/>
              </a:spcAft>
              <a:buSzPts val="1400"/>
              <a:buChar char="●"/>
            </a:pPr>
            <a:r>
              <a:rPr lang="en-GB" b="1" dirty="0"/>
              <a:t>being aware of our boundaries, privacy</a:t>
            </a:r>
            <a:r>
              <a:rPr lang="en-GB" dirty="0"/>
              <a:t>, and knowing that we have the ability to give and withdraw consent (permission)</a:t>
            </a:r>
            <a:endParaRPr dirty="0"/>
          </a:p>
          <a:p>
            <a:pPr marL="457200" lvl="0" indent="-317500" algn="l" rtl="0">
              <a:spcBef>
                <a:spcPts val="0"/>
              </a:spcBef>
              <a:spcAft>
                <a:spcPts val="0"/>
              </a:spcAft>
              <a:buSzPts val="1400"/>
              <a:buChar char="●"/>
            </a:pPr>
            <a:r>
              <a:rPr lang="en-GB" b="1" dirty="0"/>
              <a:t>paying attention to how we feel</a:t>
            </a:r>
            <a:r>
              <a:rPr lang="en-GB" dirty="0"/>
              <a:t> particularly if we feel anxious or upset about something or someone, or are obsessing about something seen online </a:t>
            </a:r>
            <a:endParaRPr dirty="0"/>
          </a:p>
          <a:p>
            <a:pPr marL="457200" lvl="0" indent="-317500" algn="l" rtl="0">
              <a:spcBef>
                <a:spcPts val="0"/>
              </a:spcBef>
              <a:spcAft>
                <a:spcPts val="0"/>
              </a:spcAft>
              <a:buSzPts val="1400"/>
              <a:buChar char="●"/>
            </a:pPr>
            <a:r>
              <a:rPr lang="en-GB" b="1" dirty="0"/>
              <a:t>always talking to a trusted adult</a:t>
            </a:r>
            <a:r>
              <a:rPr lang="en-GB" dirty="0"/>
              <a:t> if we are unsure about something or someone online</a:t>
            </a:r>
            <a:endParaRPr dirty="0"/>
          </a:p>
        </p:txBody>
      </p:sp>
      <p:sp>
        <p:nvSpPr>
          <p:cNvPr id="478" name="Google Shape;478;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
        <p:nvSpPr>
          <p:cNvPr id="479" name="Google Shape;479;p71"/>
          <p:cNvSpPr txBox="1">
            <a:spLocks noGrp="1"/>
          </p:cNvSpPr>
          <p:nvPr>
            <p:ph type="body" idx="2"/>
          </p:nvPr>
        </p:nvSpPr>
        <p:spPr>
          <a:xfrm>
            <a:off x="6178800" y="216425"/>
            <a:ext cx="2695200" cy="13236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r>
              <a:rPr lang="en-GB" sz="1600" dirty="0"/>
              <a:t/>
            </a:r>
            <a:br>
              <a:rPr lang="en-GB" sz="1600" dirty="0"/>
            </a:br>
            <a:r>
              <a:rPr lang="en-GB" sz="1600" dirty="0"/>
              <a:t>Know where and how to report concerns and get support with issues online.</a:t>
            </a: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lnSpc>
                <a:spcPct val="115000"/>
              </a:lnSpc>
              <a:spcBef>
                <a:spcPts val="0"/>
              </a:spcBef>
              <a:spcAft>
                <a:spcPts val="0"/>
              </a:spcAft>
              <a:buClr>
                <a:schemeClr val="dk1"/>
              </a:buClr>
              <a:buSzPts val="1100"/>
              <a:buNone/>
            </a:pPr>
            <a:endParaRPr sz="1600" dirty="0"/>
          </a:p>
          <a:p>
            <a:pPr marL="0" lvl="0" indent="0" algn="l" rtl="0">
              <a:spcBef>
                <a:spcPts val="0"/>
              </a:spcBef>
              <a:spcAft>
                <a:spcPts val="0"/>
              </a:spcAft>
              <a:buClr>
                <a:schemeClr val="dk1"/>
              </a:buClr>
              <a:buSzPts val="1100"/>
              <a:buFont typeface="Arial"/>
              <a:buNone/>
            </a:pPr>
            <a:endParaRPr sz="1600"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0" name="Google Shape;480;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481" name="Google Shape;481;p71"/>
          <p:cNvSpPr txBox="1">
            <a:spLocks noGrp="1"/>
          </p:cNvSpPr>
          <p:nvPr>
            <p:ph type="body" idx="2"/>
          </p:nvPr>
        </p:nvSpPr>
        <p:spPr>
          <a:xfrm>
            <a:off x="6178800" y="3060725"/>
            <a:ext cx="2695200" cy="10080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dirty="0"/>
              <a:t>This content is also part of </a:t>
            </a:r>
            <a:r>
              <a:rPr lang="en-GB" sz="1600" b="1" dirty="0"/>
              <a:t>online relationships </a:t>
            </a:r>
            <a:r>
              <a:rPr lang="en-GB" sz="1600" dirty="0"/>
              <a:t>(primary). </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0"/>
              </a:spcBef>
              <a:spcAft>
                <a:spcPts val="0"/>
              </a:spcAft>
              <a:buClr>
                <a:schemeClr val="dk1"/>
              </a:buClr>
              <a:buSzPts val="1100"/>
              <a:buFont typeface="Arial"/>
              <a:buNone/>
            </a:pPr>
            <a:endParaRPr sz="1600" i="1" dirty="0">
              <a:solidFill>
                <a:srgbClr val="000000"/>
              </a:solidFill>
              <a:highlight>
                <a:srgbClr val="00FFFF"/>
              </a:highlight>
            </a:endParaRPr>
          </a:p>
          <a:p>
            <a:pPr marL="0" lvl="0" indent="0" algn="l" rtl="0">
              <a:spcBef>
                <a:spcPts val="1600"/>
              </a:spcBef>
              <a:spcAft>
                <a:spcPts val="0"/>
              </a:spcAft>
              <a:buClr>
                <a:schemeClr val="dk1"/>
              </a:buClr>
              <a:buSzPts val="1100"/>
              <a:buFont typeface="Arial"/>
              <a:buNone/>
            </a:pPr>
            <a:endParaRPr sz="1800" dirty="0">
              <a:solidFill>
                <a:srgbClr val="000000"/>
              </a:solidFill>
              <a:highlight>
                <a:srgbClr val="00FFFF"/>
              </a:highlight>
            </a:endParaRPr>
          </a:p>
          <a:p>
            <a:pPr marL="0" lvl="0" indent="0" algn="l" rtl="0">
              <a:spcBef>
                <a:spcPts val="1600"/>
              </a:spcBef>
              <a:spcAft>
                <a:spcPts val="0"/>
              </a:spcAft>
              <a:buClr>
                <a:srgbClr val="000000"/>
              </a:buClr>
              <a:buSzPts val="1400"/>
              <a:buFont typeface="Arial"/>
              <a:buNone/>
            </a:pPr>
            <a:endParaRPr sz="1800" dirty="0">
              <a:solidFill>
                <a:srgbClr val="000000"/>
              </a:solidFill>
              <a:highlight>
                <a:srgbClr val="00FFFF"/>
              </a:highlight>
            </a:endParaRPr>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sp>
        <p:nvSpPr>
          <p:cNvPr id="639" name="Google Shape;639;p90"/>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640" name="Google Shape;640;p9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91"/>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46" name="Google Shape;646;p91"/>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The following are just some of the approaches you might consider  when preparing to teach about </a:t>
            </a:r>
            <a:r>
              <a:rPr lang="en-GB" b="1" dirty="0"/>
              <a:t>internet safety and harms</a:t>
            </a:r>
            <a:r>
              <a:rPr lang="en-GB" dirty="0"/>
              <a:t>. </a:t>
            </a:r>
            <a:endParaRPr dirty="0"/>
          </a:p>
          <a:p>
            <a:pPr marL="0" marR="0" lvl="0" indent="0" algn="l" rtl="0">
              <a:lnSpc>
                <a:spcPct val="115000"/>
              </a:lnSpc>
              <a:spcBef>
                <a:spcPts val="1600"/>
              </a:spcBef>
              <a:spcAft>
                <a:spcPts val="0"/>
              </a:spcAft>
              <a:buNone/>
            </a:pPr>
            <a:r>
              <a:rPr lang="en-GB" dirty="0"/>
              <a:t>You will need to adapt these approaches to ensure they are age appropriate and developmentally appropriate for your pupils.</a:t>
            </a:r>
            <a:endParaRPr dirty="0"/>
          </a:p>
          <a:p>
            <a:pPr marL="457200" lvl="0" indent="0" algn="l" rtl="0">
              <a:lnSpc>
                <a:spcPct val="115000"/>
              </a:lnSpc>
              <a:spcBef>
                <a:spcPts val="1600"/>
              </a:spcBef>
              <a:spcAft>
                <a:spcPts val="1600"/>
              </a:spcAft>
              <a:buSzPts val="1400"/>
              <a:buNone/>
            </a:pPr>
            <a:endParaRPr sz="1800" dirty="0"/>
          </a:p>
        </p:txBody>
      </p:sp>
      <p:sp>
        <p:nvSpPr>
          <p:cNvPr id="647" name="Google Shape;647;p91"/>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49</a:t>
            </a:fld>
            <a:endParaRPr dirty="0"/>
          </a:p>
        </p:txBody>
      </p:sp>
      <p:sp>
        <p:nvSpPr>
          <p:cNvPr id="648" name="Google Shape;648;p91"/>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52"/>
        <p:cNvGrpSpPr/>
        <p:nvPr/>
      </p:nvGrpSpPr>
      <p:grpSpPr>
        <a:xfrm>
          <a:off x="0" y="0"/>
          <a:ext cx="0" cy="0"/>
          <a:chOff x="0" y="0"/>
          <a:chExt cx="0" cy="0"/>
        </a:xfrm>
      </p:grpSpPr>
      <p:sp>
        <p:nvSpPr>
          <p:cNvPr id="653" name="Google Shape;653;p92"/>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(1)</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54" name="Google Shape;654;p92"/>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solidFill>
                  <a:srgbClr val="000000"/>
                </a:solidFill>
              </a:rPr>
              <a:t>Ensure information is taught at the right time</a:t>
            </a:r>
            <a:r>
              <a:rPr lang="en-GB" sz="1800" dirty="0">
                <a:solidFill>
                  <a:srgbClr val="000000"/>
                </a:solidFill>
              </a:rPr>
              <a:t> so that pupils are not lacking the knowledge they need to make informed decisions when they encounter issues online.</a:t>
            </a:r>
            <a:endParaRPr sz="1800" dirty="0">
              <a:solidFill>
                <a:srgbClr val="000000"/>
              </a:solidFill>
            </a:endParaRPr>
          </a:p>
          <a:p>
            <a:pPr marL="0" lvl="0" indent="0" algn="l" rtl="0">
              <a:spcBef>
                <a:spcPts val="1000"/>
              </a:spcBef>
              <a:spcAft>
                <a:spcPts val="0"/>
              </a:spcAft>
              <a:buClr>
                <a:schemeClr val="dk1"/>
              </a:buClr>
              <a:buSzPts val="1100"/>
              <a:buFont typeface="Arial"/>
              <a:buNone/>
            </a:pPr>
            <a:r>
              <a:rPr lang="en-GB" sz="1800" b="1" dirty="0">
                <a:solidFill>
                  <a:srgbClr val="000000"/>
                </a:solidFill>
              </a:rPr>
              <a:t>Embed the school’s own policies on internet use, bullying and personal devices,</a:t>
            </a:r>
            <a:r>
              <a:rPr lang="en-GB" sz="1800" dirty="0">
                <a:solidFill>
                  <a:srgbClr val="000000"/>
                </a:solidFill>
              </a:rPr>
              <a:t> ensuring pupils and parents are aware of the rules and consequences. </a:t>
            </a:r>
            <a:endParaRPr sz="1800" dirty="0">
              <a:solidFill>
                <a:srgbClr val="000000"/>
              </a:solidFill>
            </a:endParaRPr>
          </a:p>
          <a:p>
            <a:pPr marL="0" lvl="0" indent="0" algn="l" rtl="0">
              <a:spcBef>
                <a:spcPts val="1000"/>
              </a:spcBef>
              <a:spcAft>
                <a:spcPts val="0"/>
              </a:spcAft>
              <a:buClr>
                <a:schemeClr val="dk1"/>
              </a:buClr>
              <a:buSzPts val="1100"/>
              <a:buFont typeface="Arial"/>
              <a:buNone/>
            </a:pPr>
            <a:r>
              <a:rPr lang="en-GB" sz="1800" b="1" dirty="0">
                <a:solidFill>
                  <a:srgbClr val="000000"/>
                </a:solidFill>
              </a:rPr>
              <a:t>Ensure language and advice de-stigmatises victims </a:t>
            </a:r>
            <a:r>
              <a:rPr lang="en-GB" sz="1800" dirty="0">
                <a:solidFill>
                  <a:srgbClr val="000000"/>
                </a:solidFill>
              </a:rPr>
              <a:t>of online harms and creates a culture where people feel able to seek help.</a:t>
            </a:r>
            <a:endParaRPr sz="1800" dirty="0">
              <a:solidFill>
                <a:srgbClr val="000000"/>
              </a:solidFill>
            </a:endParaRPr>
          </a:p>
          <a:p>
            <a:pPr marL="0" marR="114300" lvl="0" indent="0" algn="l" rtl="0">
              <a:spcBef>
                <a:spcPts val="500"/>
              </a:spcBef>
              <a:spcAft>
                <a:spcPts val="0"/>
              </a:spcAft>
              <a:buClr>
                <a:schemeClr val="dk1"/>
              </a:buClr>
              <a:buSzPts val="1100"/>
              <a:buFont typeface="Arial"/>
              <a:buNone/>
            </a:pPr>
            <a:endParaRPr sz="1050" dirty="0">
              <a:solidFill>
                <a:schemeClr val="dk1"/>
              </a:solidFill>
              <a:highlight>
                <a:srgbClr val="FFFFFF"/>
              </a:highlight>
              <a:latin typeface="Roboto"/>
              <a:ea typeface="Roboto"/>
              <a:cs typeface="Roboto"/>
              <a:sym typeface="Roboto"/>
            </a:endParaRPr>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55" name="Google Shape;655;p92"/>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56" name="Google Shape;656;p9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60"/>
        <p:cNvGrpSpPr/>
        <p:nvPr/>
      </p:nvGrpSpPr>
      <p:grpSpPr>
        <a:xfrm>
          <a:off x="0" y="0"/>
          <a:ext cx="0" cy="0"/>
          <a:chOff x="0" y="0"/>
          <a:chExt cx="0" cy="0"/>
        </a:xfrm>
      </p:grpSpPr>
      <p:sp>
        <p:nvSpPr>
          <p:cNvPr id="661" name="Google Shape;661;p93"/>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62" name="Google Shape;662;p93"/>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Embed age-appropriate opportunities for pupils to explore the online world </a:t>
            </a:r>
            <a:r>
              <a:rPr lang="en-GB" sz="1800" dirty="0"/>
              <a:t>across the curriculum so that they can build skills, knowledge and confidence. </a:t>
            </a:r>
            <a:endParaRPr sz="1800" dirty="0"/>
          </a:p>
          <a:p>
            <a:pPr marL="0" lvl="0" indent="0" algn="l" rtl="0">
              <a:spcBef>
                <a:spcPts val="1000"/>
              </a:spcBef>
              <a:spcAft>
                <a:spcPts val="0"/>
              </a:spcAft>
              <a:buNone/>
            </a:pPr>
            <a:r>
              <a:rPr lang="en-GB" sz="1800" b="1" dirty="0"/>
              <a:t>Use scenarios and strategies </a:t>
            </a:r>
            <a:r>
              <a:rPr lang="en-GB" sz="1800" dirty="0"/>
              <a:t>to help pupils understand how to manage problems online and, when and where to seek help. Include relevant and realistic examples.</a:t>
            </a:r>
            <a:endParaRPr sz="1800" dirty="0"/>
          </a:p>
          <a:p>
            <a:pPr marL="0" lvl="0" indent="0" algn="l" rtl="0">
              <a:spcBef>
                <a:spcPts val="1000"/>
              </a:spcBef>
              <a:spcAft>
                <a:spcPts val="0"/>
              </a:spcAft>
              <a:buNone/>
            </a:pPr>
            <a:r>
              <a:rPr lang="en-GB" sz="1800" b="1" dirty="0"/>
              <a:t>Encourage parents to be aware of how children spend their time online</a:t>
            </a:r>
            <a:r>
              <a:rPr lang="en-GB" sz="1800" dirty="0"/>
              <a:t> and to talk with them about risks (e.g. of age restricted content and ability to turn on ‘parental controls’).</a:t>
            </a: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63" name="Google Shape;663;p93"/>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64" name="Google Shape;664;p9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sp>
        <p:nvSpPr>
          <p:cNvPr id="669" name="Google Shape;669;p94"/>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(3)</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70" name="Google Shape;670;p94"/>
          <p:cNvSpPr txBox="1">
            <a:spLocks noGrp="1"/>
          </p:cNvSpPr>
          <p:nvPr>
            <p:ph type="body" idx="1"/>
          </p:nvPr>
        </p:nvSpPr>
        <p:spPr>
          <a:xfrm>
            <a:off x="270000" y="914400"/>
            <a:ext cx="76077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Create opportunities for pupils to reflect</a:t>
            </a:r>
            <a:r>
              <a:rPr lang="en-GB" sz="1800" dirty="0"/>
              <a:t> on how different interactions online make them feel and share strategies they can employ to deal with any negative experiences online. </a:t>
            </a:r>
            <a:endParaRPr sz="1800" dirty="0"/>
          </a:p>
          <a:p>
            <a:pPr marL="0" lvl="0" indent="0" algn="l" rtl="0">
              <a:spcBef>
                <a:spcPts val="1000"/>
              </a:spcBef>
              <a:spcAft>
                <a:spcPts val="0"/>
              </a:spcAft>
              <a:buNone/>
            </a:pPr>
            <a:r>
              <a:rPr lang="en-GB" sz="1800" b="1" dirty="0"/>
              <a:t>Embed teaching about online safety across the curriculum</a:t>
            </a:r>
            <a:r>
              <a:rPr lang="en-GB" sz="1800" dirty="0"/>
              <a:t>, and encourage conversations about online issues and online lives. </a:t>
            </a:r>
            <a:endParaRPr sz="1800" dirty="0"/>
          </a:p>
          <a:p>
            <a:pPr marL="0" lvl="0" indent="0" algn="l" rtl="0">
              <a:spcBef>
                <a:spcPts val="1000"/>
              </a:spcBef>
              <a:spcAft>
                <a:spcPts val="0"/>
              </a:spcAft>
              <a:buNone/>
            </a:pPr>
            <a:r>
              <a:rPr lang="en-GB" sz="1800" dirty="0"/>
              <a:t>When referring to websites such as those that allow the reporting of content, </a:t>
            </a:r>
            <a:r>
              <a:rPr lang="en-GB" sz="1800" b="1" dirty="0"/>
              <a:t>give pupils demonstrations</a:t>
            </a:r>
            <a:r>
              <a:rPr lang="en-GB" sz="1800" dirty="0"/>
              <a:t> rather than only providing links. This will empower pupils to act independently if they ever need to. </a:t>
            </a:r>
            <a:endParaRPr sz="1800" dirty="0"/>
          </a:p>
          <a:p>
            <a:pPr marL="0" lvl="0" indent="0" algn="l" rtl="0">
              <a:spcBef>
                <a:spcPts val="1000"/>
              </a:spcBef>
              <a:spcAft>
                <a:spcPts val="0"/>
              </a:spcAft>
              <a:buNone/>
            </a:pPr>
            <a:r>
              <a:rPr lang="en-GB" sz="1800" dirty="0"/>
              <a:t>Celebrate relevant events such as </a:t>
            </a:r>
            <a:r>
              <a:rPr lang="en-GB" sz="1800" u="sng" dirty="0">
                <a:solidFill>
                  <a:srgbClr val="0000FF"/>
                </a:solidFill>
                <a:hlinkClick r:id="rId3">
                  <a:extLst>
                    <a:ext uri="{A12FA001-AC4F-418D-AE19-62706E023703}">
                      <ahyp:hlinkClr xmlns:ahyp="http://schemas.microsoft.com/office/drawing/2018/hyperlinkcolor" xmlns="" val="tx"/>
                    </a:ext>
                  </a:extLst>
                </a:hlinkClick>
              </a:rPr>
              <a:t>www.saferinternetday.org.uk</a:t>
            </a:r>
            <a:r>
              <a:rPr lang="en-GB" sz="1800" dirty="0"/>
              <a:t>.   </a:t>
            </a:r>
            <a:endParaRPr sz="1800" dirty="0"/>
          </a:p>
          <a:p>
            <a:pPr marL="0" lvl="0" indent="0" algn="l" rtl="0">
              <a:spcBef>
                <a:spcPts val="1000"/>
              </a:spcBef>
              <a:spcAft>
                <a:spcPts val="0"/>
              </a:spcAft>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71" name="Google Shape;671;p9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72" name="Google Shape;672;p9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sp>
        <p:nvSpPr>
          <p:cNvPr id="677" name="Google Shape;677;p9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(4)</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78" name="Google Shape;678;p95"/>
          <p:cNvSpPr txBox="1">
            <a:spLocks noGrp="1"/>
          </p:cNvSpPr>
          <p:nvPr>
            <p:ph type="body" idx="1"/>
          </p:nvPr>
        </p:nvSpPr>
        <p:spPr>
          <a:xfrm>
            <a:off x="270000" y="914400"/>
            <a:ext cx="7722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Teachers can meet the needs of pupils by </a:t>
            </a:r>
            <a:r>
              <a:rPr lang="en-GB" sz="1800" b="1" dirty="0"/>
              <a:t>focusing on the key principles (e.g. privacy) and established harms</a:t>
            </a:r>
            <a:r>
              <a:rPr lang="en-GB" sz="1800" dirty="0"/>
              <a:t> covered in this module. Some teachers may want to stay up to date with the latest technology and trends but they do not have to in order to teach this content. </a:t>
            </a:r>
            <a:endParaRPr sz="1800" dirty="0"/>
          </a:p>
          <a:p>
            <a:pPr marL="0" lvl="0" indent="0" algn="l" rtl="0">
              <a:spcBef>
                <a:spcPts val="1000"/>
              </a:spcBef>
              <a:spcAft>
                <a:spcPts val="0"/>
              </a:spcAft>
              <a:buNone/>
            </a:pPr>
            <a:endParaRPr sz="1800" dirty="0"/>
          </a:p>
          <a:p>
            <a:pPr marL="0" lvl="0" indent="0" algn="l" rtl="0">
              <a:spcBef>
                <a:spcPts val="0"/>
              </a:spcBef>
              <a:spcAft>
                <a:spcPts val="0"/>
              </a:spcAft>
              <a:buNone/>
            </a:pPr>
            <a:endParaRPr sz="1800" dirty="0"/>
          </a:p>
          <a:p>
            <a:pPr marL="0" lvl="0" indent="0" algn="l" rtl="0">
              <a:spcBef>
                <a:spcPts val="0"/>
              </a:spcBef>
              <a:spcAft>
                <a:spcPts val="0"/>
              </a:spcAft>
              <a:buClr>
                <a:schemeClr val="dk1"/>
              </a:buClr>
              <a:buSzPts val="1100"/>
              <a:buFont typeface="Arial"/>
              <a:buNone/>
            </a:pPr>
            <a:endParaRPr sz="1800" dirty="0"/>
          </a:p>
          <a:p>
            <a:pPr marL="0" lvl="0" indent="0" algn="l" rtl="0">
              <a:spcBef>
                <a:spcPts val="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79" name="Google Shape;679;p9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0" name="Google Shape;680;p9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84"/>
        <p:cNvGrpSpPr/>
        <p:nvPr/>
      </p:nvGrpSpPr>
      <p:grpSpPr>
        <a:xfrm>
          <a:off x="0" y="0"/>
          <a:ext cx="0" cy="0"/>
          <a:chOff x="0" y="0"/>
          <a:chExt cx="0" cy="0"/>
        </a:xfrm>
      </p:grpSpPr>
      <p:sp>
        <p:nvSpPr>
          <p:cNvPr id="685" name="Google Shape;685;p9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Further information</a:t>
            </a:r>
            <a:endParaRPr dirty="0"/>
          </a:p>
        </p:txBody>
      </p:sp>
      <p:sp>
        <p:nvSpPr>
          <p:cNvPr id="686" name="Google Shape;686;p9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Teachers should be familiar with (and where appropriate can refer pupils and parents/carers to) the following: </a:t>
            </a:r>
            <a:endParaRPr sz="1800" dirty="0"/>
          </a:p>
          <a:p>
            <a:pPr marL="457200" lvl="0" indent="-342900" algn="l" rtl="0">
              <a:spcBef>
                <a:spcPts val="100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xmlns="" val="tx"/>
                    </a:ext>
                  </a:extLst>
                </a:hlinkClick>
              </a:rPr>
              <a:t>Childline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xmlns="" val="tx"/>
                    </a:ext>
                  </a:extLst>
                </a:hlinkClick>
              </a:rPr>
              <a:t>NCA CEOP</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xmlns="" val="tx"/>
                    </a:ext>
                  </a:extLst>
                </a:hlinkClick>
              </a:rPr>
              <a:t>Internet Watch Foundation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xmlns="" val="tx"/>
                    </a:ext>
                  </a:extLst>
                </a:hlinkClick>
              </a:rPr>
              <a:t>Thinkuknow</a:t>
            </a:r>
            <a:r>
              <a:rPr lang="en-GB" sz="1800" dirty="0">
                <a:solidFill>
                  <a:srgbClr val="0000FF"/>
                </a:solidFill>
              </a:rPr>
              <a:t> </a:t>
            </a:r>
            <a:endParaRPr sz="1800"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7">
                  <a:extLst>
                    <a:ext uri="{A12FA001-AC4F-418D-AE19-62706E023703}">
                      <ahyp:hlinkClr xmlns:ahyp="http://schemas.microsoft.com/office/drawing/2018/hyperlinkcolor" xmlns="" val="tx"/>
                    </a:ext>
                  </a:extLst>
                </a:hlinkClick>
              </a:rPr>
              <a:t>UK Safer Internet Centre</a:t>
            </a:r>
            <a:endParaRPr sz="1800"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8">
                  <a:extLst>
                    <a:ext uri="{A12FA001-AC4F-418D-AE19-62706E023703}">
                      <ahyp:hlinkClr xmlns:ahyp="http://schemas.microsoft.com/office/drawing/2018/hyperlinkcolor" xmlns="" val="tx"/>
                    </a:ext>
                  </a:extLst>
                </a:hlinkClick>
              </a:rPr>
              <a:t>Revenge Porn Helpline</a:t>
            </a:r>
            <a:endParaRPr sz="1800" u="sng" dirty="0">
              <a:solidFill>
                <a:srgbClr val="0000FF"/>
              </a:solidFill>
            </a:endParaRPr>
          </a:p>
          <a:p>
            <a:pPr marL="457200" lvl="0" indent="-342900" algn="l" rtl="0">
              <a:lnSpc>
                <a:spcPct val="115000"/>
              </a:lnSpc>
              <a:spcBef>
                <a:spcPts val="0"/>
              </a:spcBef>
              <a:spcAft>
                <a:spcPts val="0"/>
              </a:spcAft>
              <a:buSzPts val="1800"/>
              <a:buChar char="●"/>
            </a:pPr>
            <a:r>
              <a:rPr lang="en-GB" sz="1800" u="sng" dirty="0">
                <a:solidFill>
                  <a:srgbClr val="0000FF"/>
                </a:solidFill>
                <a:hlinkClick r:id="rId9">
                  <a:extLst>
                    <a:ext uri="{A12FA001-AC4F-418D-AE19-62706E023703}">
                      <ahyp:hlinkClr xmlns:ahyp="http://schemas.microsoft.com/office/drawing/2018/hyperlinkcolor" xmlns="" val="tx"/>
                    </a:ext>
                  </a:extLst>
                </a:hlinkClick>
              </a:rPr>
              <a:t>Report Harmful Content</a:t>
            </a:r>
            <a:endParaRPr sz="1800" u="sng" dirty="0">
              <a:solidFill>
                <a:srgbClr val="0000FF"/>
              </a:solidFill>
            </a:endParaRPr>
          </a:p>
          <a:p>
            <a:pPr marL="0" lvl="0" indent="0" algn="l" rtl="0">
              <a:spcBef>
                <a:spcPts val="0"/>
              </a:spcBef>
              <a:spcAft>
                <a:spcPts val="0"/>
              </a:spcAft>
              <a:buNone/>
            </a:pPr>
            <a:endParaRPr sz="1800" dirty="0"/>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dirty="0">
              <a:solidFill>
                <a:schemeClr val="dk1"/>
              </a:solidFill>
            </a:endParaRPr>
          </a:p>
        </p:txBody>
      </p:sp>
      <p:sp>
        <p:nvSpPr>
          <p:cNvPr id="687" name="Google Shape;687;p9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8" name="Google Shape;688;p9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97"/>
          <p:cNvSpPr txBox="1">
            <a:spLocks noGrp="1"/>
          </p:cNvSpPr>
          <p:nvPr>
            <p:ph type="title"/>
          </p:nvPr>
        </p:nvSpPr>
        <p:spPr>
          <a:xfrm>
            <a:off x="621300" y="2157300"/>
            <a:ext cx="7901400" cy="8289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694" name="Google Shape;694;p9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98"/>
        <p:cNvGrpSpPr/>
        <p:nvPr/>
      </p:nvGrpSpPr>
      <p:grpSpPr>
        <a:xfrm>
          <a:off x="0" y="0"/>
          <a:ext cx="0" cy="0"/>
          <a:chOff x="0" y="0"/>
          <a:chExt cx="0" cy="0"/>
        </a:xfrm>
      </p:grpSpPr>
      <p:sp>
        <p:nvSpPr>
          <p:cNvPr id="699" name="Google Shape;699;p98"/>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00" name="Google Shape;700;p9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000"/>
              </a:spcBef>
              <a:spcAft>
                <a:spcPts val="0"/>
              </a:spcAft>
              <a:buNone/>
            </a:pPr>
            <a:r>
              <a:rPr lang="en-GB" sz="1800" dirty="0"/>
              <a:t>You can: </a:t>
            </a:r>
            <a:endParaRPr sz="1800" dirty="0"/>
          </a:p>
          <a:p>
            <a:pPr marL="457200" lvl="0" indent="-342900" algn="l" rtl="0">
              <a:spcBef>
                <a:spcPts val="10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701" name="Google Shape;701;p9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sp>
        <p:nvSpPr>
          <p:cNvPr id="706" name="Google Shape;706;p9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Rate your confidence</a:t>
            </a:r>
            <a:endParaRPr dirty="0">
              <a:solidFill>
                <a:schemeClr val="accent1"/>
              </a:solidFill>
            </a:endParaRPr>
          </a:p>
        </p:txBody>
      </p:sp>
      <p:sp>
        <p:nvSpPr>
          <p:cNvPr id="707" name="Google Shape;707;p99"/>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10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13" name="Google Shape;713;p10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r>
              <a:rPr lang="en-GB" sz="1800" dirty="0"/>
              <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r>
              <a:rPr lang="en-GB" sz="1800" dirty="0"/>
              <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14" name="Google Shape;714;p10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718"/>
        <p:cNvGrpSpPr/>
        <p:nvPr/>
      </p:nvGrpSpPr>
      <p:grpSpPr>
        <a:xfrm>
          <a:off x="0" y="0"/>
          <a:ext cx="0" cy="0"/>
          <a:chOff x="0" y="0"/>
          <a:chExt cx="0" cy="0"/>
        </a:xfrm>
      </p:grpSpPr>
      <p:sp>
        <p:nvSpPr>
          <p:cNvPr id="719" name="Google Shape;719;p101"/>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720" name="Google Shape;720;p101">
            <a:extLst>
              <a:ext uri="{C183D7F6-B498-43B3-948B-1728B52AA6E4}">
                <adec:decorative xmlns:adec="http://schemas.microsoft.com/office/drawing/2017/decorative" xmlns=""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21" name="Google Shape;721;p101"/>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22" name="Google Shape;722;p101"/>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23" name="Google Shape;723;p101"/>
          <p:cNvGraphicFramePr/>
          <p:nvPr>
            <p:extLst>
              <p:ext uri="{D42A27DB-BD31-4B8C-83A1-F6EECF244321}">
                <p14:modId xmlns:p14="http://schemas.microsoft.com/office/powerpoint/2010/main" val="4050457472"/>
              </p:ext>
            </p:extLst>
          </p:nvPr>
        </p:nvGraphicFramePr>
        <p:xfrm>
          <a:off x="850650" y="3474650"/>
          <a:ext cx="7239000" cy="396210"/>
        </p:xfrm>
        <a:graphic>
          <a:graphicData uri="http://schemas.openxmlformats.org/drawingml/2006/table">
            <a:tbl>
              <a:tblPr firstRow="1">
                <a:noFill/>
                <a:tableStyleId>{081540A0-294C-41EE-8C47-05744BAB5526}</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24" name="Google Shape;724;p101"/>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725" name="Google Shape;725;p10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729"/>
        <p:cNvGrpSpPr/>
        <p:nvPr/>
      </p:nvGrpSpPr>
      <p:grpSpPr>
        <a:xfrm>
          <a:off x="0" y="0"/>
          <a:ext cx="0" cy="0"/>
          <a:chOff x="0" y="0"/>
          <a:chExt cx="0" cy="0"/>
        </a:xfrm>
      </p:grpSpPr>
      <p:sp>
        <p:nvSpPr>
          <p:cNvPr id="730" name="Google Shape;730;p102"/>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731" name="Google Shape;731;p102"/>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732" name="Google Shape;732;p102">
            <a:extLst>
              <a:ext uri="{C183D7F6-B498-43B3-948B-1728B52AA6E4}">
                <adec:decorative xmlns:adec="http://schemas.microsoft.com/office/drawing/2017/decorative" xmlns=""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33" name="Google Shape;733;p102"/>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34" name="Google Shape;734;p102"/>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35" name="Google Shape;735;p102"/>
          <p:cNvGraphicFramePr/>
          <p:nvPr>
            <p:extLst>
              <p:ext uri="{D42A27DB-BD31-4B8C-83A1-F6EECF244321}">
                <p14:modId xmlns:p14="http://schemas.microsoft.com/office/powerpoint/2010/main" val="2964693963"/>
              </p:ext>
            </p:extLst>
          </p:nvPr>
        </p:nvGraphicFramePr>
        <p:xfrm>
          <a:off x="850650" y="3474650"/>
          <a:ext cx="7239000" cy="396210"/>
        </p:xfrm>
        <a:graphic>
          <a:graphicData uri="http://schemas.openxmlformats.org/drawingml/2006/table">
            <a:tbl>
              <a:tblPr firstRow="1">
                <a:noFill/>
                <a:tableStyleId>{081540A0-294C-41EE-8C47-05744BAB5526}</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36" name="Google Shape;736;p10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740"/>
        <p:cNvGrpSpPr/>
        <p:nvPr/>
      </p:nvGrpSpPr>
      <p:grpSpPr>
        <a:xfrm>
          <a:off x="0" y="0"/>
          <a:ext cx="0" cy="0"/>
          <a:chOff x="0" y="0"/>
          <a:chExt cx="0" cy="0"/>
        </a:xfrm>
      </p:grpSpPr>
      <p:sp>
        <p:nvSpPr>
          <p:cNvPr id="741" name="Google Shape;741;p10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Dealing with difficult questions</a:t>
            </a:r>
            <a:endParaRPr dirty="0">
              <a:solidFill>
                <a:schemeClr val="accent1"/>
              </a:solidFill>
            </a:endParaRPr>
          </a:p>
        </p:txBody>
      </p:sp>
      <p:sp>
        <p:nvSpPr>
          <p:cNvPr id="742" name="Google Shape;742;p103"/>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104"/>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48" name="Google Shape;748;p10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49" name="Google Shape;749;p104"/>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753"/>
        <p:cNvGrpSpPr/>
        <p:nvPr/>
      </p:nvGrpSpPr>
      <p:grpSpPr>
        <a:xfrm>
          <a:off x="0" y="0"/>
          <a:ext cx="0" cy="0"/>
          <a:chOff x="0" y="0"/>
          <a:chExt cx="0" cy="0"/>
        </a:xfrm>
      </p:grpSpPr>
      <p:sp>
        <p:nvSpPr>
          <p:cNvPr id="754" name="Google Shape;754;p105"/>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755" name="Google Shape;755;p105"/>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756" name="Google Shape;756;p105"/>
          <p:cNvSpPr/>
          <p:nvPr/>
        </p:nvSpPr>
        <p:spPr>
          <a:xfrm>
            <a:off x="3662200" y="365050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757" name="Google Shape;757;p105"/>
          <p:cNvSpPr/>
          <p:nvPr/>
        </p:nvSpPr>
        <p:spPr>
          <a:xfrm>
            <a:off x="1187850" y="2250775"/>
            <a:ext cx="67683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rgbClr val="8A2529"/>
                </a:solidFill>
              </a:rPr>
              <a:t>[Prepare ‘difficult’ questions to discuss in training or give teachers a blank version to fill with their own questions]</a:t>
            </a:r>
            <a:endParaRPr sz="2000" b="0" u="none" strike="noStrike" cap="none" dirty="0">
              <a:solidFill>
                <a:srgbClr val="8A2529"/>
              </a:solidFill>
              <a:latin typeface="Arial"/>
              <a:ea typeface="Arial"/>
              <a:cs typeface="Arial"/>
              <a:sym typeface="Arial"/>
            </a:endParaRPr>
          </a:p>
        </p:txBody>
      </p:sp>
      <p:sp>
        <p:nvSpPr>
          <p:cNvPr id="758" name="Google Shape;758;p105"/>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solidFill>
                  <a:schemeClr val="accent1"/>
                </a:solidFill>
              </a:rPr>
              <a:t>Dealing with difficult questions (1) </a:t>
            </a:r>
            <a:endParaRPr dirty="0">
              <a:solidFill>
                <a:schemeClr val="accent1"/>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59" name="Google Shape;759;p105"/>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763"/>
        <p:cNvGrpSpPr/>
        <p:nvPr/>
      </p:nvGrpSpPr>
      <p:grpSpPr>
        <a:xfrm>
          <a:off x="0" y="0"/>
          <a:ext cx="0" cy="0"/>
          <a:chOff x="0" y="0"/>
          <a:chExt cx="0" cy="0"/>
        </a:xfrm>
      </p:grpSpPr>
      <p:sp>
        <p:nvSpPr>
          <p:cNvPr id="764" name="Google Shape;764;p10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5" name="Google Shape;765;p10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66" name="Google Shape;766;p106"/>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107"/>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Training activity: </a:t>
            </a:r>
            <a:endParaRPr dirty="0">
              <a:solidFill>
                <a:schemeClr val="accent1"/>
              </a:solidFill>
            </a:endParaRPr>
          </a:p>
          <a:p>
            <a:pPr marL="0" lvl="0" indent="0" algn="ctr" rtl="0">
              <a:spcBef>
                <a:spcPts val="0"/>
              </a:spcBef>
              <a:spcAft>
                <a:spcPts val="0"/>
              </a:spcAft>
              <a:buNone/>
            </a:pPr>
            <a:r>
              <a:rPr lang="en-GB" dirty="0">
                <a:solidFill>
                  <a:schemeClr val="accent1"/>
                </a:solidFill>
              </a:rPr>
              <a:t>How will I teach this?</a:t>
            </a:r>
            <a:endParaRPr dirty="0">
              <a:solidFill>
                <a:schemeClr val="accent1"/>
              </a:solidFill>
            </a:endParaRPr>
          </a:p>
        </p:txBody>
      </p:sp>
      <p:sp>
        <p:nvSpPr>
          <p:cNvPr id="772" name="Google Shape;772;p107"/>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sp>
        <p:nvSpPr>
          <p:cNvPr id="777" name="Google Shape;777;p10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78" name="Google Shape;778;p10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79" name="Google Shape;779;p108"/>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p10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785" name="Google Shape;785;p109"/>
          <p:cNvSpPr txBox="1">
            <a:spLocks noGrp="1"/>
          </p:cNvSpPr>
          <p:nvPr>
            <p:ph type="sldNum" idx="12"/>
          </p:nvPr>
        </p:nvSpPr>
        <p:spPr>
          <a:xfrm>
            <a:off x="8599675"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dirty="0"/>
          </a:p>
        </p:txBody>
      </p:sp>
      <p:graphicFrame>
        <p:nvGraphicFramePr>
          <p:cNvPr id="786" name="Google Shape;786;p109"/>
          <p:cNvGraphicFramePr/>
          <p:nvPr>
            <p:extLst>
              <p:ext uri="{D42A27DB-BD31-4B8C-83A1-F6EECF244321}">
                <p14:modId xmlns:p14="http://schemas.microsoft.com/office/powerpoint/2010/main" val="2754629147"/>
              </p:ext>
            </p:extLst>
          </p:nvPr>
        </p:nvGraphicFramePr>
        <p:xfrm>
          <a:off x="269975" y="998730"/>
          <a:ext cx="8728500" cy="3841914"/>
        </p:xfrm>
        <a:graphic>
          <a:graphicData uri="http://schemas.openxmlformats.org/drawingml/2006/table">
            <a:tbl>
              <a:tblPr firstRow="1">
                <a:noFill/>
                <a:tableStyleId>{9C73A380-9D03-4EC9-B3B5-7A59BF6FA54D}</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790"/>
        <p:cNvGrpSpPr/>
        <p:nvPr/>
      </p:nvGrpSpPr>
      <p:grpSpPr>
        <a:xfrm>
          <a:off x="0" y="0"/>
          <a:ext cx="0" cy="0"/>
          <a:chOff x="0" y="0"/>
          <a:chExt cx="0" cy="0"/>
        </a:xfrm>
      </p:grpSpPr>
      <p:sp>
        <p:nvSpPr>
          <p:cNvPr id="791" name="Google Shape;791;p110"/>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Additional slides for structuring training</a:t>
            </a:r>
            <a:endParaRPr dirty="0">
              <a:solidFill>
                <a:schemeClr val="accent1"/>
              </a:solidFill>
            </a:endParaRPr>
          </a:p>
        </p:txBody>
      </p:sp>
      <p:sp>
        <p:nvSpPr>
          <p:cNvPr id="792" name="Google Shape;792;p110"/>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796"/>
        <p:cNvGrpSpPr/>
        <p:nvPr/>
      </p:nvGrpSpPr>
      <p:grpSpPr>
        <a:xfrm>
          <a:off x="0" y="0"/>
          <a:ext cx="0" cy="0"/>
          <a:chOff x="0" y="0"/>
          <a:chExt cx="0" cy="0"/>
        </a:xfrm>
      </p:grpSpPr>
      <p:sp>
        <p:nvSpPr>
          <p:cNvPr id="799" name="Google Shape;799;p111"/>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0" name="Google Shape;800;p111"/>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concerns?</a:t>
            </a:r>
            <a:endParaRPr dirty="0">
              <a:solidFill>
                <a:schemeClr val="accent1"/>
              </a:solidFill>
            </a:endParaRPr>
          </a:p>
        </p:txBody>
      </p:sp>
      <p:sp>
        <p:nvSpPr>
          <p:cNvPr id="797" name="Google Shape;797;p111"/>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Any questions?</a:t>
            </a:r>
            <a:endParaRPr dirty="0">
              <a:solidFill>
                <a:schemeClr val="accent1"/>
              </a:solidFill>
            </a:endParaRPr>
          </a:p>
        </p:txBody>
      </p:sp>
      <p:sp>
        <p:nvSpPr>
          <p:cNvPr id="798" name="Google Shape;798;p111"/>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chemeClr val="accent1"/>
                </a:solidFill>
              </a:rPr>
              <a:t>What support do you need?</a:t>
            </a:r>
            <a:endParaRPr dirty="0">
              <a:solidFill>
                <a:schemeClr val="accent1"/>
              </a:solidFill>
            </a:endParaRPr>
          </a:p>
        </p:txBody>
      </p:sp>
      <p:sp>
        <p:nvSpPr>
          <p:cNvPr id="801" name="Google Shape;801;p111"/>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805"/>
        <p:cNvGrpSpPr/>
        <p:nvPr/>
      </p:nvGrpSpPr>
      <p:grpSpPr>
        <a:xfrm>
          <a:off x="0" y="0"/>
          <a:ext cx="0" cy="0"/>
          <a:chOff x="0" y="0"/>
          <a:chExt cx="0" cy="0"/>
        </a:xfrm>
      </p:grpSpPr>
      <p:sp>
        <p:nvSpPr>
          <p:cNvPr id="806" name="Google Shape;806;p112"/>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808" name="Google Shape;808;p112"/>
          <p:cNvSpPr txBox="1">
            <a:spLocks noGrp="1"/>
          </p:cNvSpPr>
          <p:nvPr>
            <p:ph type="subTitle" idx="4294967295"/>
          </p:nvPr>
        </p:nvSpPr>
        <p:spPr>
          <a:xfrm>
            <a:off x="117900" y="167125"/>
            <a:ext cx="7056300" cy="569100"/>
          </a:xfrm>
          <a:prstGeom prst="rect">
            <a:avLst/>
          </a:prstGeom>
          <a:ln w="19050" cap="flat" cmpd="sng">
            <a:solidFill>
              <a:srgbClr val="8A2529"/>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rgbClr val="8A2529"/>
                </a:solidFill>
              </a:rPr>
              <a:t>ADAPT THIS FOR YOUR OWN PRESENTATION </a:t>
            </a:r>
            <a:endParaRPr sz="2400" dirty="0">
              <a:solidFill>
                <a:srgbClr val="8A2529"/>
              </a:solidFill>
            </a:endParaRPr>
          </a:p>
        </p:txBody>
      </p:sp>
      <p:sp>
        <p:nvSpPr>
          <p:cNvPr id="807" name="Google Shape;807;p112"/>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rgbClr val="8A2529"/>
                </a:solidFill>
              </a:rPr>
              <a:t>[Use this format to present your own key facts and statistics - e.g. from your local authority or own monitoring. Include the source.]</a:t>
            </a:r>
            <a:endParaRPr dirty="0">
              <a:solidFill>
                <a:srgbClr val="8A2529"/>
              </a:solidFill>
            </a:endParaRPr>
          </a:p>
        </p:txBody>
      </p:sp>
      <p:sp>
        <p:nvSpPr>
          <p:cNvPr id="809" name="Google Shape;809;p112"/>
          <p:cNvSpPr txBox="1">
            <a:spLocks noGrp="1"/>
          </p:cNvSpPr>
          <p:nvPr>
            <p:ph type="sldNum" idx="12"/>
          </p:nvPr>
        </p:nvSpPr>
        <p:spPr>
          <a:xfrm>
            <a:off x="8595300" y="4749900"/>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70</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5319</Words>
  <Application>Microsoft Office PowerPoint</Application>
  <PresentationFormat>On-screen Show (16:9)</PresentationFormat>
  <Paragraphs>745</Paragraphs>
  <Slides>70</Slides>
  <Notes>70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70</vt:i4>
      </vt:variant>
    </vt:vector>
  </HeadingPairs>
  <TitlesOfParts>
    <vt:vector size="74" baseType="lpstr">
      <vt:lpstr>Arial</vt:lpstr>
      <vt:lpstr>Roboto</vt:lpstr>
      <vt:lpstr>Simple Light</vt:lpstr>
      <vt:lpstr>Simple Light</vt:lpstr>
      <vt:lpstr>Training module</vt:lpstr>
      <vt:lpstr>Contents</vt:lpstr>
      <vt:lpstr>About this training module  </vt:lpstr>
      <vt:lpstr>What you get out of today </vt:lpstr>
      <vt:lpstr>Teaching the new curriculum</vt:lpstr>
      <vt:lpstr>Related topics</vt:lpstr>
      <vt:lpstr>Related guidance</vt:lpstr>
      <vt:lpstr>Support for this topic at [school name]  </vt:lpstr>
      <vt:lpstr>Existing teaching at [school name]   </vt:lpstr>
      <vt:lpstr>Role of the internet in pupils’ lives   </vt:lpstr>
      <vt:lpstr>Primary and secondary teaching  </vt:lpstr>
      <vt:lpstr>LGBT needs and inclusion </vt:lpstr>
      <vt:lpstr>Pupils with SEND</vt:lpstr>
      <vt:lpstr>References to the law</vt:lpstr>
      <vt:lpstr>Safeguarding</vt:lpstr>
      <vt:lpstr>Safeguarding (1)</vt:lpstr>
      <vt:lpstr>Trusted adults</vt:lpstr>
      <vt:lpstr>Ground rules</vt:lpstr>
      <vt:lpstr>Create class ground rules   </vt:lpstr>
      <vt:lpstr>Example ground rules   </vt:lpstr>
      <vt:lpstr>Primary curriculum</vt:lpstr>
      <vt:lpstr>Internet use, rationing and risk</vt:lpstr>
      <vt:lpstr>Role of the internet in our lives </vt:lpstr>
      <vt:lpstr>Rationing screen time to avoid risks </vt:lpstr>
      <vt:lpstr>Ways to manage time online</vt:lpstr>
      <vt:lpstr>Positive content online </vt:lpstr>
      <vt:lpstr>Harmful online content</vt:lpstr>
      <vt:lpstr>Impact of content on wellbeing  </vt:lpstr>
      <vt:lpstr>Age restricted content (1) </vt:lpstr>
      <vt:lpstr>Age restricted content (2) </vt:lpstr>
      <vt:lpstr>Online relationships and privacy</vt:lpstr>
      <vt:lpstr>How actions affect others online </vt:lpstr>
      <vt:lpstr>Respectful online relationships</vt:lpstr>
      <vt:lpstr>Communicating online (1)</vt:lpstr>
      <vt:lpstr>Communicating online (2)</vt:lpstr>
      <vt:lpstr>Protecting personal information</vt:lpstr>
      <vt:lpstr>Online abuse and trolling </vt:lpstr>
      <vt:lpstr>Online abuse and mental wellbeing </vt:lpstr>
      <vt:lpstr>Understanding online information</vt:lpstr>
      <vt:lpstr>Taking a critical approach</vt:lpstr>
      <vt:lpstr>Understanding online information </vt:lpstr>
      <vt:lpstr>Deciding what information to trust  </vt:lpstr>
      <vt:lpstr>Internet cookies </vt:lpstr>
      <vt:lpstr>Influencers </vt:lpstr>
      <vt:lpstr>Getting support with online issues </vt:lpstr>
      <vt:lpstr>Reporting content/conduct</vt:lpstr>
      <vt:lpstr>Keeping safe online</vt:lpstr>
      <vt:lpstr>Examples of good practice</vt:lpstr>
      <vt:lpstr>Good practice  </vt:lpstr>
      <vt:lpstr>Good practice approaches (1)  </vt:lpstr>
      <vt:lpstr>Good practice approaches (2)  </vt:lpstr>
      <vt:lpstr>Good practice approaches (3)  </vt:lpstr>
      <vt:lpstr>Good practice approaches (4)  </vt:lpstr>
      <vt:lpstr>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concerns?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Training module</dc:title>
  <dc:creator>ALAO, Ade</dc:creator>
  <cp:lastModifiedBy>Tracy Okuma</cp:lastModifiedBy>
  <cp:revision>3</cp:revision>
  <dcterms:modified xsi:type="dcterms:W3CDTF">2020-09-24T13:58:17Z</dcterms:modified>
</cp:coreProperties>
</file>