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257" r:id="rId3"/>
    <p:sldId id="258" r:id="rId4"/>
    <p:sldId id="270" r:id="rId5"/>
    <p:sldId id="269" r:id="rId6"/>
    <p:sldId id="259" r:id="rId7"/>
    <p:sldId id="263" r:id="rId8"/>
    <p:sldId id="264" r:id="rId9"/>
    <p:sldId id="266" r:id="rId10"/>
    <p:sldId id="267" r:id="rId11"/>
    <p:sldId id="271" r:id="rId12"/>
    <p:sldId id="268" r:id="rId13"/>
    <p:sldId id="272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3" d="100"/>
          <a:sy n="63" d="100"/>
        </p:scale>
        <p:origin x="1380" y="6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E4463B-400D-4E05-A58D-8D8D1D3EECA0}" type="datetimeFigureOut">
              <a:rPr lang="en-US" smtClean="0"/>
              <a:t>1/6/2021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9FBEE5B-9AA2-4396-AC1B-0D0431599C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10523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https://www.youtube.com/watch?v=WyPjUa908hM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FBEE5B-9AA2-4396-AC1B-0D0431599CD7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059168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FBEE5B-9AA2-4396-AC1B-0D0431599CD7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28776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Posters available</a:t>
            </a:r>
            <a:r>
              <a:rPr lang="en-US" baseline="0" dirty="0"/>
              <a:t> in print form via Stonewall, as well as postcards and stickers. (Free of charge in small quantities)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FBEE5B-9AA2-4396-AC1B-0D0431599CD7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49563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CDAF9-6B68-4F64-9A51-61F6B7B8E3DB}" type="datetimeFigureOut">
              <a:rPr lang="en-US" smtClean="0"/>
              <a:t>1/6/2021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F0C56-4C85-4111-93B6-4225C0F079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21230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CDAF9-6B68-4F64-9A51-61F6B7B8E3DB}" type="datetimeFigureOut">
              <a:rPr lang="en-US" smtClean="0"/>
              <a:t>1/6/2021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F0C56-4C85-4111-93B6-4225C0F079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12228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CDAF9-6B68-4F64-9A51-61F6B7B8E3DB}" type="datetimeFigureOut">
              <a:rPr lang="en-US" smtClean="0"/>
              <a:t>1/6/2021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F0C56-4C85-4111-93B6-4225C0F079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24682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CDAF9-6B68-4F64-9A51-61F6B7B8E3DB}" type="datetimeFigureOut">
              <a:rPr lang="en-US" smtClean="0"/>
              <a:t>1/6/2021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F0C56-4C85-4111-93B6-4225C0F079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18042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CDAF9-6B68-4F64-9A51-61F6B7B8E3DB}" type="datetimeFigureOut">
              <a:rPr lang="en-US" smtClean="0"/>
              <a:t>1/6/2021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F0C56-4C85-4111-93B6-4225C0F079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22075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CDAF9-6B68-4F64-9A51-61F6B7B8E3DB}" type="datetimeFigureOut">
              <a:rPr lang="en-US" smtClean="0"/>
              <a:t>1/6/2021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F0C56-4C85-4111-93B6-4225C0F079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05016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CDAF9-6B68-4F64-9A51-61F6B7B8E3DB}" type="datetimeFigureOut">
              <a:rPr lang="en-US" smtClean="0"/>
              <a:t>1/6/2021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F0C56-4C85-4111-93B6-4225C0F079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85883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CDAF9-6B68-4F64-9A51-61F6B7B8E3DB}" type="datetimeFigureOut">
              <a:rPr lang="en-US" smtClean="0"/>
              <a:t>1/6/2021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F0C56-4C85-4111-93B6-4225C0F079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71410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CDAF9-6B68-4F64-9A51-61F6B7B8E3DB}" type="datetimeFigureOut">
              <a:rPr lang="en-US" smtClean="0"/>
              <a:t>1/6/2021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F0C56-4C85-4111-93B6-4225C0F079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01172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CDAF9-6B68-4F64-9A51-61F6B7B8E3DB}" type="datetimeFigureOut">
              <a:rPr lang="en-US" smtClean="0"/>
              <a:t>1/6/2021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F0C56-4C85-4111-93B6-4225C0F079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33828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CDAF9-6B68-4F64-9A51-61F6B7B8E3DB}" type="datetimeFigureOut">
              <a:rPr lang="en-US" smtClean="0"/>
              <a:t>1/6/2021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F0C56-4C85-4111-93B6-4225C0F079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30743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DCDAF9-6B68-4F64-9A51-61F6B7B8E3DB}" type="datetimeFigureOut">
              <a:rPr lang="en-US" smtClean="0"/>
              <a:t>1/6/2021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6F0C56-4C85-4111-93B6-4225C0F079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63689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WyPjUa908hM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>
                <a:gradFill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5400000" scaled="0"/>
                </a:gradFill>
                <a:latin typeface="Ravie" panose="04040805050809020602" pitchFamily="82" charset="0"/>
              </a:rPr>
              <a:t>Different Families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3886200"/>
            <a:ext cx="9144000" cy="1752600"/>
          </a:xfrm>
        </p:spPr>
        <p:txBody>
          <a:bodyPr/>
          <a:lstStyle/>
          <a:p>
            <a:r>
              <a:rPr lang="en-US" dirty="0">
                <a:solidFill>
                  <a:srgbClr val="7030A0"/>
                </a:solidFill>
              </a:rPr>
              <a:t>LO: to understand diversity in families</a:t>
            </a:r>
          </a:p>
        </p:txBody>
      </p:sp>
    </p:spTree>
    <p:extLst>
      <p:ext uri="{BB962C8B-B14F-4D97-AF65-F5344CB8AC3E}">
        <p14:creationId xmlns:p14="http://schemas.microsoft.com/office/powerpoint/2010/main" val="20712398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0"/>
            <a:ext cx="8229600" cy="1905000"/>
          </a:xfrm>
        </p:spPr>
        <p:txBody>
          <a:bodyPr/>
          <a:lstStyle/>
          <a:p>
            <a:r>
              <a:rPr lang="en-US" dirty="0">
                <a:gradFill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5400000" scaled="0"/>
                </a:gradFill>
                <a:latin typeface="Ravie" panose="04040805050809020602" pitchFamily="82" charset="0"/>
              </a:rPr>
              <a:t>What is a family?</a:t>
            </a:r>
          </a:p>
        </p:txBody>
      </p:sp>
    </p:spTree>
    <p:extLst>
      <p:ext uri="{BB962C8B-B14F-4D97-AF65-F5344CB8AC3E}">
        <p14:creationId xmlns:p14="http://schemas.microsoft.com/office/powerpoint/2010/main" val="5516277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gradFill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5400000" scaled="0"/>
                </a:gradFill>
                <a:latin typeface="Ravie" panose="04040805050809020602" pitchFamily="82" charset="0"/>
              </a:rPr>
              <a:t>Story Time!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5739" y="4655127"/>
            <a:ext cx="8229600" cy="2011363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dirty="0">
                <a:solidFill>
                  <a:srgbClr val="7030A0"/>
                </a:solidFill>
              </a:rPr>
              <a:t>What was different about Tango’s family compared to the other penguins’?</a:t>
            </a:r>
          </a:p>
          <a:p>
            <a:pPr marL="0" indent="0">
              <a:buNone/>
            </a:pPr>
            <a:endParaRPr lang="en-US" dirty="0">
              <a:solidFill>
                <a:srgbClr val="7030A0"/>
              </a:solidFill>
            </a:endParaRPr>
          </a:p>
          <a:p>
            <a:pPr marL="0" indent="0">
              <a:buNone/>
            </a:pPr>
            <a:r>
              <a:rPr lang="en-US" dirty="0">
                <a:solidFill>
                  <a:srgbClr val="7030A0"/>
                </a:solidFill>
              </a:rPr>
              <a:t>Lots of people have two daddies, or two mummies.</a:t>
            </a:r>
          </a:p>
        </p:txBody>
      </p:sp>
      <p:sp>
        <p:nvSpPr>
          <p:cNvPr id="4" name="AutoShape 2" descr="data:image/jpeg;base64,/9j/4AAQSkZJRgABAQAAAQABAAD/2wCEAAkGBxQSEhUUExMUFBUUFxQaFxYXGB4aFBcXFhcXGhQYGBcYHCggGBolHBcUITEjJSkrLi4uHB8zODMsNygtLisBCgoKDg0OGhAQGi8cHCQsLCwsLCwsLCwsLCwsLCwsLCwsLCwsLCwsLCwsLCwsLCssLCwsLCwsLCwsLCw3LCw3LP/AABEIAJkBKQMBIgACEQEDEQH/xAAcAAABBQEBAQAAAAAAAAAAAAAAAgMEBQYHAQj/xAA+EAACAQIEAwYEAwcDAwUAAAABAgADEQQSITEFQVEGEyJhcYEykaHBFEKxByNSctHh8BUzYiSSokNjgsLS/8QAGAEBAQEBAQAAAAAAAAAAAAAAAAECAwT/xAAhEQEBAAIDAQEBAAMBAAAAAAAAAQIRAyExEkFREzKBcf/aAAwDAQACEQMRAD8A7jCEIBCEIBCEIFfxhbqPX7GVWQ9ZbcXByixUa/mNhsedjKhST+al7Pf9FnTHKSPNyYZXLorKesMh/wAMS91AJyWPRtbnyIiqWIB9tdNZr6jHxlPY9AI5mKt5xBrA7EGOIsrLz3iSfOKyRYoiDs2D5z2/nFdwId1B2Tmnt/OBUQW3Ij5iF1Xt57f1kbi9SpToO9OmajqBlUAte5AJyjVrAlrDU2tKgcSxPg/d38VnvSZSy/iO7BAJOS9Mh9b2seumdtTGr/P5yj7K9qUx/ftSVhSpVAiuTrU8Ny2X8o6amR+AVarLiatdBSeotIlSpRQwolWW7/FZgVzc5lf2F11XC1UZ0DGsMqFgHP7tb2Um5k32389Wun5oZ4W+kTnWwOZbEgA5hYk6AA3sT5Cac+3uee5vOJcgbkD1IH6xuvi6dMqHqU0ZzZAzBSx6KCdfaOjs9857eH0t8gPPpI1LiVFmyLWos52VaiFv+0G8bXVSdYpfWNrWUllVlJU2YAglT0YA+E+sTRrqxIV1YjcKwJHqAdJA+ZaYb4F9JUGW+F+BfQTOTrx3s9CEJh2EIQgEIQgEIQgEIQgEIQgVHaP4F/m+xlHTQg5m8IHLYDqZpOLLovkdDzBsdvOZ/EoDpfwqQWPNjyHnr85jJXrMCM7aAbdfLTqZGDnc3HQcx/eFWqd7eg6dfeCDmbAxIlp3OdOvQywrV0CKwvdhe1wQOXrveVwYE6b7bTx6B/pNbYuMvqZRxSsDckEbDLe/p4oo1zyBPuB+g+8h0Ey6nX05+UlUkuLnSX6qTDH+JArUsuYhr/w5ib+YjNXEAn92otYfFc7+8z3aDtPRwpy/7lT+AbC+2Y8pQpjOJ4sFqFJ0T/iMoN+jNa/tElq9T8dATHEEXRSBvZRvyO3pI5xzHQlfkB9pzzHYXimHU1G79U/MbhgPUa2HnLLs32oFe1GuFWr+SoNnI5Ecm/WLjrs21oPiJIvyA5R9MauZlsRbLb+EXUctxfWVyVbGzb6+8jYl71Cf+KD2y/3Ms6qWfUX+NwyVabLURXWxurKCugOtjznPf2G0VODqvlUnv9GKjMB3a7G1xvN/w+v3iAnoVb1Gh/zzmF7FcOx3D3rYVcGHovWL065qqtNUNh4lALN4QNAAb6aDWbvrnj/rYg9q8U3EuLpwzOyYWlrWCmxqMid5Uv1t4UA5G56R7tf2eoYKtw96GalSOLpB6IYmkWFstQKTYPyJ53iO0XZvGYXi3+oYOh+JVyWamGCkF0yVVa52I8QIvY+kk9s+E8Rx9GnVFBKJwzLVTDd53lao9xe7gBVsL2Gt9deUy6fzXh79slEd3g63d5npYpALfEQfFkBO12Ue8rP2scEIwox9Q/8AVLWpZiCciI18lJB/ChA1/M2Y87C6/abhMViKOEGHw71HSslZ1BWwyj4SxI1zdJL/AGkYKriuF1KdKi7VqpoEUxYspDBnDEG2gBF/TrFSXWox37beL1CMNh9Vo1KQquR/6jXta3PKBe3VgeU03brhGFTg1QolNFpUqT0aiqAQ2ankKuNbte1+d4rt05/06iDhBVeo1GmKboGrU7rZ2p0wbvUFtAt+p0ldVHDMJRXvMLxAUFK6VkxBoBtMt6dRsl77ab7Qs8iq/aFxJlweBwmHQUmxiU3qKgy5iwQBWI1N3a5v0jvaPsD+AwdOrgVqnF02Q1ayMc+UKS5VAbBM2W4sdN7y17XcLbHfguI4C1cUCD3QIUugcE5b2AZSpBUy843xLEYmkaOHwmJpvW8D1aqimlFG0qtcnxvlLAWvrY+UaTd61/1b9nMa1fCYas/x1aNF2toMzoCxA6XN5qML8C+glNQoKiqiiyoqqAOQUAKPkBLnC/AvoJcvE4/aehCEw7CEIQCEIQCEIQCEIQCEIQK3jj2Rf5t/YzPVa4tpsP8ALjzlx2qvkQDm3tsZSUqVx/mslCaAPqTG61T3LbdT0tHK+mgJzHZRG6Y11A0GpGtr8riQiZhaIVbk6czfQ+Q8up5xz8SGGnpcfa0bqm4AJOvIbn+gjJOUWsSftGi1No0vzEeg5TOdte0n4anlS3evoo5oObHz6SZxXE4jLagEzdWJsPMADUzON2bxFYnva9K5+KwLNa1jYnwqfaakn6hf7POzC1iMTiiCz3NCm+7kb1WXcrfblpfpOocKoMqnMMtz8N77aX97XtMfwdBgEIooAotmYrmdz5kanl5CSa/aHEvpTRaA51K5H/hTB19yPSb+bWfrXS/7UcTXD4aozallKog1Z3cWVQOepE4fxvs1icItN61MqGsQw1yt0Yj4W5zsHAcJSzrUqVDiK6iwqOwYre18ir4Uv5C/nJHbfhtXEYSpTo5cxsSpHxhTfKD+U6DWTzo97Y/s7xoYqiLkd9TsHHXow8j+sfxY8V+qAn/4k/a05ng8S9CqGXwshIPtupH0nQ0xq1aaVUN1ynMOa6i9x5SZTSy7WvB6+ViM2j667Braa8r2t8pN4lxdaNEVmViuampsBmHeOqA252YjQayiooSpZSOR+RB+0uUw61h3dQGwanVUA2BNNgy3tuAwU28oxyvjnnhPUOj2uonNnSrSCLiGcuuifh2AdSQTdrEEAX0I5yH2n4uWwlQ5KtF6dTAtYkBrVcRTtbIxvdcwIPmJeVOAYdgwZMwf8RmBJsfxFu++dhbpGm7OYcqVKuwbuc2aozFu4YNSzEm5sQPladO3PeJqt2kRQCabA1KrU6SlkAqZUzs61C2QIFDa33W2piafaqkxoqFcNXUOquVQ5TUyaFyA5BDNZSfCL8xeU3Z+gxBytcVGqJ4iBTd75zTGyA5muNtZXVKtDF4as+WpUpUTUp92z2FQ4c+I3a5BvfXQm2snaz5VPabh2KXi+FxiUXr4ejTKFadi9MstRajBCQSbspuL6C3ISf2g4x3+Hr0KWDxlZ6tN0Cth3p07sLDNUqgKADY9dJo+FY5cRQpVkBC1aaOoO4DqCAfPWSjGi5d/+KDsJwRsFgaNByC4zM9tg1RixUdQLge0vrwvCXTFu7sXlxhfgX0Ep7S4wnwL6CZzdeL09CEJh3EIQgEIQgEIQgEIQgEIQgU3ahL018m+xlBhqpB1P1H2E0HaY/u1/m+xmeRbDbXy/rM0KxSqBoPa1yfW+08pFrb7cgPpALflrFlNLnT/AD9YQmpiVW2hJPIf5tFUgCTfUm2kj1Q18w0+gmX472uCeDDsHfYuPgXyX+I+e0smzxp8fxClSUtVfu7GwDGx9hufaZbF9s0tlo02bzbwqfM8zMrVDOxeqxdjqS2oH+dJ7h6L1GFOkjVGNrKqknU2vpsPM6TtOKT1i5/xZ4ntHinFjVFNT+Wmtv8AyNzLDCdicViaQrizhtVz1PER1sdB7mScR+zjErh2qmpTzqjMaYBJ0BOUMNC3tOm9l8ctbCUaiHQ01HoQLEHzBBi5Sf6mrfXIMR2SxOH8TUaq2/NT8VvdL2hwrtfi8HUU941akD4qVQ3uOeUnVW+nlO0cRu9NkpuUZhYMtsw11K30va851+0js3lpriVGvhWt5k6K5A0B5HzIk+t9U+ddxl+1oV6/f09aeIUVEbrfRlP/ADVgVPtGuzHEjRrBSfBVOVgdgToD5chH+A4Y4nDV8OutSj+/pDmRoK6j1Fj6zOVX10/zoZrW5pJdXbquFQIzLy3A8jv7XkunUZWGXUrqOljuDKjh9fvqdKpfUoPW40b9PpLlalMaAOCPzA3B9jPO61aUKrNuutuTA/SPLrqJWUqgNsjeLof0BGxj+Gx4uVY2O/z/ALidMc/64Z8cncTgvQ2PXe3tzmE7IhqfDcaxbNarxAgZQBdWe56622m7DSnbs1Qy10HehcSWNRVqMFu9u8yD8mbnbzm6xjYzfBeLYjDrwmllpfh8RTp0iCrd+CtHMHzBsq3NrLY6b76W1DiOMrVMVSo9zfDYhEzVFPjRhTYp4ToQjN4udl03Ms34FRK4dSGthGVqJzWZSi5Rc/mGXSPcP4YlGpWqKXLV3D1MzXGYAKMoAGWyhR6CTVW5Rjq3a3E1hVq4Qo3d1+5p4TuWepVCuqVHaop8G7MOQA1vJfFe0tQ4nEYejVSicLTQtmpNWatVqJmWmqrsoFhpqSdLWl/huztGmzNT72mKj949NKjLSZzuSg67kCwMVX4BRas1cd5Tq1FVajUqhQ1FX4Q9tDba+/nGqbxL4LXq1MPSevT7qq6KalPXwsRqLE3Hodtpp8J8C+glNTQAADYAAc9tNzqZc4X4F9BJl41xe09CEJh3EIQgEIQgEIQgEIQgEIQgU/aZb011tZvsZnTiALDmes0Haknu0sL+L7H5TL0cMNWJv1sNPIC8lQ/TrhtV1H6n35R7ITvvyHSRe8VSAFFz0G3vInH+NfhaLNcd49wg3JPU+QiTYzfbnjLF/wAPTY2A/eEHcn8unK29uszOHoW12/oNz5Ce01JNySWY3JO5J3lvwHgFTHVBTQFaS6vVtobG2VL7m+nrqZ6ccZjHK5fRrs5wSrj62Sl4aa2LudlHU9WOthO28C4HRwlMU6SgAbt+djzLHmTYRPZvgiYSitJBtqx5s3Mk8+ktpyzy26Y46eETHY7Cvg67VcMpajV1r0FtdWA/3aQ5k8157zV4msFEz2LxNze8vHjtnky1CMNxlXGak4brbcHoy7g+sre0ONapTqBQrs1NlNJiQlQEfD/xfow57xnFYFKzXNNf57WqHrZhYj1ljhuFUj+Q+uZifq066jjLXOuweITD4vPUqKFNJ6Z3BVmAsHB+EgjKb+R2N5meIUyjkHkzD23H0InauM9k8L3FWo9FbhGYsCQ+g0uwNz7zjHF6diw1Niup3+ED7TMdGu7B1w9J0LWKNcdCrcvI3DfOaxNQPIff+057+z9/+oKAjxod+eUg8/K86BRptcjI3y0Py0nDOdus8NV0IOm3lv6xf4jOBmurrbxD8w6MOYi6mHqa+BvlBaZT4kIB5kG39plUrD4/LobA9D8PqD0k6njdbMLX2I1B+8olA9j56RarbYkeQ2+R+0sysZvHjWkQ3FwQR1hM/Tq6239yL+x0k2hUHLTyJN/1m5yOV4b/AFaT2RRiLf3/AKierjV5gj6/UTX1GLhlEmW+F+BfQSgOKA3Bt/m4Gol9gmvTUjYgTOVldOPGy9n4QhMuwhCEAhCEAhCEAhCEAhCECk7Vkd2l/wCL7GZl64OgFz02UDqx5CaTtapNNOgfXbbKesza0fDuVHU6kn+sg8CIviJJtqzHRRbXQcgPPWc24rjzia7VTtsg6KNv6+81XbHiPdUe5U+OrcHmRT/MSfPb5zL8OwRd6dNFvUqEBRyH8THyAuT6Trx4/rnnfxadmeANiW1uKa/ERuf+APUjnyE7Hwfhy0aaqqhQosqjYDykHs3wtKaBUHhTQH+I82PUk6y/EZ5b6MMXsbrVMovHDK3ieI0sDMYzdayuorcZiSSb/wBpU1qudgulreLqfKSK9SQuHas5/wCVvSwE9WtR5Ld1PRQNJecNp39pU4elczQ4GnZZyzydsMVb2zfLgcSf/aYfPT7zgGMfMT5j6qb/AKEz6A7Z0i2BxIG/c1PoL/afPlVenW8nH43n6V2exnc4ik/Rhf8Albwt9CZ1tr332nGmpeIEbH7zrfBsX3tClV5stm/nS6t9Rf3meSfrWNSHYjmf82j+FrG1xf59Ylx4TeJwpOXyP6DacWy6uUnxKPUafpPfwyHYuPcEfWNVV6GN02PM6jeNB4YXWwcX6EfqQdJ62EqX2U+jafWNYar4n1O4+kkfi7c7x2E06VW+qn6W/WSURxuP89jELjBz+fKOUcV4tpNro7WpsAuUHn5f0mk4d/tJffKJmsTiDpfrNNw9r0kPVRLjUsSIQhNoIQhAIQhAIQhAIQhAIQhApu0yXRP5/sZRYp6dNGqOfgUk87W3AHM8pf8AaT/bXW3i+xmZAUjKQWU7i1wb78rGSjF8O4dW4hXNQ2UMR4m+FF/KoH5iOg95K7A4QHGV2BJyB1QnfLnyg+WgPzm2wtJRbKCADvltz5CwmT/Zcv7+uh+IAeps9j9vnO2OW3LKadUwVPKoEkxK7RuvWCi85eunkIxlbKvnKDEvePYvEE7/ACkN2npwx1Hmzy3UTEmw841w0WUk7kk/Mz2gxrMVQXtoWvZfPW246SRiR3VsyMF/iFmA5C9tZbnEmF9WfCiM2vOaBB0mWwbagg6HYzR4OpdROOc/Xbjv4j8fQthq4G5pVQPUoZ87Ly9J9LutwQec+d+NYI0K9WkdDTdh7HVT8iI41zirdDqR8JPyM6D2Aq56dWnp4bOPI7Pb10mW7OuprKjqGUstwdiC2U/Qzf8ADuF08NmambZhsToo6Dmfe8vJlJNGEP4pgFtfU2+U9FUIoU66DTnG82vwhj9B/WKZbHTc7nnPM7HBT03t7X+8bOFc6qy+h0/rHhm/tHculzKK38HVU/Cx9Nj7jT5x5MI/ND9D+hMm94dgT52/SPL8oFb3BHxXHsZYYCmvqTHu9O2ae0qluQ+QvJo2XjKa+G/nb5TQYH/bT0EoKjjSyj5Xl/gTemvoJrGJT8IQmkEIQgEIQgEIQgEIQgEIQgVvHR4F/m+xlA+m5All2vqZaaEfx/8A1MzC13qcr2komPxRQMqgv1J0Eh/swqAV8ZSI1z5wediSCAf+2Lp4SqTdR/nvKjsliSnF3A1D96ra2AsASfOxX6zWP6zb46ji6+Uecpq+JJkrHvc6G8rmUk2nbCajjnbaRUewv+sp8dii3gQ76Zhst9zfmfISXV4Yx+Os7a6CygAdALadbyNw7Ak1mGYstMAa7htz+o+UZ52TqLhxy3uovGaOJpUL4R7U0N3QKO8sbXKudQNNQNeYMqeA9oMQ3eU61NqlI3ymqbFSfy+IZmXb0nUaWBGQrYWYEH0MwPF8F3bkAbG2vl5zhu6076m1t2cqg0ypIJRmHnlvdfppNFhquum057wyrVVmamrWBscpB5XsQdxrt8jNbwniivZWHdvpZTcZtL+G86S7jnZq9NWJyv8Aa7wrLVp4lRo4yP8AzLcoT7XHsJ0bDYwW1O0qO1lNK9M0X1Dam26n8pHmJMdzJcrPlw/C1CrhhcWIPyIM6/iMBcg25A5gbaHXY7zl3GsC2GqFG15q1vCy+Xn5TUcO7ZYh1p0UohmGVc6XdiosL5eRtLyY2+Jx1pmwh5M1/QfoLRNSg45Zh1G/uDLVCbBmXKTuhIuPUrpfyubRDVPb9J5/HZXIxHl6xqriDyI9tf0lrm01Hz2ibL0t7RtNK+hp19wZIFQczJgoCOLREbXSvOJHIiOU6t+Yk3uPIQGFXoPWPo0j1KlrWmj4cf3SfyiUxwqdBLvBiyKByAmpUs0fhCE0ghCEAhCEAhCEAhCEAhCECl7UoDTW/wDF9jKOihAsFHneafjGHzqAeR+xlUMMV2MzaMvxfh1c+KhUZX2PjI8PQHmBqbH2mfwGEqYGsK9RGdArDwkZrtuTc+s6Q5NtgZHehmFmUAHkdRLM7EuMowFUvTWoNFaxHUg7bx7vtTt/S3WZ/E8CandsPVemQDZcxKLffKrXCn0ErMMaqhhiTWYbjJqrW1F7G979dJv/ACs/4mprYsFrA3tqfKOdkgGFRub1D8hYAeW0xlFtLrSq52DElnt4vyE2JuOcuOxGMdO8FUgMH1APhFwDM3P6WYfLoLOJi+1LDvDbYS6xHFlHn1+0y/GsYrXtzJ9eclrciB2ZxH7yqEXxNkOpsOYvz6a+01GGxbFbm1rm1iLN5rms30mF7P4eoz1GQkC42NtbX+8vP9PqFcveVSpvcBrDXcXGtvKWZ2JcJbtJ4nxxFvc+wIYk9LA3B+kgpxYPYL3mu62N/wC8teH9ngtiVVf8+sskwqLsASPKX/LWLxRUnhwrKBVQZP4WALH/APP6y1wOFp0VyUaa0l55RYt6nc/OPZI4uk53K1uYyE2/wyFW7zOMoUocoNzqDmNyLf8AE8+nvJzgxmliEYlQwJW1wOV9ryRULEUKveF6eXVQviO9sxB20sxX2vEVKNcXZimnnZQASbkHY2Nt+UsK7hkOWplvpmFjYhrH6giRmwfx5q5N0K6geHMbZtPPSXZpExGFaolE3S4Y5irZQfiACkc72+sXUwuINjmpjKxI1O2R/i9yvlz5WhiuGpT8RqVMuanYDUK5bMW1NiS1zfcXknB4ZVX/AHixKgWd9RfX4SSAdRKItP8AFOjZHom4NrG4NyNLjbwkkedo6i4lRqaQVfzMTe1ha/115m2gjYwK00LCuQiLd8rb5PibwtuQoGm1rCeNg1OXPWqeM5RTY3YEhiCwzfDZCdTaw6wLbDHMi5ipOtynwkgkaS/wnwL6CUeCwypTRVIKqtgeRHI6S9ww8K+gkx9WnYQhNsiEIQCEIQCEIQCEIQCEIQI2O2HrIOWTsbsPWRVnPL1qG+6nrUNI+s8eSCAyjbaMvhgRtJFXeLpym1VV4eDyv5Si4hw5g5ZQwutjlF7kDTQkWN+c2bRipv7n9JavrD12xNtaXMncdDobSqxGFrMbMHXT8ouDfobj62nRTuPf9IJ9/vJs0p+y3DTTpBbWBJJ9+ZPMy3qEg6HQdJYL8Mi1d4tIj95zvbroY9TxAG1r+kSI8JlQz6Xt9IkMel45y+UOsoadbyH/AKRSN/Bvvqdb+8slgYED/S6P8GuvM8/eKThlMBlCgBwA1idQNtZIX4o6u/vG00ijBoFyW0DZrcr6/wBYj/SKViMmhvzO5IJ1v1F/nJp3jsbNIi8NQZ7gWqaMORAXKBYeQnlbhlFrkpmJtcljc2XLvf8Ah0kposRtCKBygKFACgBRLbDfCvoJVrLXD/CPQTWPqU5CEJtBCEIBCEIH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7171" name="Picture 3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1" y="1676400"/>
            <a:ext cx="5486399" cy="28263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357567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143000"/>
            <a:ext cx="9144000" cy="4144963"/>
          </a:xfrm>
        </p:spPr>
        <p:txBody>
          <a:bodyPr/>
          <a:lstStyle/>
          <a:p>
            <a:pPr marL="0" indent="0" algn="ctr">
              <a:buNone/>
            </a:pPr>
            <a:r>
              <a:rPr lang="en-US" dirty="0">
                <a:solidFill>
                  <a:srgbClr val="7030A0"/>
                </a:solidFill>
              </a:rPr>
              <a:t>Gideon and Harper’s daddies are a bit like Tango’s! They’re gay- two men in love with one another. The family like to dress up for Halloween- can you guess who they are in these photos?</a:t>
            </a:r>
          </a:p>
          <a:p>
            <a:endParaRPr lang="en-US" dirty="0">
              <a:solidFill>
                <a:srgbClr val="7030A0"/>
              </a:solidFill>
            </a:endParaRPr>
          </a:p>
          <a:p>
            <a:endParaRPr lang="en-US" dirty="0">
              <a:solidFill>
                <a:srgbClr val="7030A0"/>
              </a:solidFill>
            </a:endParaRPr>
          </a:p>
        </p:txBody>
      </p:sp>
      <p:pic>
        <p:nvPicPr>
          <p:cNvPr id="5125" name="Picture 5" descr="http://celebbabylaundry.com/wp-content/uploads/2012/11/wizard-of-oz-neil-patrick-harris-family_1000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3429000"/>
            <a:ext cx="2424184" cy="3229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7" name="Picture 7" descr="http://www.punkyprincess.com/wp-content/uploads/2013/10/Neil-Patrick-Harris-and-family-Halloween-Costum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9999" y="3387888"/>
            <a:ext cx="4302331" cy="3229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838141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371600"/>
            <a:ext cx="8763000" cy="4754563"/>
          </a:xfrm>
        </p:spPr>
        <p:txBody>
          <a:bodyPr/>
          <a:lstStyle/>
          <a:p>
            <a:pPr marL="0" indent="0" algn="ctr">
              <a:buNone/>
            </a:pPr>
            <a:r>
              <a:rPr lang="en-US" dirty="0">
                <a:solidFill>
                  <a:srgbClr val="7030A0"/>
                </a:solidFill>
              </a:rPr>
              <a:t>Monty’s mummy is a lesbian- a woman in love with another woman. They’re getting married. There will be a big wedding and a party afterwards! </a:t>
            </a:r>
          </a:p>
        </p:txBody>
      </p:sp>
      <p:pic>
        <p:nvPicPr>
          <p:cNvPr id="6150" name="Picture 6" descr="http://equallywed.com/images/blogs/headlines/gossip-music-lesbian-singer-marries-partner-gay-wedding-celebrity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182" r="21569"/>
          <a:stretch/>
        </p:blipFill>
        <p:spPr bwMode="auto">
          <a:xfrm>
            <a:off x="3373582" y="3602182"/>
            <a:ext cx="2341418" cy="25763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2" name="Picture 8" descr="http://graphics8.nytimes.com/images/2008/06/17/us/17marriage3-600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28053"/>
          <a:stretch/>
        </p:blipFill>
        <p:spPr bwMode="auto">
          <a:xfrm>
            <a:off x="6019800" y="3837203"/>
            <a:ext cx="2743200" cy="2147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http://www.elnovato.com/wp-content/uploads/2013/12/ellen-degeneres-portia-wedding-30733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93" t="1437" r="1"/>
          <a:stretch/>
        </p:blipFill>
        <p:spPr bwMode="auto">
          <a:xfrm>
            <a:off x="228599" y="3826812"/>
            <a:ext cx="2842005" cy="21686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464171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32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dirty="0">
                <a:gradFill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5400000" scaled="0"/>
                </a:gradFill>
                <a:latin typeface="Ravie" panose="04040805050809020602" pitchFamily="82" charset="0"/>
              </a:rPr>
              <a:t>All families are different!</a:t>
            </a:r>
          </a:p>
        </p:txBody>
      </p:sp>
    </p:spTree>
    <p:extLst>
      <p:ext uri="{BB962C8B-B14F-4D97-AF65-F5344CB8AC3E}">
        <p14:creationId xmlns:p14="http://schemas.microsoft.com/office/powerpoint/2010/main" val="42316837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gradFill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5400000" scaled="0"/>
                </a:gradFill>
                <a:latin typeface="Ravie" panose="04040805050809020602" pitchFamily="82" charset="0"/>
              </a:rPr>
              <a:t>Your turn!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>
                <a:solidFill>
                  <a:srgbClr val="7030A0"/>
                </a:solidFill>
              </a:rPr>
              <a:t>Draw a picture of your family.</a:t>
            </a:r>
          </a:p>
          <a:p>
            <a:pPr marL="0" indent="0">
              <a:buNone/>
            </a:pPr>
            <a:endParaRPr lang="en-US" dirty="0">
              <a:solidFill>
                <a:srgbClr val="7030A0"/>
              </a:solidFill>
            </a:endParaRPr>
          </a:p>
          <a:p>
            <a:pPr marL="0" indent="0">
              <a:buNone/>
            </a:pPr>
            <a:r>
              <a:rPr lang="en-US" dirty="0">
                <a:solidFill>
                  <a:srgbClr val="7030A0"/>
                </a:solidFill>
              </a:rPr>
              <a:t>Spot the difference! On your table, count the ways your families are different from one another.</a:t>
            </a:r>
          </a:p>
          <a:p>
            <a:pPr marL="0" indent="0">
              <a:buNone/>
            </a:pPr>
            <a:endParaRPr lang="en-US" dirty="0">
              <a:solidFill>
                <a:srgbClr val="7030A0"/>
              </a:solidFill>
            </a:endParaRPr>
          </a:p>
          <a:p>
            <a:pPr marL="0" indent="0">
              <a:buNone/>
            </a:pPr>
            <a:r>
              <a:rPr lang="en-US" dirty="0">
                <a:solidFill>
                  <a:srgbClr val="7030A0"/>
                </a:solidFill>
              </a:rPr>
              <a:t>What other differences can we think of?</a:t>
            </a:r>
          </a:p>
        </p:txBody>
      </p:sp>
    </p:spTree>
    <p:extLst>
      <p:ext uri="{BB962C8B-B14F-4D97-AF65-F5344CB8AC3E}">
        <p14:creationId xmlns:p14="http://schemas.microsoft.com/office/powerpoint/2010/main" val="4074416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828800"/>
            <a:ext cx="8229600" cy="1143000"/>
          </a:xfrm>
        </p:spPr>
        <p:txBody>
          <a:bodyPr/>
          <a:lstStyle/>
          <a:p>
            <a:r>
              <a:rPr lang="en-US" dirty="0">
                <a:gradFill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5400000" scaled="0"/>
                </a:gradFill>
                <a:latin typeface="Ravie" panose="04040805050809020602" pitchFamily="82" charset="0"/>
              </a:rPr>
              <a:t>Changing Families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276600"/>
            <a:ext cx="8229600" cy="2849563"/>
          </a:xfrm>
        </p:spPr>
        <p:txBody>
          <a:bodyPr/>
          <a:lstStyle/>
          <a:p>
            <a:pPr marL="0" indent="0" algn="ctr">
              <a:buNone/>
            </a:pPr>
            <a:r>
              <a:rPr lang="en-US" dirty="0">
                <a:solidFill>
                  <a:srgbClr val="7030A0"/>
                </a:solidFill>
              </a:rPr>
              <a:t>Families don’t always stay the same</a:t>
            </a:r>
          </a:p>
          <a:p>
            <a:endParaRPr lang="en-US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478680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42454" y="228600"/>
            <a:ext cx="4097483" cy="1815882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800" dirty="0"/>
              <a:t>Emma’s grandma lives alone She gets lonely, so she’s moving in with Emma and her parents.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953000" y="256309"/>
            <a:ext cx="3886200" cy="1815882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800" dirty="0"/>
              <a:t>Charlie’s big brother is going away to university. He’ll be living in another town except for holidays.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42455" y="4419600"/>
            <a:ext cx="4097482" cy="2246769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800" dirty="0"/>
              <a:t>Amber’s mummy is pregnant. Amber’s been an only child all her life, but now she’s going to be a big sister!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14400" y="2375118"/>
            <a:ext cx="7162800" cy="1815882"/>
          </a:xfrm>
          <a:prstGeom prst="rect">
            <a:avLst/>
          </a:prstGeom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800" dirty="0"/>
              <a:t>Changes can sometimes be scary. How might Charlie, Amber or Shay feel? How might Emma’s granny feel? What advice would you offer them?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724400" y="4419600"/>
            <a:ext cx="4038600" cy="2246769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800" dirty="0"/>
              <a:t>Shay’s parents are getting a divorce. This is when two people decide they don’t want to be married any more. </a:t>
            </a:r>
          </a:p>
        </p:txBody>
      </p:sp>
    </p:spTree>
    <p:extLst>
      <p:ext uri="{BB962C8B-B14F-4D97-AF65-F5344CB8AC3E}">
        <p14:creationId xmlns:p14="http://schemas.microsoft.com/office/powerpoint/2010/main" val="9473555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0164" y="768926"/>
            <a:ext cx="8264236" cy="6089073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en-US" sz="2400" dirty="0">
              <a:solidFill>
                <a:srgbClr val="7030A0"/>
              </a:solidFill>
            </a:endParaRPr>
          </a:p>
          <a:p>
            <a:pPr marL="0" indent="0">
              <a:buNone/>
            </a:pPr>
            <a:endParaRPr lang="en-US" sz="2400" dirty="0">
              <a:solidFill>
                <a:srgbClr val="7030A0"/>
              </a:solidFill>
            </a:endParaRPr>
          </a:p>
          <a:p>
            <a:pPr marL="0" indent="0">
              <a:buNone/>
            </a:pPr>
            <a:endParaRPr lang="en-US" sz="2400" dirty="0">
              <a:solidFill>
                <a:srgbClr val="7030A0"/>
              </a:solidFill>
            </a:endParaRPr>
          </a:p>
          <a:p>
            <a:pPr marL="0" indent="0">
              <a:buNone/>
            </a:pPr>
            <a:endParaRPr lang="en-US" sz="2400" dirty="0">
              <a:solidFill>
                <a:srgbClr val="7030A0"/>
              </a:solidFill>
            </a:endParaRPr>
          </a:p>
          <a:p>
            <a:pPr marL="0" indent="0">
              <a:buNone/>
            </a:pPr>
            <a:endParaRPr lang="en-US" sz="2400" dirty="0">
              <a:solidFill>
                <a:srgbClr val="7030A0"/>
              </a:solidFill>
            </a:endParaRPr>
          </a:p>
          <a:p>
            <a:pPr marL="0" indent="0">
              <a:buNone/>
            </a:pPr>
            <a:endParaRPr lang="en-US" sz="2400" dirty="0">
              <a:solidFill>
                <a:srgbClr val="7030A0"/>
              </a:solidFill>
            </a:endParaRPr>
          </a:p>
          <a:p>
            <a:pPr marL="0" indent="0">
              <a:buNone/>
            </a:pPr>
            <a:endParaRPr lang="en-US" sz="2400" dirty="0">
              <a:solidFill>
                <a:srgbClr val="7030A0"/>
              </a:solidFill>
            </a:endParaRPr>
          </a:p>
          <a:p>
            <a:pPr marL="0" indent="0">
              <a:buNone/>
            </a:pPr>
            <a:endParaRPr lang="en-US" sz="2400" dirty="0">
              <a:solidFill>
                <a:srgbClr val="7030A0"/>
              </a:solidFill>
            </a:endParaRPr>
          </a:p>
          <a:p>
            <a:pPr marL="0" indent="0">
              <a:buNone/>
            </a:pPr>
            <a:endParaRPr lang="en-US" sz="2400" dirty="0">
              <a:solidFill>
                <a:srgbClr val="7030A0"/>
              </a:solidFill>
            </a:endParaRPr>
          </a:p>
          <a:p>
            <a:pPr marL="0" indent="0">
              <a:buNone/>
            </a:pPr>
            <a:endParaRPr lang="en-US" sz="2400" dirty="0">
              <a:solidFill>
                <a:srgbClr val="7030A0"/>
              </a:solidFill>
            </a:endParaRPr>
          </a:p>
          <a:p>
            <a:pPr marL="0" indent="0">
              <a:buNone/>
            </a:pPr>
            <a:r>
              <a:rPr lang="en-US" sz="2400" dirty="0">
                <a:solidFill>
                  <a:srgbClr val="7030A0"/>
                </a:solidFill>
              </a:rPr>
              <a:t>Sam’s family are very proud of her. It’s very brave to be honest about who you are. </a:t>
            </a:r>
          </a:p>
          <a:p>
            <a:pPr marL="0" indent="0">
              <a:buNone/>
            </a:pPr>
            <a:r>
              <a:rPr lang="en-US" sz="2400" dirty="0">
                <a:solidFill>
                  <a:srgbClr val="7030A0"/>
                </a:solidFill>
              </a:rPr>
              <a:t>They might have questions, and that’s okay. But from now on, they’ll call her by her chosen name, and use “she” pronouns.</a:t>
            </a:r>
          </a:p>
        </p:txBody>
      </p:sp>
      <p:pic>
        <p:nvPicPr>
          <p:cNvPr id="4102" name="Picture 6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91" r="7984" b="10758"/>
          <a:stretch/>
        </p:blipFill>
        <p:spPr bwMode="auto">
          <a:xfrm>
            <a:off x="3269205" y="2304833"/>
            <a:ext cx="2078416" cy="27570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ounded Rectangular Callout 3"/>
          <p:cNvSpPr/>
          <p:nvPr/>
        </p:nvSpPr>
        <p:spPr>
          <a:xfrm>
            <a:off x="2805779" y="768927"/>
            <a:ext cx="2680621" cy="1143000"/>
          </a:xfrm>
          <a:prstGeom prst="wedgeRoundRectCallout">
            <a:avLst>
              <a:gd name="adj1" fmla="val 1908"/>
              <a:gd name="adj2" fmla="val 103712"/>
              <a:gd name="adj3" fmla="val 16667"/>
            </a:avLst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/>
              <a:t>I’m transgender.</a:t>
            </a:r>
          </a:p>
        </p:txBody>
      </p:sp>
      <p:sp>
        <p:nvSpPr>
          <p:cNvPr id="5" name="Rounded Rectangular Callout 4"/>
          <p:cNvSpPr/>
          <p:nvPr/>
        </p:nvSpPr>
        <p:spPr>
          <a:xfrm>
            <a:off x="270164" y="2085109"/>
            <a:ext cx="2667000" cy="2971800"/>
          </a:xfrm>
          <a:prstGeom prst="wedgeRoundRectCallout">
            <a:avLst>
              <a:gd name="adj1" fmla="val 70077"/>
              <a:gd name="adj2" fmla="val 33523"/>
              <a:gd name="adj3" fmla="val 16667"/>
            </a:avLst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/>
              <a:t>When I was born, the doctors said I was a boy.</a:t>
            </a:r>
          </a:p>
          <a:p>
            <a:pPr algn="ctr"/>
            <a:r>
              <a:rPr lang="en-US" sz="2400" dirty="0"/>
              <a:t>But I feel like they made a mistake- I’m actually a woman.</a:t>
            </a:r>
          </a:p>
          <a:p>
            <a:pPr algn="ctr"/>
            <a:endParaRPr lang="en-US" sz="1600" dirty="0"/>
          </a:p>
        </p:txBody>
      </p:sp>
      <p:sp>
        <p:nvSpPr>
          <p:cNvPr id="6" name="Rounded Rectangular Callout 5"/>
          <p:cNvSpPr/>
          <p:nvPr/>
        </p:nvSpPr>
        <p:spPr>
          <a:xfrm>
            <a:off x="5638800" y="1752600"/>
            <a:ext cx="3352800" cy="2374106"/>
          </a:xfrm>
          <a:prstGeom prst="wedgeRoundRectCallout">
            <a:avLst>
              <a:gd name="adj1" fmla="val -49345"/>
              <a:gd name="adj2" fmla="val 71837"/>
              <a:gd name="adj3" fmla="val 16667"/>
            </a:avLst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/>
              <a:t>It makes me very sad to be a man. It’s just not me. No one should be forced to be someone they’re not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70164" y="152400"/>
            <a:ext cx="83404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7030A0"/>
                </a:solidFill>
              </a:rPr>
              <a:t>Sam has a big announcement for the family:</a:t>
            </a:r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8670690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animBg="1"/>
      <p:bldP spid="5" grpId="0" animBg="1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gradFill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5400000" scaled="0"/>
                </a:gradFill>
                <a:latin typeface="Ravie" panose="04040805050809020602" pitchFamily="82" charset="0"/>
              </a:rPr>
              <a:t>Respect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>
                <a:solidFill>
                  <a:srgbClr val="7030A0"/>
                </a:solidFill>
              </a:rPr>
              <a:t>How can we respect one another’s families?</a:t>
            </a:r>
          </a:p>
          <a:p>
            <a:endParaRPr lang="en-US" dirty="0">
              <a:solidFill>
                <a:srgbClr val="7030A0"/>
              </a:solidFill>
            </a:endParaRPr>
          </a:p>
          <a:p>
            <a:r>
              <a:rPr lang="en-US" dirty="0">
                <a:solidFill>
                  <a:srgbClr val="7030A0"/>
                </a:solidFill>
              </a:rPr>
              <a:t>We celebrate our differences</a:t>
            </a:r>
          </a:p>
          <a:p>
            <a:endParaRPr lang="en-US" dirty="0">
              <a:solidFill>
                <a:srgbClr val="7030A0"/>
              </a:solidFill>
            </a:endParaRPr>
          </a:p>
          <a:p>
            <a:r>
              <a:rPr lang="en-US" dirty="0">
                <a:solidFill>
                  <a:srgbClr val="7030A0"/>
                </a:solidFill>
              </a:rPr>
              <a:t>We don’t make fun of other people’s families</a:t>
            </a:r>
          </a:p>
          <a:p>
            <a:endParaRPr lang="en-US" dirty="0">
              <a:solidFill>
                <a:srgbClr val="7030A0"/>
              </a:solidFill>
            </a:endParaRPr>
          </a:p>
          <a:p>
            <a:r>
              <a:rPr lang="en-US" dirty="0">
                <a:solidFill>
                  <a:srgbClr val="7030A0"/>
                </a:solidFill>
              </a:rPr>
              <a:t>If we want to ask questions, we are polite, and accept that the other person has the right not to answer</a:t>
            </a:r>
          </a:p>
          <a:p>
            <a:endParaRPr lang="en-US" dirty="0">
              <a:solidFill>
                <a:srgbClr val="7030A0"/>
              </a:solidFill>
            </a:endParaRPr>
          </a:p>
          <a:p>
            <a:r>
              <a:rPr lang="en-US" dirty="0">
                <a:solidFill>
                  <a:srgbClr val="7030A0"/>
                </a:solidFill>
              </a:rPr>
              <a:t>We understand that changes can sometimes be scary and we look after one another</a:t>
            </a:r>
          </a:p>
        </p:txBody>
      </p:sp>
    </p:spTree>
    <p:extLst>
      <p:ext uri="{BB962C8B-B14F-4D97-AF65-F5344CB8AC3E}">
        <p14:creationId xmlns:p14="http://schemas.microsoft.com/office/powerpoint/2010/main" val="23467241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dirty="0">
                <a:gradFill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5400000" scaled="0"/>
                </a:gradFill>
                <a:latin typeface="Ravie" panose="04040805050809020602" pitchFamily="82" charset="0"/>
              </a:rPr>
              <a:t>What Makes My Family Special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81200"/>
            <a:ext cx="8229600" cy="45720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>
                <a:solidFill>
                  <a:srgbClr val="7030A0"/>
                </a:solidFill>
              </a:rPr>
              <a:t>Who do you live with?</a:t>
            </a:r>
          </a:p>
          <a:p>
            <a:pPr marL="0" indent="0">
              <a:buNone/>
            </a:pPr>
            <a:endParaRPr lang="en-US" dirty="0">
              <a:solidFill>
                <a:srgbClr val="7030A0"/>
              </a:solidFill>
            </a:endParaRPr>
          </a:p>
          <a:p>
            <a:pPr marL="0" indent="0">
              <a:buNone/>
            </a:pPr>
            <a:r>
              <a:rPr lang="en-US" dirty="0">
                <a:solidFill>
                  <a:srgbClr val="7030A0"/>
                </a:solidFill>
              </a:rPr>
              <a:t>What do you do together?</a:t>
            </a:r>
          </a:p>
          <a:p>
            <a:pPr marL="0" indent="0">
              <a:buNone/>
            </a:pPr>
            <a:endParaRPr lang="en-US" dirty="0">
              <a:solidFill>
                <a:srgbClr val="7030A0"/>
              </a:solidFill>
            </a:endParaRPr>
          </a:p>
          <a:p>
            <a:pPr marL="0" indent="0">
              <a:buNone/>
            </a:pPr>
            <a:r>
              <a:rPr lang="en-US" dirty="0">
                <a:solidFill>
                  <a:srgbClr val="7030A0"/>
                </a:solidFill>
              </a:rPr>
              <a:t>How has your family changed?</a:t>
            </a:r>
          </a:p>
          <a:p>
            <a:pPr marL="0" indent="0">
              <a:buNone/>
            </a:pPr>
            <a:endParaRPr lang="en-US" dirty="0">
              <a:solidFill>
                <a:srgbClr val="7030A0"/>
              </a:solidFill>
            </a:endParaRPr>
          </a:p>
          <a:p>
            <a:pPr marL="0" indent="0">
              <a:buNone/>
            </a:pPr>
            <a:r>
              <a:rPr lang="en-US" dirty="0">
                <a:solidFill>
                  <a:srgbClr val="7030A0"/>
                </a:solidFill>
              </a:rPr>
              <a:t>What’s your </a:t>
            </a:r>
            <a:r>
              <a:rPr lang="en-US" dirty="0" err="1">
                <a:solidFill>
                  <a:srgbClr val="7030A0"/>
                </a:solidFill>
              </a:rPr>
              <a:t>favourite</a:t>
            </a:r>
            <a:r>
              <a:rPr lang="en-US" dirty="0">
                <a:solidFill>
                  <a:srgbClr val="7030A0"/>
                </a:solidFill>
              </a:rPr>
              <a:t> thing about your family?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22740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0" y="152400"/>
            <a:ext cx="9144000" cy="1447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>
                <a:gradFill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5400000" scaled="0"/>
                </a:gradFill>
                <a:latin typeface="Ravie" panose="04040805050809020602" pitchFamily="82" charset="0"/>
              </a:rPr>
              <a:t>How are families alike?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457200" y="1600201"/>
            <a:ext cx="2426382" cy="4558143"/>
            <a:chOff x="457200" y="1600201"/>
            <a:chExt cx="2426382" cy="4558143"/>
          </a:xfrm>
        </p:grpSpPr>
        <p:pic>
          <p:nvPicPr>
            <p:cNvPr id="8194" name="Picture 2" descr="Diff fam high res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7200" y="1600201"/>
              <a:ext cx="2426382" cy="3429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" name="Title 1"/>
            <p:cNvSpPr txBox="1">
              <a:spLocks/>
            </p:cNvSpPr>
            <p:nvPr/>
          </p:nvSpPr>
          <p:spPr>
            <a:xfrm>
              <a:off x="457200" y="5001489"/>
              <a:ext cx="2426382" cy="1156855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 fontScale="97500"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r>
                <a:rPr lang="en-US" sz="3600" dirty="0">
                  <a:gradFill>
                    <a:gsLst>
                      <a:gs pos="0">
                        <a:srgbClr val="A603AB"/>
                      </a:gs>
                      <a:gs pos="21001">
                        <a:srgbClr val="0819FB"/>
                      </a:gs>
                      <a:gs pos="35001">
                        <a:srgbClr val="1A8D48"/>
                      </a:gs>
                      <a:gs pos="52000">
                        <a:srgbClr val="FFFF00"/>
                      </a:gs>
                      <a:gs pos="73000">
                        <a:srgbClr val="EE3F17"/>
                      </a:gs>
                      <a:gs pos="88000">
                        <a:srgbClr val="E81766"/>
                      </a:gs>
                      <a:gs pos="100000">
                        <a:srgbClr val="A603AB"/>
                      </a:gs>
                    </a:gsLst>
                    <a:lin ang="5400000" scaled="0"/>
                  </a:gradFill>
                  <a:latin typeface="Ravie" panose="04040805050809020602" pitchFamily="82" charset="0"/>
                </a:rPr>
                <a:t>LOVE</a:t>
              </a: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3124200" y="1579418"/>
            <a:ext cx="2971800" cy="4578926"/>
            <a:chOff x="3124200" y="1579418"/>
            <a:chExt cx="2971800" cy="4578926"/>
          </a:xfrm>
        </p:grpSpPr>
        <p:pic>
          <p:nvPicPr>
            <p:cNvPr id="8196" name="Picture 4" descr="Different Families hearts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65112" y="2743200"/>
              <a:ext cx="2413776" cy="341514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9" name="Title 1"/>
            <p:cNvSpPr txBox="1">
              <a:spLocks/>
            </p:cNvSpPr>
            <p:nvPr/>
          </p:nvSpPr>
          <p:spPr>
            <a:xfrm>
              <a:off x="3124200" y="1579418"/>
              <a:ext cx="2971800" cy="1156855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 fontScale="97500"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r>
                <a:rPr lang="en-US" sz="3600" dirty="0">
                  <a:gradFill>
                    <a:gsLst>
                      <a:gs pos="0">
                        <a:srgbClr val="A603AB"/>
                      </a:gs>
                      <a:gs pos="21001">
                        <a:srgbClr val="0819FB"/>
                      </a:gs>
                      <a:gs pos="35001">
                        <a:srgbClr val="1A8D48"/>
                      </a:gs>
                      <a:gs pos="52000">
                        <a:srgbClr val="FFFF00"/>
                      </a:gs>
                      <a:gs pos="73000">
                        <a:srgbClr val="EE3F17"/>
                      </a:gs>
                      <a:gs pos="88000">
                        <a:srgbClr val="E81766"/>
                      </a:gs>
                      <a:gs pos="100000">
                        <a:srgbClr val="A603AB"/>
                      </a:gs>
                    </a:gsLst>
                    <a:lin ang="5400000" scaled="0"/>
                  </a:gradFill>
                  <a:latin typeface="Ravie" panose="04040805050809020602" pitchFamily="82" charset="0"/>
                </a:rPr>
                <a:t>Respect</a:t>
              </a: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248399" y="1600201"/>
            <a:ext cx="2438401" cy="4558142"/>
            <a:chOff x="6248399" y="1600201"/>
            <a:chExt cx="2438401" cy="4558142"/>
          </a:xfrm>
        </p:grpSpPr>
        <p:pic>
          <p:nvPicPr>
            <p:cNvPr id="8198" name="Picture 6" descr="Diff fam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48399" y="1600201"/>
              <a:ext cx="2438401" cy="344604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0" name="Title 1"/>
            <p:cNvSpPr txBox="1">
              <a:spLocks/>
            </p:cNvSpPr>
            <p:nvPr/>
          </p:nvSpPr>
          <p:spPr>
            <a:xfrm>
              <a:off x="6248399" y="5001488"/>
              <a:ext cx="2426382" cy="1156855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 fontScale="97500"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r>
                <a:rPr lang="en-US" sz="3600" dirty="0">
                  <a:gradFill>
                    <a:gsLst>
                      <a:gs pos="0">
                        <a:srgbClr val="A603AB"/>
                      </a:gs>
                      <a:gs pos="21001">
                        <a:srgbClr val="0819FB"/>
                      </a:gs>
                      <a:gs pos="35001">
                        <a:srgbClr val="1A8D48"/>
                      </a:gs>
                      <a:gs pos="52000">
                        <a:srgbClr val="FFFF00"/>
                      </a:gs>
                      <a:gs pos="73000">
                        <a:srgbClr val="EE3F17"/>
                      </a:gs>
                      <a:gs pos="88000">
                        <a:srgbClr val="E81766"/>
                      </a:gs>
                      <a:gs pos="100000">
                        <a:srgbClr val="A603AB"/>
                      </a:gs>
                    </a:gsLst>
                    <a:lin ang="5400000" scaled="0"/>
                  </a:gradFill>
                  <a:latin typeface="Ravie" panose="04040805050809020602" pitchFamily="82" charset="0"/>
                </a:rPr>
                <a:t>CARE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0863329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1352</TotalTime>
  <Words>514</Words>
  <Application>Microsoft Office PowerPoint</Application>
  <PresentationFormat>On-screen Show (4:3)</PresentationFormat>
  <Paragraphs>67</Paragraphs>
  <Slides>13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Ravie</vt:lpstr>
      <vt:lpstr>Office Theme</vt:lpstr>
      <vt:lpstr>Different Families</vt:lpstr>
      <vt:lpstr>What is a family?</vt:lpstr>
      <vt:lpstr>Story Time!</vt:lpstr>
      <vt:lpstr>PowerPoint Presentation</vt:lpstr>
      <vt:lpstr>PowerPoint Presentation</vt:lpstr>
      <vt:lpstr>All families are different!</vt:lpstr>
      <vt:lpstr>Your turn!</vt:lpstr>
      <vt:lpstr>Changing Families</vt:lpstr>
      <vt:lpstr>PowerPoint Presentation</vt:lpstr>
      <vt:lpstr>PowerPoint Presentation</vt:lpstr>
      <vt:lpstr>Respect</vt:lpstr>
      <vt:lpstr>What Makes My Family Special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Different Families</dc:title>
  <dc:creator>Lex</dc:creator>
  <cp:lastModifiedBy>Tracy Okuma</cp:lastModifiedBy>
  <cp:revision>40</cp:revision>
  <dcterms:created xsi:type="dcterms:W3CDTF">2014-05-07T17:42:22Z</dcterms:created>
  <dcterms:modified xsi:type="dcterms:W3CDTF">2021-01-06T15:50:52Z</dcterms:modified>
</cp:coreProperties>
</file>