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70" r:id="rId1"/>
    <p:sldMasterId id="2147483671" r:id="rId2"/>
  </p:sldMasterIdLst>
  <p:notesMasterIdLst>
    <p:notesMasterId r:id="rId39"/>
  </p:notesMasterIdLst>
  <p:sldIdLst>
    <p:sldId id="256" r:id="rId3"/>
    <p:sldId id="259" r:id="rId4"/>
    <p:sldId id="260" r:id="rId5"/>
    <p:sldId id="261" r:id="rId6"/>
    <p:sldId id="262" r:id="rId7"/>
    <p:sldId id="273" r:id="rId8"/>
    <p:sldId id="274"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7" r:id="rId22"/>
    <p:sldId id="288" r:id="rId23"/>
    <p:sldId id="289" r:id="rId24"/>
    <p:sldId id="290" r:id="rId25"/>
    <p:sldId id="291" r:id="rId26"/>
    <p:sldId id="292" r:id="rId27"/>
    <p:sldId id="293" r:id="rId28"/>
    <p:sldId id="294" r:id="rId29"/>
    <p:sldId id="295" r:id="rId30"/>
    <p:sldId id="296" r:id="rId31"/>
    <p:sldId id="297" r:id="rId32"/>
    <p:sldId id="298" r:id="rId33"/>
    <p:sldId id="299" r:id="rId34"/>
    <p:sldId id="300" r:id="rId35"/>
    <p:sldId id="337" r:id="rId36"/>
    <p:sldId id="338" r:id="rId37"/>
    <p:sldId id="339" r:id="rId38"/>
  </p:sldIdLst>
  <p:sldSz cx="9144000" cy="5143500" type="screen16x9"/>
  <p:notesSz cx="6858000" cy="9144000"/>
  <p:embeddedFontLst>
    <p:embeddedFont>
      <p:font typeface="Roboto" panose="020B060402020202020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7579DD3-7DBC-4047-8162-569021D91524}">
  <a:tblStyle styleId="{97579DD3-7DBC-4047-8162-569021D91524}"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A903D920-E8E4-485F-81DB-78EFD2D85C31}" styleName="Table_1">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730" y="82"/>
      </p:cViewPr>
      <p:guideLst>
        <p:guide orient="horz" pos="1620"/>
        <p:guide pos="2880"/>
        <p:guide orient="horz" pos="136"/>
        <p:guide orient="horz" pos="3116"/>
        <p:guide pos="5590"/>
        <p:guide pos="2031"/>
        <p:guide pos="170"/>
        <p:guide pos="3729"/>
        <p:guide pos="3808"/>
        <p:guide pos="4699"/>
        <p:guide orient="horz" pos="497"/>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3.fntdata"/><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font" Target="fonts/font1.fntdata"/><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3" name="Google Shape;12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0" name="Google Shape;13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3" name="Google Shape;143;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7" name="Google Shape;227;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3" name="Google Shape;233;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8c0d5c694b_0_2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2" name="Google Shape;242;g8c0d5c694b_0_2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8c68f96da7_2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1" name="Google Shape;251;g8c68f96da7_2_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8664b35e31_4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0" name="Google Shape;260;g8664b35e31_4_8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g8664b35e31_4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9" name="Google Shape;269;g8664b35e31_4_9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8664b35e31_4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8" name="Google Shape;278;g8664b35e31_4_1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8664b35e31_4_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7" name="Google Shape;287;g8664b35e31_4_1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8c0d5c694b_0_2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6" name="Google Shape;296;g8c0d5c694b_0_20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g8664b35e31_4_1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5" name="Google Shape;305;g8664b35e31_4_10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g8664b35e31_4_1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4" name="Google Shape;314;g8664b35e31_4_16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8664b35e31_4_1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3" name="Google Shape;323;g8664b35e31_4_17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2" name="Google Shape;332;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1" name="Google Shape;341;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7" name="Google Shape;347;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6" name="Google Shape;356;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5" name="Google Shape;365;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1" name="Google Shape;371;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8c360e55fe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0" name="Google Shape;380;g8c360e55fe_1_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g8c8e7c5423_1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9" name="Google Shape;389;g8c8e7c5423_1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8" name="Google Shape;398;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4" name="Google Shape;404;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g8d9b871a7e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3" name="Google Shape;413;g8d9b871a7e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2" name="Google Shape;422;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1" name="Google Shape;431;p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0" name="Google Shape;440;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p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9" name="Google Shape;449;p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4"/>
        <p:cNvGrpSpPr/>
        <p:nvPr/>
      </p:nvGrpSpPr>
      <p:grpSpPr>
        <a:xfrm>
          <a:off x="0" y="0"/>
          <a:ext cx="0" cy="0"/>
          <a:chOff x="0" y="0"/>
          <a:chExt cx="0" cy="0"/>
        </a:xfrm>
      </p:grpSpPr>
      <p:sp>
        <p:nvSpPr>
          <p:cNvPr id="775" name="Google Shape;775;p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76" name="Google Shape;776;p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2"/>
        <p:cNvGrpSpPr/>
        <p:nvPr/>
      </p:nvGrpSpPr>
      <p:grpSpPr>
        <a:xfrm>
          <a:off x="0" y="0"/>
          <a:ext cx="0" cy="0"/>
          <a:chOff x="0" y="0"/>
          <a:chExt cx="0" cy="0"/>
        </a:xfrm>
      </p:grpSpPr>
      <p:sp>
        <p:nvSpPr>
          <p:cNvPr id="783" name="Google Shape;783;p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84" name="Google Shape;784;p8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221372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Clr>
                <a:srgbClr val="000000"/>
              </a:buClr>
              <a:buSzPts val="2800"/>
              <a:buNone/>
              <a:defRPr sz="2800">
                <a:solidFill>
                  <a:srgbClr val="000000"/>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dirty="0"/>
          </a:p>
        </p:txBody>
      </p:sp>
      <p:sp>
        <p:nvSpPr>
          <p:cNvPr id="15" name="Google Shape;15;p3"/>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16" name="Google Shape;16;p3"/>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17" name="Google Shape;17;p3"/>
          <p:cNvSpPr txBox="1">
            <a:spLocks noGrp="1"/>
          </p:cNvSpPr>
          <p:nvPr>
            <p:ph type="sldNum" idx="12"/>
          </p:nvPr>
        </p:nvSpPr>
        <p:spPr>
          <a:xfrm>
            <a:off x="8595300" y="4733974"/>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sp>
        <p:nvSpPr>
          <p:cNvPr id="19" name="Google Shape;19;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20" name="Google Shape;20;p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dirty="0"/>
          </a:p>
        </p:txBody>
      </p:sp>
      <p:sp>
        <p:nvSpPr>
          <p:cNvPr id="31" name="Google Shape;31;p7"/>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solidFill>
                  <a:schemeClr val="accent1"/>
                </a:solidFill>
              </a:defRPr>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dirty="0"/>
          </a:p>
        </p:txBody>
      </p:sp>
      <p:sp>
        <p:nvSpPr>
          <p:cNvPr id="34" name="Google Shape;34;p8"/>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35" name="Google Shape;35;p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6"/>
        <p:cNvGrpSpPr/>
        <p:nvPr/>
      </p:nvGrpSpPr>
      <p:grpSpPr>
        <a:xfrm>
          <a:off x="0" y="0"/>
          <a:ext cx="0" cy="0"/>
          <a:chOff x="0" y="0"/>
          <a:chExt cx="0" cy="0"/>
        </a:xfrm>
      </p:grpSpPr>
      <p:sp>
        <p:nvSpPr>
          <p:cNvPr id="37" name="Google Shape;37;p9"/>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8" name="Google Shape;38;p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10"/>
          <p:cNvSpPr/>
          <p:nvPr/>
        </p:nvSpPr>
        <p:spPr>
          <a:xfrm>
            <a:off x="4572000" y="0"/>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41" name="Google Shape;41;p1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2" name="Google Shape;42;p1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1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4" name="Google Shape;44;p10"/>
          <p:cNvSpPr txBox="1">
            <a:spLocks noGrp="1"/>
          </p:cNvSpPr>
          <p:nvPr>
            <p:ph type="sldNum" idx="12"/>
          </p:nvPr>
        </p:nvSpPr>
        <p:spPr>
          <a:xfrm>
            <a:off x="8595300" y="474965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1"/>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Clr>
                <a:srgbClr val="000000"/>
              </a:buClr>
              <a:buSzPts val="1800"/>
              <a:buNone/>
              <a:defRPr>
                <a:solidFill>
                  <a:srgbClr val="000000"/>
                </a:solidFill>
              </a:defRPr>
            </a:lvl1pPr>
          </a:lstStyle>
          <a:p>
            <a:endParaRPr/>
          </a:p>
        </p:txBody>
      </p:sp>
      <p:sp>
        <p:nvSpPr>
          <p:cNvPr id="47" name="Google Shape;47;p1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56" name="Google Shape;56;p14"/>
          <p:cNvSpPr txBox="1">
            <a:spLocks noGrp="1"/>
          </p:cNvSpPr>
          <p:nvPr>
            <p:ph type="sldNum" idx="12"/>
          </p:nvPr>
        </p:nvSpPr>
        <p:spPr>
          <a:xfrm>
            <a:off x="8595300" y="475036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7"/>
        <p:cNvGrpSpPr/>
        <p:nvPr/>
      </p:nvGrpSpPr>
      <p:grpSpPr>
        <a:xfrm>
          <a:off x="0" y="0"/>
          <a:ext cx="0" cy="0"/>
          <a:chOff x="0" y="0"/>
          <a:chExt cx="0" cy="0"/>
        </a:xfrm>
      </p:grpSpPr>
      <p:sp>
        <p:nvSpPr>
          <p:cNvPr id="58" name="Google Shape;58;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dirty="0"/>
          </a:p>
        </p:txBody>
      </p:sp>
      <p:sp>
        <p:nvSpPr>
          <p:cNvPr id="59" name="Google Shape;59;p15"/>
          <p:cNvSpPr txBox="1">
            <a:spLocks noGrp="1"/>
          </p:cNvSpPr>
          <p:nvPr>
            <p:ph type="body" idx="1"/>
          </p:nvPr>
        </p:nvSpPr>
        <p:spPr>
          <a:xfrm>
            <a:off x="311700" y="1035600"/>
            <a:ext cx="6030600" cy="37713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60" name="Google Shape;60;p1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61" name="Google Shape;61;p1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62"/>
        <p:cNvGrpSpPr/>
        <p:nvPr/>
      </p:nvGrpSpPr>
      <p:grpSpPr>
        <a:xfrm>
          <a:off x="0" y="0"/>
          <a:ext cx="0" cy="0"/>
          <a:chOff x="0" y="0"/>
          <a:chExt cx="0" cy="0"/>
        </a:xfrm>
      </p:grpSpPr>
      <p:sp>
        <p:nvSpPr>
          <p:cNvPr id="63" name="Google Shape;63;p16"/>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64" name="Google Shape;64;p16"/>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65" name="Google Shape;65;p16"/>
          <p:cNvSpPr txBox="1">
            <a:spLocks noGrp="1"/>
          </p:cNvSpPr>
          <p:nvPr>
            <p:ph type="sldNum" idx="12"/>
          </p:nvPr>
        </p:nvSpPr>
        <p:spPr>
          <a:xfrm>
            <a:off x="8595300" y="473832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dirty="0"/>
          </a:p>
        </p:txBody>
      </p:sp>
      <p:sp>
        <p:nvSpPr>
          <p:cNvPr id="68" name="Google Shape;68;p1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solidFill>
                  <a:schemeClr val="tx1"/>
                </a:solidFill>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dirty="0"/>
          </a:p>
        </p:txBody>
      </p:sp>
      <p:sp>
        <p:nvSpPr>
          <p:cNvPr id="69" name="Google Shape;69;p17"/>
          <p:cNvSpPr txBox="1">
            <a:spLocks noGrp="1"/>
          </p:cNvSpPr>
          <p:nvPr>
            <p:ph type="sldNum" idx="12"/>
          </p:nvPr>
        </p:nvSpPr>
        <p:spPr>
          <a:xfrm>
            <a:off x="8595300" y="4746634"/>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0"/>
        <p:cNvGrpSpPr/>
        <p:nvPr/>
      </p:nvGrpSpPr>
      <p:grpSpPr>
        <a:xfrm>
          <a:off x="0" y="0"/>
          <a:ext cx="0" cy="0"/>
          <a:chOff x="0" y="0"/>
          <a:chExt cx="0" cy="0"/>
        </a:xfrm>
      </p:grpSpPr>
      <p:sp>
        <p:nvSpPr>
          <p:cNvPr id="71" name="Google Shape;71;p18"/>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solidFill>
                  <a:schemeClr val="accent1"/>
                </a:solidFill>
              </a:defRPr>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rPr dirty="0"/>
              <a:t>xx%</a:t>
            </a:r>
          </a:p>
        </p:txBody>
      </p:sp>
      <p:sp>
        <p:nvSpPr>
          <p:cNvPr id="72" name="Google Shape;72;p18"/>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solidFill>
                  <a:schemeClr val="tx1"/>
                </a:solidFill>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dirty="0"/>
          </a:p>
        </p:txBody>
      </p:sp>
      <p:sp>
        <p:nvSpPr>
          <p:cNvPr id="73" name="Google Shape;73;p1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dirty="0"/>
          </a:p>
        </p:txBody>
      </p:sp>
      <p:sp>
        <p:nvSpPr>
          <p:cNvPr id="76" name="Google Shape;76;p1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solidFill>
                  <a:schemeClr val="accent1"/>
                </a:solidFill>
              </a:defRPr>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dirty="0"/>
          </a:p>
        </p:txBody>
      </p:sp>
      <p:sp>
        <p:nvSpPr>
          <p:cNvPr id="79" name="Google Shape;79;p20"/>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80" name="Google Shape;80;p20"/>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83" name="Google Shape;83;p2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4"/>
        <p:cNvGrpSpPr/>
        <p:nvPr/>
      </p:nvGrpSpPr>
      <p:grpSpPr>
        <a:xfrm>
          <a:off x="0" y="0"/>
          <a:ext cx="0" cy="0"/>
          <a:chOff x="0" y="0"/>
          <a:chExt cx="0" cy="0"/>
        </a:xfrm>
      </p:grpSpPr>
      <p:sp>
        <p:nvSpPr>
          <p:cNvPr id="85" name="Google Shape;85;p22"/>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86" name="Google Shape;86;p22"/>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87" name="Google Shape;87;p22"/>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88" name="Google Shape;88;p22"/>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89" name="Google Shape;89;p2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23"/>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92" name="Google Shape;92;p2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3" r:id="rId4"/>
    <p:sldLayoutId id="2147483654" r:id="rId5"/>
    <p:sldLayoutId id="2147483655" r:id="rId6"/>
    <p:sldLayoutId id="2147483656" r:id="rId7"/>
    <p:sldLayoutId id="2147483657" r:id="rId8"/>
    <p:sldLayoutId id="2147483658" r:id="rId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dirty="0"/>
          </a:p>
        </p:txBody>
      </p:sp>
      <p:sp>
        <p:nvSpPr>
          <p:cNvPr id="53" name="Google Shape;53;p1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gov.uk/government/publications/food-teaching-in-primary-schools-knowledge-and-skills-framework"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www.gov.uk/government/publications/national-curriculum-in-england-science-programmes-of-study/national-curriculum-in-england-science-programmes-of-study" TargetMode="External"/><Relationship Id="rId5" Type="http://schemas.openxmlformats.org/officeDocument/2006/relationships/hyperlink" Target="https://www.gov.uk/government/publications/national-curriculum-in-england-design-and-technology-programmes-of-study/national-curriculum-in-england-design-and-technology-programmes-of-study#cooking-and-nutrition" TargetMode="External"/><Relationship Id="rId4" Type="http://schemas.openxmlformats.org/officeDocument/2006/relationships/hyperlink" Target="https://www.gov.uk/government/publications/food-teaching-in-secondary-schools-knowledge-and-skills-framework"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gov.uk/government/publications/the-eatwell-guide"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www.gov.uk/government/publications/standards-for-school-food-in-england"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hyperlink" Target="https://www.nhs.uk/conditions/dehydration/" TargetMode="External"/><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hyperlink" Target="https://www.nhs.uk/live-well/healthy-weight/understanding-calories/" TargetMode="External"/><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hyperlink" Target="https://www.gov.uk/government/publications/the-eatwell-guide" TargetMode="External"/><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hyperlink" Target="https://www.nhs.uk/conditions/type-2-diabetes/" TargetMode="External"/><Relationship Id="rId2" Type="http://schemas.openxmlformats.org/officeDocument/2006/relationships/notesSlide" Target="../notesSlides/notesSlide31.xml"/><Relationship Id="rId1" Type="http://schemas.openxmlformats.org/officeDocument/2006/relationships/slideLayout" Target="../slideLayouts/slideLayout11.xml"/><Relationship Id="rId5" Type="http://schemas.openxmlformats.org/officeDocument/2006/relationships/hyperlink" Target="https://www.nhs.uk/conditions/malnutrition/" TargetMode="External"/><Relationship Id="rId4" Type="http://schemas.openxmlformats.org/officeDocument/2006/relationships/hyperlink" Target="https://www.nhs.uk/live-well/healthy-weight/" TargetMode="Externa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hyperlink" Target="https://www.nhs.uk/live-well/alcohol-support/the-risks-of-drinking-too-much/" TargetMode="External"/><Relationship Id="rId2" Type="http://schemas.openxmlformats.org/officeDocument/2006/relationships/notesSlide" Target="../notesSlides/notesSlide33.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8"/>
        <p:cNvGrpSpPr/>
        <p:nvPr/>
      </p:nvGrpSpPr>
      <p:grpSpPr>
        <a:xfrm>
          <a:off x="0" y="0"/>
          <a:ext cx="0" cy="0"/>
          <a:chOff x="0" y="0"/>
          <a:chExt cx="0" cy="0"/>
        </a:xfrm>
      </p:grpSpPr>
      <p:sp>
        <p:nvSpPr>
          <p:cNvPr id="99" name="Google Shape;99;p25"/>
          <p:cNvSpPr txBox="1">
            <a:spLocks noGrp="1"/>
          </p:cNvSpPr>
          <p:nvPr>
            <p:ph type="ctrTitle"/>
          </p:nvPr>
        </p:nvSpPr>
        <p:spPr>
          <a:xfrm>
            <a:off x="194850" y="1640575"/>
            <a:ext cx="8754300" cy="975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600" dirty="0">
                <a:solidFill>
                  <a:schemeClr val="accent1"/>
                </a:solidFill>
              </a:rPr>
              <a:t>Teaching about </a:t>
            </a:r>
            <a:r>
              <a:rPr lang="en-GB" sz="3600" b="1" dirty="0">
                <a:solidFill>
                  <a:schemeClr val="accent1"/>
                </a:solidFill>
              </a:rPr>
              <a:t>healthy eating</a:t>
            </a:r>
            <a:endParaRPr sz="3600" b="1" dirty="0">
              <a:solidFill>
                <a:schemeClr val="accent1"/>
              </a:solidFill>
            </a:endParaRPr>
          </a:p>
        </p:txBody>
      </p:sp>
      <p:sp>
        <p:nvSpPr>
          <p:cNvPr id="100" name="Google Shape;100;p25"/>
          <p:cNvSpPr txBox="1">
            <a:spLocks noGrp="1"/>
          </p:cNvSpPr>
          <p:nvPr>
            <p:ph type="subTitle" idx="1"/>
          </p:nvPr>
        </p:nvSpPr>
        <p:spPr>
          <a:xfrm>
            <a:off x="6878097" y="4497250"/>
            <a:ext cx="2005353" cy="4980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dirty="0">
                <a:solidFill>
                  <a:schemeClr val="accent1"/>
                </a:solidFill>
              </a:rPr>
              <a:t>November 2020</a:t>
            </a:r>
            <a:endParaRPr sz="2000" dirty="0">
              <a:solidFill>
                <a:schemeClr val="accent1"/>
              </a:solidFill>
            </a:endParaRPr>
          </a:p>
        </p:txBody>
      </p:sp>
      <p:sp>
        <p:nvSpPr>
          <p:cNvPr id="105" name="Google Shape;105;p25"/>
          <p:cNvSpPr txBox="1"/>
          <p:nvPr/>
        </p:nvSpPr>
        <p:spPr>
          <a:xfrm>
            <a:off x="117900" y="90925"/>
            <a:ext cx="7056300" cy="569100"/>
          </a:xfrm>
          <a:prstGeom prst="rect">
            <a:avLst/>
          </a:prstGeom>
          <a:noFill/>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chemeClr val="accent2"/>
                </a:solidFill>
                <a:latin typeface="Arial"/>
                <a:ea typeface="Arial"/>
                <a:cs typeface="Arial"/>
                <a:sym typeface="Arial"/>
              </a:rPr>
              <a:t>ADAPT THIS FOR YOUR OWN PRESENTATION </a:t>
            </a:r>
            <a:endParaRPr sz="2400" b="0" i="0" u="none" strike="noStrike" cap="none" dirty="0">
              <a:solidFill>
                <a:schemeClr val="accent2"/>
              </a:solidFill>
              <a:latin typeface="Arial"/>
              <a:ea typeface="Arial"/>
              <a:cs typeface="Arial"/>
              <a:sym typeface="Arial"/>
            </a:endParaRPr>
          </a:p>
        </p:txBody>
      </p:sp>
      <p:sp>
        <p:nvSpPr>
          <p:cNvPr id="101" name="Google Shape;101;p25"/>
          <p:cNvSpPr txBox="1">
            <a:spLocks noGrp="1"/>
          </p:cNvSpPr>
          <p:nvPr>
            <p:ph type="ctrTitle"/>
          </p:nvPr>
        </p:nvSpPr>
        <p:spPr>
          <a:xfrm>
            <a:off x="311700" y="222125"/>
            <a:ext cx="8520600" cy="975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000" dirty="0">
                <a:solidFill>
                  <a:schemeClr val="accent1"/>
                </a:solidFill>
              </a:rPr>
              <a:t>Training module</a:t>
            </a:r>
            <a:endParaRPr sz="3000" dirty="0">
              <a:solidFill>
                <a:schemeClr val="accent1"/>
              </a:solidFill>
            </a:endParaRPr>
          </a:p>
        </p:txBody>
      </p:sp>
      <p:sp>
        <p:nvSpPr>
          <p:cNvPr id="102" name="Google Shape;102;p25"/>
          <p:cNvSpPr txBox="1"/>
          <p:nvPr/>
        </p:nvSpPr>
        <p:spPr>
          <a:xfrm>
            <a:off x="1387950" y="2800600"/>
            <a:ext cx="6368100" cy="6105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dirty="0">
                <a:solidFill>
                  <a:schemeClr val="accent1"/>
                </a:solidFill>
                <a:latin typeface="Arial"/>
                <a:ea typeface="Arial"/>
                <a:cs typeface="Arial"/>
                <a:sym typeface="Arial"/>
              </a:rPr>
              <a:t>Part of: </a:t>
            </a:r>
            <a:r>
              <a:rPr lang="en-GB" sz="2400" dirty="0">
                <a:solidFill>
                  <a:schemeClr val="accent1"/>
                </a:solidFill>
              </a:rPr>
              <a:t>P</a:t>
            </a:r>
            <a:r>
              <a:rPr lang="en-GB" sz="2400" b="0" i="0" u="none" strike="noStrike" cap="none" dirty="0">
                <a:solidFill>
                  <a:schemeClr val="accent1"/>
                </a:solidFill>
                <a:latin typeface="Arial"/>
                <a:ea typeface="Arial"/>
                <a:cs typeface="Arial"/>
                <a:sym typeface="Arial"/>
              </a:rPr>
              <a:t>hysical health and mental wellbeing</a:t>
            </a:r>
            <a:endParaRPr sz="2400" b="0" i="0" u="none" strike="noStrike" cap="none" dirty="0">
              <a:solidFill>
                <a:schemeClr val="accen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dirty="0">
              <a:solidFill>
                <a:srgbClr val="073763"/>
              </a:solidFill>
              <a:latin typeface="Arial"/>
              <a:ea typeface="Arial"/>
              <a:cs typeface="Arial"/>
              <a:sym typeface="Arial"/>
            </a:endParaRPr>
          </a:p>
        </p:txBody>
      </p:sp>
      <p:sp>
        <p:nvSpPr>
          <p:cNvPr id="106" name="Google Shape;106;p25"/>
          <p:cNvSpPr txBox="1"/>
          <p:nvPr/>
        </p:nvSpPr>
        <p:spPr>
          <a:xfrm>
            <a:off x="1337100" y="3596125"/>
            <a:ext cx="6545400" cy="5691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dirty="0">
                <a:solidFill>
                  <a:schemeClr val="accent2"/>
                </a:solidFill>
                <a:latin typeface="Arial"/>
                <a:ea typeface="Arial"/>
                <a:cs typeface="Arial"/>
                <a:sym typeface="Arial"/>
              </a:rPr>
              <a:t>[YOUR NAME, YOUR SCHOOL]</a:t>
            </a:r>
            <a:endParaRPr sz="1800" b="0" i="0" u="none" strike="noStrike" cap="none" dirty="0">
              <a:solidFill>
                <a:schemeClr val="accent2"/>
              </a:solidFill>
              <a:latin typeface="Arial"/>
              <a:ea typeface="Arial"/>
              <a:cs typeface="Arial"/>
              <a:sym typeface="Arial"/>
            </a:endParaRPr>
          </a:p>
        </p:txBody>
      </p:sp>
      <p:sp>
        <p:nvSpPr>
          <p:cNvPr id="104" name="Google Shape;104;p25"/>
          <p:cNvSpPr txBox="1"/>
          <p:nvPr/>
        </p:nvSpPr>
        <p:spPr>
          <a:xfrm>
            <a:off x="3082100" y="44120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dirty="0">
                <a:solidFill>
                  <a:srgbClr val="260859"/>
                </a:solidFill>
                <a:latin typeface="Arial"/>
                <a:ea typeface="Arial"/>
                <a:cs typeface="Arial"/>
                <a:sym typeface="Arial"/>
              </a:rPr>
              <a:t>Primary</a:t>
            </a:r>
            <a:endParaRPr sz="2000" b="0" i="0" u="none" strike="noStrike" cap="none" dirty="0">
              <a:solidFill>
                <a:srgbClr val="260859"/>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24"/>
        <p:cNvGrpSpPr/>
        <p:nvPr/>
      </p:nvGrpSpPr>
      <p:grpSpPr>
        <a:xfrm>
          <a:off x="0" y="0"/>
          <a:ext cx="0" cy="0"/>
          <a:chOff x="0" y="0"/>
          <a:chExt cx="0" cy="0"/>
        </a:xfrm>
      </p:grpSpPr>
      <p:sp>
        <p:nvSpPr>
          <p:cNvPr id="125" name="Google Shape;125;p2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What you get out of today</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126" name="Google Shape;126;p28"/>
          <p:cNvSpPr txBox="1">
            <a:spLocks noGrp="1"/>
          </p:cNvSpPr>
          <p:nvPr>
            <p:ph type="body" idx="1"/>
          </p:nvPr>
        </p:nvSpPr>
        <p:spPr>
          <a:xfrm>
            <a:off x="270000" y="914400"/>
            <a:ext cx="75654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1800" dirty="0">
                <a:solidFill>
                  <a:srgbClr val="000000"/>
                </a:solidFill>
              </a:rPr>
              <a:t>By the end of this training you should:</a:t>
            </a:r>
            <a:endParaRPr sz="1800" dirty="0">
              <a:solidFill>
                <a:srgbClr val="000000"/>
              </a:solidFill>
            </a:endParaRPr>
          </a:p>
          <a:p>
            <a:pPr marL="457200" lvl="0" indent="-342900" algn="l" rtl="0">
              <a:lnSpc>
                <a:spcPct val="115000"/>
              </a:lnSpc>
              <a:spcBef>
                <a:spcPts val="1000"/>
              </a:spcBef>
              <a:spcAft>
                <a:spcPts val="0"/>
              </a:spcAft>
              <a:buClr>
                <a:schemeClr val="accent1"/>
              </a:buClr>
              <a:buSzPts val="1800"/>
              <a:buChar char="●"/>
            </a:pPr>
            <a:r>
              <a:rPr lang="en-GB" sz="1800" dirty="0">
                <a:solidFill>
                  <a:srgbClr val="000000"/>
                </a:solidFill>
              </a:rPr>
              <a:t>know what is included in the statutory guidance </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dirty="0">
                <a:solidFill>
                  <a:srgbClr val="000000"/>
                </a:solidFill>
              </a:rPr>
              <a:t>know some key knowledge and facts to cover as part of this topic</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dirty="0">
                <a:solidFill>
                  <a:srgbClr val="000000"/>
                </a:solidFill>
              </a:rPr>
              <a:t>have strategies to deal with questions that come up in class</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dirty="0">
                <a:solidFill>
                  <a:srgbClr val="000000"/>
                </a:solidFill>
              </a:rPr>
              <a:t>feel more confident teaching about </a:t>
            </a:r>
            <a:r>
              <a:rPr lang="en-GB" sz="1800" b="1" dirty="0">
                <a:solidFill>
                  <a:schemeClr val="dk1"/>
                </a:solidFill>
              </a:rPr>
              <a:t>healthy eating</a:t>
            </a:r>
            <a:endParaRPr sz="1800" b="1" dirty="0">
              <a:solidFill>
                <a:srgbClr val="000000"/>
              </a:solidFill>
            </a:endParaRPr>
          </a:p>
          <a:p>
            <a:pPr marL="0" lvl="0" indent="0" algn="l" rtl="0">
              <a:lnSpc>
                <a:spcPct val="115000"/>
              </a:lnSpc>
              <a:spcBef>
                <a:spcPts val="0"/>
              </a:spcBef>
              <a:spcAft>
                <a:spcPts val="0"/>
              </a:spcAft>
              <a:buSzPts val="1400"/>
              <a:buNone/>
            </a:pPr>
            <a:endParaRPr sz="1800" dirty="0">
              <a:solidFill>
                <a:srgbClr val="434343"/>
              </a:solidFill>
            </a:endParaRPr>
          </a:p>
          <a:p>
            <a:pPr marL="457200" lvl="0" indent="0" algn="l" rtl="0">
              <a:lnSpc>
                <a:spcPct val="115000"/>
              </a:lnSpc>
              <a:spcBef>
                <a:spcPts val="0"/>
              </a:spcBef>
              <a:spcAft>
                <a:spcPts val="0"/>
              </a:spcAft>
              <a:buSzPts val="1400"/>
              <a:buNone/>
            </a:pPr>
            <a:endParaRPr sz="1800" dirty="0"/>
          </a:p>
          <a:p>
            <a:pPr marL="0" lvl="0" indent="0" algn="l" rtl="0">
              <a:lnSpc>
                <a:spcPct val="115000"/>
              </a:lnSpc>
              <a:spcBef>
                <a:spcPts val="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27" name="Google Shape;127;p2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31"/>
        <p:cNvGrpSpPr/>
        <p:nvPr/>
      </p:nvGrpSpPr>
      <p:grpSpPr>
        <a:xfrm>
          <a:off x="0" y="0"/>
          <a:ext cx="0" cy="0"/>
          <a:chOff x="0" y="0"/>
          <a:chExt cx="0" cy="0"/>
        </a:xfrm>
      </p:grpSpPr>
      <p:sp>
        <p:nvSpPr>
          <p:cNvPr id="132" name="Google Shape;132;p29"/>
          <p:cNvSpPr txBox="1">
            <a:spLocks noGrp="1"/>
          </p:cNvSpPr>
          <p:nvPr>
            <p:ph type="title"/>
          </p:nvPr>
        </p:nvSpPr>
        <p:spPr>
          <a:xfrm>
            <a:off x="1362300" y="2150850"/>
            <a:ext cx="6419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Teaching the new curriculum</a:t>
            </a:r>
            <a:endParaRPr dirty="0">
              <a:solidFill>
                <a:srgbClr val="FFFFFF"/>
              </a:solidFill>
            </a:endParaRPr>
          </a:p>
        </p:txBody>
      </p:sp>
      <p:sp>
        <p:nvSpPr>
          <p:cNvPr id="133" name="Google Shape;133;p2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37"/>
        <p:cNvGrpSpPr/>
        <p:nvPr/>
      </p:nvGrpSpPr>
      <p:grpSpPr>
        <a:xfrm>
          <a:off x="0" y="0"/>
          <a:ext cx="0" cy="0"/>
          <a:chOff x="0" y="0"/>
          <a:chExt cx="0" cy="0"/>
        </a:xfrm>
      </p:grpSpPr>
      <p:sp>
        <p:nvSpPr>
          <p:cNvPr id="138" name="Google Shape;138;p3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Related topics</a:t>
            </a:r>
            <a:endParaRPr dirty="0"/>
          </a:p>
        </p:txBody>
      </p:sp>
      <p:sp>
        <p:nvSpPr>
          <p:cNvPr id="139" name="Google Shape;139;p30"/>
          <p:cNvSpPr txBox="1">
            <a:spLocks noGrp="1"/>
          </p:cNvSpPr>
          <p:nvPr>
            <p:ph type="body" idx="1"/>
          </p:nvPr>
        </p:nvSpPr>
        <p:spPr>
          <a:xfrm>
            <a:off x="270000" y="914400"/>
            <a:ext cx="735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b="1" dirty="0"/>
              <a:t>Healthy eating</a:t>
            </a:r>
            <a:r>
              <a:rPr lang="en-GB" sz="1800" dirty="0"/>
              <a:t> is related to the </a:t>
            </a:r>
            <a:r>
              <a:rPr lang="en-GB" sz="1800" dirty="0">
                <a:solidFill>
                  <a:schemeClr val="dk1"/>
                </a:solidFill>
              </a:rPr>
              <a:t>curriculums for</a:t>
            </a:r>
            <a:r>
              <a:rPr lang="en-GB" sz="1800" dirty="0"/>
              <a:t>:</a:t>
            </a:r>
            <a:endParaRPr sz="1800" dirty="0"/>
          </a:p>
          <a:p>
            <a:pPr marL="457200" lvl="0" indent="-342900" algn="l" rtl="0">
              <a:lnSpc>
                <a:spcPct val="115000"/>
              </a:lnSpc>
              <a:spcBef>
                <a:spcPts val="1000"/>
              </a:spcBef>
              <a:spcAft>
                <a:spcPts val="0"/>
              </a:spcAft>
              <a:buSzPts val="1800"/>
              <a:buChar char="●"/>
            </a:pPr>
            <a:r>
              <a:rPr lang="en-GB" sz="1800" dirty="0">
                <a:solidFill>
                  <a:schemeClr val="dk1"/>
                </a:solidFill>
              </a:rPr>
              <a:t>Design and Technology, i.e. food teaching in </a:t>
            </a:r>
            <a:r>
              <a:rPr lang="en-GB" sz="1800" u="sng" dirty="0">
                <a:solidFill>
                  <a:srgbClr val="0000FF"/>
                </a:solidFill>
                <a:hlinkClick r:id="rId3">
                  <a:extLst>
                    <a:ext uri="{A12FA001-AC4F-418D-AE19-62706E023703}">
                      <ahyp:hlinkClr xmlns:ahyp="http://schemas.microsoft.com/office/drawing/2018/hyperlinkcolor" val="tx"/>
                    </a:ext>
                  </a:extLst>
                </a:hlinkClick>
              </a:rPr>
              <a:t>primary</a:t>
            </a:r>
            <a:r>
              <a:rPr lang="en-GB" sz="1800" dirty="0">
                <a:solidFill>
                  <a:srgbClr val="000000"/>
                </a:solidFill>
              </a:rPr>
              <a:t> and</a:t>
            </a:r>
            <a:r>
              <a:rPr lang="en-GB" sz="1800" dirty="0">
                <a:solidFill>
                  <a:schemeClr val="accent5"/>
                </a:solidFill>
              </a:rPr>
              <a:t> </a:t>
            </a:r>
            <a:r>
              <a:rPr lang="en-GB" sz="1800" u="sng" dirty="0">
                <a:solidFill>
                  <a:srgbClr val="0000FF"/>
                </a:solidFill>
                <a:hlinkClick r:id="rId4">
                  <a:extLst>
                    <a:ext uri="{A12FA001-AC4F-418D-AE19-62706E023703}">
                      <ahyp:hlinkClr xmlns:ahyp="http://schemas.microsoft.com/office/drawing/2018/hyperlinkcolor" val="tx"/>
                    </a:ext>
                  </a:extLst>
                </a:hlinkClick>
              </a:rPr>
              <a:t>secondary</a:t>
            </a:r>
            <a:r>
              <a:rPr lang="en-GB" sz="1800" dirty="0">
                <a:solidFill>
                  <a:schemeClr val="dk1"/>
                </a:solidFill>
              </a:rPr>
              <a:t> schools and </a:t>
            </a:r>
            <a:r>
              <a:rPr lang="en-GB" sz="1800" u="sng" dirty="0">
                <a:solidFill>
                  <a:srgbClr val="0000FF"/>
                </a:solidFill>
                <a:hlinkClick r:id="rId5">
                  <a:extLst>
                    <a:ext uri="{A12FA001-AC4F-418D-AE19-62706E023703}">
                      <ahyp:hlinkClr xmlns:ahyp="http://schemas.microsoft.com/office/drawing/2018/hyperlinkcolor" val="tx"/>
                    </a:ext>
                  </a:extLst>
                </a:hlinkClick>
              </a:rPr>
              <a:t>cooking and nutrition</a:t>
            </a:r>
            <a:endParaRPr sz="1800" dirty="0">
              <a:solidFill>
                <a:srgbClr val="0000FF"/>
              </a:solidFill>
            </a:endParaRPr>
          </a:p>
          <a:p>
            <a:pPr marL="457200" lvl="0" indent="-342900" algn="l" rtl="0">
              <a:lnSpc>
                <a:spcPct val="115000"/>
              </a:lnSpc>
              <a:spcBef>
                <a:spcPts val="0"/>
              </a:spcBef>
              <a:spcAft>
                <a:spcPts val="0"/>
              </a:spcAft>
              <a:buSzPts val="1800"/>
              <a:buChar char="●"/>
            </a:pPr>
            <a:r>
              <a:rPr lang="en-GB" sz="1800" u="sng" dirty="0">
                <a:solidFill>
                  <a:srgbClr val="0000FF"/>
                </a:solidFill>
                <a:hlinkClick r:id="rId6">
                  <a:extLst>
                    <a:ext uri="{A12FA001-AC4F-418D-AE19-62706E023703}">
                      <ahyp:hlinkClr xmlns:ahyp="http://schemas.microsoft.com/office/drawing/2018/hyperlinkcolor" val="tx"/>
                    </a:ext>
                  </a:extLst>
                </a:hlinkClick>
              </a:rPr>
              <a:t>Science</a:t>
            </a:r>
            <a:endParaRPr sz="1800" dirty="0">
              <a:solidFill>
                <a:srgbClr val="0000FF"/>
              </a:solidFill>
            </a:endParaRPr>
          </a:p>
          <a:p>
            <a:pPr marL="0" lvl="0" indent="0" algn="l" rtl="0">
              <a:lnSpc>
                <a:spcPct val="115000"/>
              </a:lnSpc>
              <a:spcBef>
                <a:spcPts val="1000"/>
              </a:spcBef>
              <a:spcAft>
                <a:spcPts val="0"/>
              </a:spcAft>
              <a:buSzPts val="1400"/>
              <a:buNone/>
            </a:pPr>
            <a:r>
              <a:rPr lang="en-GB" sz="1800" dirty="0"/>
              <a:t>The following modules also have related content: </a:t>
            </a:r>
            <a:r>
              <a:rPr lang="en-GB" sz="1800" dirty="0">
                <a:solidFill>
                  <a:schemeClr val="dk1"/>
                </a:solidFill>
              </a:rPr>
              <a:t>physical health and fitness; </a:t>
            </a:r>
            <a:r>
              <a:rPr lang="en-GB" sz="1800" dirty="0"/>
              <a:t>drugs, alcohol and tobacco; </a:t>
            </a:r>
            <a:r>
              <a:rPr lang="en-GB" sz="1800" dirty="0">
                <a:solidFill>
                  <a:schemeClr val="dk1"/>
                </a:solidFill>
              </a:rPr>
              <a:t>health and prevention.</a:t>
            </a:r>
            <a:endParaRPr sz="1800" dirty="0">
              <a:solidFill>
                <a:schemeClr val="dk1"/>
              </a:solidFill>
            </a:endParaRPr>
          </a:p>
          <a:p>
            <a:pPr marL="0" lvl="0" indent="0" algn="l" rtl="0">
              <a:spcBef>
                <a:spcPts val="1600"/>
              </a:spcBef>
              <a:spcAft>
                <a:spcPts val="0"/>
              </a:spcAft>
              <a:buNone/>
            </a:pPr>
            <a:r>
              <a:rPr lang="en-GB" sz="1800" dirty="0">
                <a:solidFill>
                  <a:schemeClr val="dk1"/>
                </a:solidFill>
              </a:rPr>
              <a:t>You should: </a:t>
            </a:r>
            <a:endParaRPr sz="1800" dirty="0">
              <a:solidFill>
                <a:schemeClr val="dk1"/>
              </a:solidFill>
            </a:endParaRPr>
          </a:p>
          <a:p>
            <a:pPr marL="457200" lvl="0" indent="-342900" algn="l" rtl="0">
              <a:spcBef>
                <a:spcPts val="1000"/>
              </a:spcBef>
              <a:spcAft>
                <a:spcPts val="0"/>
              </a:spcAft>
              <a:buClr>
                <a:schemeClr val="accent1"/>
              </a:buClr>
              <a:buSzPts val="1800"/>
              <a:buChar char="●"/>
            </a:pPr>
            <a:r>
              <a:rPr lang="en-GB" sz="1800" b="1" dirty="0">
                <a:solidFill>
                  <a:schemeClr val="dk1"/>
                </a:solidFill>
              </a:rPr>
              <a:t>consider thematic links </a:t>
            </a:r>
            <a:r>
              <a:rPr lang="en-GB" sz="1800" dirty="0">
                <a:solidFill>
                  <a:schemeClr val="dk1"/>
                </a:solidFill>
              </a:rPr>
              <a:t>across key topics and the whole school when planning and delivering lessons</a:t>
            </a:r>
            <a:endParaRPr sz="1800" dirty="0">
              <a:solidFill>
                <a:schemeClr val="dk1"/>
              </a:solidFill>
            </a:endParaRPr>
          </a:p>
          <a:p>
            <a:pPr marL="457200" lvl="0" indent="-342900" algn="l" rtl="0">
              <a:spcBef>
                <a:spcPts val="0"/>
              </a:spcBef>
              <a:spcAft>
                <a:spcPts val="0"/>
              </a:spcAft>
              <a:buClr>
                <a:schemeClr val="accent1"/>
              </a:buClr>
              <a:buSzPts val="1800"/>
              <a:buChar char="●"/>
            </a:pPr>
            <a:r>
              <a:rPr lang="en-GB" sz="1800" dirty="0">
                <a:solidFill>
                  <a:schemeClr val="dk1"/>
                </a:solidFill>
              </a:rPr>
              <a:t>find ways to </a:t>
            </a:r>
            <a:r>
              <a:rPr lang="en-GB" sz="1800" b="1" dirty="0">
                <a:solidFill>
                  <a:schemeClr val="dk1"/>
                </a:solidFill>
              </a:rPr>
              <a:t>link knowledge and vocabulary </a:t>
            </a:r>
            <a:r>
              <a:rPr lang="en-GB" sz="1800" dirty="0">
                <a:solidFill>
                  <a:schemeClr val="dk1"/>
                </a:solidFill>
              </a:rPr>
              <a:t>across topics</a:t>
            </a:r>
            <a:endParaRPr sz="1800" dirty="0"/>
          </a:p>
        </p:txBody>
      </p:sp>
      <p:sp>
        <p:nvSpPr>
          <p:cNvPr id="140" name="Google Shape;140;p30"/>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44"/>
        <p:cNvGrpSpPr/>
        <p:nvPr/>
      </p:nvGrpSpPr>
      <p:grpSpPr>
        <a:xfrm>
          <a:off x="0" y="0"/>
          <a:ext cx="0" cy="0"/>
          <a:chOff x="0" y="0"/>
          <a:chExt cx="0" cy="0"/>
        </a:xfrm>
      </p:grpSpPr>
      <p:sp>
        <p:nvSpPr>
          <p:cNvPr id="145" name="Google Shape;145;p3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Related guidance</a:t>
            </a:r>
            <a:endParaRPr dirty="0"/>
          </a:p>
        </p:txBody>
      </p:sp>
      <p:sp>
        <p:nvSpPr>
          <p:cNvPr id="146" name="Google Shape;146;p31"/>
          <p:cNvSpPr txBox="1">
            <a:spLocks noGrp="1"/>
          </p:cNvSpPr>
          <p:nvPr>
            <p:ph type="body" idx="1"/>
          </p:nvPr>
        </p:nvSpPr>
        <p:spPr>
          <a:xfrm>
            <a:off x="270000" y="914400"/>
            <a:ext cx="735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t>Schools may also want to refer to the following related government guidance when planning to teach this subject: </a:t>
            </a:r>
            <a:endParaRPr sz="1800" dirty="0"/>
          </a:p>
          <a:p>
            <a:pPr marL="457200" lvl="0" indent="-342900" algn="l" rtl="0">
              <a:lnSpc>
                <a:spcPct val="115000"/>
              </a:lnSpc>
              <a:spcBef>
                <a:spcPts val="1600"/>
              </a:spcBef>
              <a:spcAft>
                <a:spcPts val="0"/>
              </a:spcAft>
              <a:buClr>
                <a:schemeClr val="accent1"/>
              </a:buClr>
              <a:buSzPts val="1800"/>
              <a:buChar char="●"/>
            </a:pPr>
            <a:r>
              <a:rPr lang="en-GB" sz="1800" dirty="0">
                <a:solidFill>
                  <a:schemeClr val="dk1"/>
                </a:solidFill>
              </a:rPr>
              <a:t>the</a:t>
            </a:r>
            <a:r>
              <a:rPr lang="en-GB" sz="1800" dirty="0">
                <a:solidFill>
                  <a:schemeClr val="accent5"/>
                </a:solidFill>
              </a:rPr>
              <a:t> </a:t>
            </a:r>
            <a:r>
              <a:rPr lang="en-GB" sz="1800" u="sng" dirty="0">
                <a:solidFill>
                  <a:srgbClr val="0000FF"/>
                </a:solidFill>
                <a:hlinkClick r:id="rId3">
                  <a:extLst>
                    <a:ext uri="{A12FA001-AC4F-418D-AE19-62706E023703}">
                      <ahyp:hlinkClr xmlns:ahyp="http://schemas.microsoft.com/office/drawing/2018/hyperlinkcolor" val="tx"/>
                    </a:ext>
                  </a:extLst>
                </a:hlinkClick>
              </a:rPr>
              <a:t>Eatwell guide</a:t>
            </a:r>
            <a:r>
              <a:rPr lang="en-GB" sz="1800" dirty="0">
                <a:solidFill>
                  <a:srgbClr val="0000FF"/>
                </a:solidFill>
              </a:rPr>
              <a:t> </a:t>
            </a:r>
            <a:r>
              <a:rPr lang="en-GB" sz="1800" dirty="0">
                <a:solidFill>
                  <a:schemeClr val="dk1"/>
                </a:solidFill>
              </a:rPr>
              <a:t>shows how much of what we eat overall should come from each food group</a:t>
            </a:r>
            <a:endParaRPr sz="1800" dirty="0">
              <a:solidFill>
                <a:schemeClr val="dk1"/>
              </a:solidFill>
            </a:endParaRPr>
          </a:p>
          <a:p>
            <a:pPr marL="457200" lvl="0" indent="-342900" algn="l" rtl="0">
              <a:spcBef>
                <a:spcPts val="0"/>
              </a:spcBef>
              <a:spcAft>
                <a:spcPts val="0"/>
              </a:spcAft>
              <a:buClr>
                <a:schemeClr val="accent1"/>
              </a:buClr>
              <a:buSzPts val="1800"/>
              <a:buChar char="●"/>
            </a:pPr>
            <a:r>
              <a:rPr lang="en-GB" sz="1800" u="sng" dirty="0">
                <a:solidFill>
                  <a:srgbClr val="0000FF"/>
                </a:solidFill>
                <a:hlinkClick r:id="rId4">
                  <a:extLst>
                    <a:ext uri="{A12FA001-AC4F-418D-AE19-62706E023703}">
                      <ahyp:hlinkClr xmlns:ahyp="http://schemas.microsoft.com/office/drawing/2018/hyperlinkcolor" val="tx"/>
                    </a:ext>
                  </a:extLst>
                </a:hlinkClick>
              </a:rPr>
              <a:t>standards for school food</a:t>
            </a:r>
            <a:r>
              <a:rPr lang="en-GB" sz="1800" dirty="0">
                <a:solidFill>
                  <a:srgbClr val="0000FF"/>
                </a:solidFill>
                <a:uFill>
                  <a:noFill/>
                </a:uFill>
                <a:hlinkClick r:id="rId4">
                  <a:extLst>
                    <a:ext uri="{A12FA001-AC4F-418D-AE19-62706E023703}">
                      <ahyp:hlinkClr xmlns:ahyp="http://schemas.microsoft.com/office/drawing/2018/hyperlinkcolor" val="tx"/>
                    </a:ext>
                  </a:extLst>
                </a:hlinkClick>
              </a:rPr>
              <a:t> </a:t>
            </a:r>
            <a:r>
              <a:rPr lang="en-GB" sz="1800" dirty="0">
                <a:solidFill>
                  <a:schemeClr val="dk1"/>
                </a:solidFill>
                <a:uFill>
                  <a:noFill/>
                </a:uFill>
                <a:hlinkClick r:id="rId4">
                  <a:extLst>
                    <a:ext uri="{A12FA001-AC4F-418D-AE19-62706E023703}">
                      <ahyp:hlinkClr xmlns:ahyp="http://schemas.microsoft.com/office/drawing/2018/hyperlinkcolor" val="tx"/>
                    </a:ext>
                  </a:extLst>
                </a:hlinkClick>
              </a:rPr>
              <a:t>in England</a:t>
            </a:r>
            <a:endParaRPr sz="1800" dirty="0">
              <a:solidFill>
                <a:schemeClr val="dk1"/>
              </a:solidFill>
            </a:endParaRPr>
          </a:p>
          <a:p>
            <a:pPr marL="0" lvl="0" indent="0" algn="l" rtl="0">
              <a:spcBef>
                <a:spcPts val="1600"/>
              </a:spcBef>
              <a:spcAft>
                <a:spcPts val="0"/>
              </a:spcAft>
              <a:buNone/>
            </a:pPr>
            <a:r>
              <a:rPr lang="en-GB" sz="1800" dirty="0">
                <a:solidFill>
                  <a:schemeClr val="dk1"/>
                </a:solidFill>
              </a:rPr>
              <a:t>Also refer to your school’s </a:t>
            </a:r>
            <a:r>
              <a:rPr lang="en-GB" sz="1800" b="1" dirty="0">
                <a:solidFill>
                  <a:schemeClr val="dk1"/>
                </a:solidFill>
              </a:rPr>
              <a:t>policy on healthy eating</a:t>
            </a:r>
            <a:r>
              <a:rPr lang="en-GB" sz="1800" dirty="0">
                <a:solidFill>
                  <a:schemeClr val="dk1"/>
                </a:solidFill>
              </a:rPr>
              <a:t>. </a:t>
            </a:r>
            <a:endParaRPr sz="1800" dirty="0">
              <a:solidFill>
                <a:schemeClr val="dk1"/>
              </a:solidFill>
            </a:endParaRPr>
          </a:p>
          <a:p>
            <a:pPr marL="457200" lvl="0" indent="-228600" algn="l" rtl="0">
              <a:lnSpc>
                <a:spcPct val="115000"/>
              </a:lnSpc>
              <a:spcBef>
                <a:spcPts val="0"/>
              </a:spcBef>
              <a:spcAft>
                <a:spcPts val="0"/>
              </a:spcAft>
              <a:buSzPts val="1800"/>
              <a:buNone/>
            </a:pPr>
            <a:endParaRPr sz="1800" dirty="0"/>
          </a:p>
          <a:p>
            <a:pPr marL="0" lvl="0" indent="0" algn="l" rtl="0">
              <a:lnSpc>
                <a:spcPct val="115000"/>
              </a:lnSpc>
              <a:spcBef>
                <a:spcPts val="1600"/>
              </a:spcBef>
              <a:spcAft>
                <a:spcPts val="1600"/>
              </a:spcAft>
              <a:buSzPts val="1400"/>
              <a:buNone/>
            </a:pPr>
            <a:endParaRPr sz="1800" dirty="0"/>
          </a:p>
        </p:txBody>
      </p:sp>
      <p:sp>
        <p:nvSpPr>
          <p:cNvPr id="147" name="Google Shape;147;p3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22"/>
        <p:cNvGrpSpPr/>
        <p:nvPr/>
      </p:nvGrpSpPr>
      <p:grpSpPr>
        <a:xfrm>
          <a:off x="0" y="0"/>
          <a:ext cx="0" cy="0"/>
          <a:chOff x="0" y="0"/>
          <a:chExt cx="0" cy="0"/>
        </a:xfrm>
      </p:grpSpPr>
      <p:sp>
        <p:nvSpPr>
          <p:cNvPr id="223" name="Google Shape;223;p42"/>
          <p:cNvSpPr txBox="1">
            <a:spLocks noGrp="1"/>
          </p:cNvSpPr>
          <p:nvPr>
            <p:ph type="title"/>
          </p:nvPr>
        </p:nvSpPr>
        <p:spPr>
          <a:xfrm>
            <a:off x="2327550" y="2150850"/>
            <a:ext cx="4488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Primary curriculum</a:t>
            </a:r>
            <a:endParaRPr dirty="0">
              <a:solidFill>
                <a:srgbClr val="FFFFFF"/>
              </a:solidFill>
            </a:endParaRPr>
          </a:p>
        </p:txBody>
      </p:sp>
      <p:sp>
        <p:nvSpPr>
          <p:cNvPr id="224" name="Google Shape;224;p4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28"/>
        <p:cNvGrpSpPr/>
        <p:nvPr/>
      </p:nvGrpSpPr>
      <p:grpSpPr>
        <a:xfrm>
          <a:off x="0" y="0"/>
          <a:ext cx="0" cy="0"/>
          <a:chOff x="0" y="0"/>
          <a:chExt cx="0" cy="0"/>
        </a:xfrm>
      </p:grpSpPr>
      <p:sp>
        <p:nvSpPr>
          <p:cNvPr id="229" name="Google Shape;229;p43"/>
          <p:cNvSpPr txBox="1">
            <a:spLocks noGrp="1"/>
          </p:cNvSpPr>
          <p:nvPr>
            <p:ph type="title"/>
          </p:nvPr>
        </p:nvSpPr>
        <p:spPr>
          <a:xfrm>
            <a:off x="3074400" y="2150850"/>
            <a:ext cx="29952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3600"/>
              <a:buNone/>
            </a:pPr>
            <a:r>
              <a:rPr lang="en-GB" dirty="0">
                <a:solidFill>
                  <a:schemeClr val="accent1"/>
                </a:solidFill>
              </a:rPr>
              <a:t>A healthy diet</a:t>
            </a:r>
            <a:endParaRPr dirty="0">
              <a:solidFill>
                <a:schemeClr val="accent1"/>
              </a:solidFill>
            </a:endParaRPr>
          </a:p>
        </p:txBody>
      </p:sp>
      <p:sp>
        <p:nvSpPr>
          <p:cNvPr id="230" name="Google Shape;230;p4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34"/>
        <p:cNvGrpSpPr/>
        <p:nvPr/>
      </p:nvGrpSpPr>
      <p:grpSpPr>
        <a:xfrm>
          <a:off x="0" y="0"/>
          <a:ext cx="0" cy="0"/>
          <a:chOff x="0" y="0"/>
          <a:chExt cx="0" cy="0"/>
        </a:xfrm>
      </p:grpSpPr>
      <p:sp>
        <p:nvSpPr>
          <p:cNvPr id="235" name="Google Shape;235;p4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000000"/>
              </a:buClr>
              <a:buSzPts val="2800"/>
              <a:buFont typeface="Arial"/>
              <a:buNone/>
            </a:pPr>
            <a:r>
              <a:rPr lang="en-GB" dirty="0"/>
              <a:t>A healthy diet (1)</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39" name="Google Shape;239;p4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36" name="Google Shape;236;p4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SzPts val="1400"/>
              <a:buNone/>
            </a:pPr>
            <a:r>
              <a:rPr lang="en-GB" dirty="0">
                <a:solidFill>
                  <a:srgbClr val="000000"/>
                </a:solidFill>
              </a:rPr>
              <a:t>Explain that a healthy diet helps our bodies to grow, stay healthy, function properly and fight off diseases.</a:t>
            </a:r>
            <a:endParaRPr dirty="0">
              <a:solidFill>
                <a:srgbClr val="000000"/>
              </a:solidFill>
            </a:endParaRPr>
          </a:p>
          <a:p>
            <a:pPr marL="0" marR="0" lvl="0" indent="0" algn="l" rtl="0">
              <a:lnSpc>
                <a:spcPct val="115000"/>
              </a:lnSpc>
              <a:spcBef>
                <a:spcPts val="1000"/>
              </a:spcBef>
              <a:spcAft>
                <a:spcPts val="0"/>
              </a:spcAft>
              <a:buSzPts val="1400"/>
              <a:buNone/>
            </a:pPr>
            <a:r>
              <a:rPr lang="en-GB" dirty="0">
                <a:solidFill>
                  <a:srgbClr val="000000"/>
                </a:solidFill>
              </a:rPr>
              <a:t>A healthy diet has the right </a:t>
            </a:r>
            <a:r>
              <a:rPr lang="en-GB" b="1" dirty="0">
                <a:solidFill>
                  <a:srgbClr val="000000"/>
                </a:solidFill>
              </a:rPr>
              <a:t>balance of nutrients. </a:t>
            </a:r>
            <a:r>
              <a:rPr lang="en-GB" dirty="0">
                <a:solidFill>
                  <a:srgbClr val="000000"/>
                </a:solidFill>
              </a:rPr>
              <a:t>These are substances in food which provide the nourishment we need to maintain health and growth.</a:t>
            </a:r>
            <a:endParaRPr strike="sngStrike" dirty="0">
              <a:solidFill>
                <a:srgbClr val="000000"/>
              </a:solidFill>
            </a:endParaRPr>
          </a:p>
          <a:p>
            <a:pPr marL="0" marR="0" lvl="0" indent="0" algn="l" rtl="0">
              <a:lnSpc>
                <a:spcPct val="115000"/>
              </a:lnSpc>
              <a:spcBef>
                <a:spcPts val="1000"/>
              </a:spcBef>
              <a:spcAft>
                <a:spcPts val="0"/>
              </a:spcAft>
              <a:buSzPts val="1400"/>
              <a:buNone/>
            </a:pPr>
            <a:r>
              <a:rPr lang="en-GB" dirty="0">
                <a:solidFill>
                  <a:srgbClr val="000000"/>
                </a:solidFill>
              </a:rPr>
              <a:t>Explain that we need to eat a </a:t>
            </a:r>
            <a:r>
              <a:rPr lang="en-GB" b="1" dirty="0">
                <a:solidFill>
                  <a:srgbClr val="000000"/>
                </a:solidFill>
              </a:rPr>
              <a:t>wide variety</a:t>
            </a:r>
            <a:r>
              <a:rPr lang="en-GB" dirty="0">
                <a:solidFill>
                  <a:srgbClr val="000000"/>
                </a:solidFill>
              </a:rPr>
              <a:t> of food and drink </a:t>
            </a:r>
            <a:r>
              <a:rPr lang="en-GB" b="1" dirty="0">
                <a:solidFill>
                  <a:srgbClr val="000000"/>
                </a:solidFill>
              </a:rPr>
              <a:t>in the right amounts</a:t>
            </a:r>
            <a:r>
              <a:rPr lang="en-GB" dirty="0">
                <a:solidFill>
                  <a:srgbClr val="000000"/>
                </a:solidFill>
              </a:rPr>
              <a:t> to get these nutrients.</a:t>
            </a:r>
            <a:endParaRPr dirty="0">
              <a:solidFill>
                <a:srgbClr val="000000"/>
              </a:solidFill>
            </a:endParaRPr>
          </a:p>
        </p:txBody>
      </p:sp>
      <p:sp>
        <p:nvSpPr>
          <p:cNvPr id="238" name="Google Shape;238;p44"/>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37" name="Google Shape;237;p4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43"/>
        <p:cNvGrpSpPr/>
        <p:nvPr/>
      </p:nvGrpSpPr>
      <p:grpSpPr>
        <a:xfrm>
          <a:off x="0" y="0"/>
          <a:ext cx="0" cy="0"/>
          <a:chOff x="0" y="0"/>
          <a:chExt cx="0" cy="0"/>
        </a:xfrm>
      </p:grpSpPr>
      <p:sp>
        <p:nvSpPr>
          <p:cNvPr id="244" name="Google Shape;244;p4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000000"/>
              </a:buClr>
              <a:buSzPts val="2800"/>
              <a:buFont typeface="Arial"/>
              <a:buNone/>
            </a:pPr>
            <a:r>
              <a:rPr lang="en-GB" dirty="0"/>
              <a:t>A healthy diet (2)</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47" name="Google Shape;247;p4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45" name="Google Shape;245;p4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solidFill>
                  <a:schemeClr val="dk1"/>
                </a:solidFill>
                <a:highlight>
                  <a:schemeClr val="lt1"/>
                </a:highlight>
              </a:rPr>
              <a:t>Explain that </a:t>
            </a:r>
            <a:r>
              <a:rPr lang="en-GB" dirty="0">
                <a:solidFill>
                  <a:schemeClr val="dk1"/>
                </a:solidFill>
              </a:rPr>
              <a:t>different nutrients can be found in different foods, and </a:t>
            </a:r>
            <a:r>
              <a:rPr lang="en-GB" dirty="0">
                <a:solidFill>
                  <a:schemeClr val="dk1"/>
                </a:solidFill>
                <a:highlight>
                  <a:schemeClr val="lt1"/>
                </a:highlight>
              </a:rPr>
              <a:t>most foods have several types of nutrient:</a:t>
            </a:r>
            <a:endParaRPr dirty="0">
              <a:solidFill>
                <a:schemeClr val="dk1"/>
              </a:solidFill>
              <a:highlight>
                <a:schemeClr val="lt1"/>
              </a:highlight>
            </a:endParaRPr>
          </a:p>
          <a:p>
            <a:pPr marL="457200" lvl="0" indent="-317500" algn="l" rtl="0">
              <a:spcBef>
                <a:spcPts val="1000"/>
              </a:spcBef>
              <a:spcAft>
                <a:spcPts val="0"/>
              </a:spcAft>
              <a:buClr>
                <a:schemeClr val="accent1"/>
              </a:buClr>
              <a:buSzPts val="1400"/>
              <a:buChar char="●"/>
            </a:pPr>
            <a:r>
              <a:rPr lang="en-GB" b="1" dirty="0">
                <a:solidFill>
                  <a:schemeClr val="dk1"/>
                </a:solidFill>
                <a:highlight>
                  <a:schemeClr val="lt1"/>
                </a:highlight>
              </a:rPr>
              <a:t>carbohydrates</a:t>
            </a:r>
            <a:r>
              <a:rPr lang="en-GB" dirty="0">
                <a:solidFill>
                  <a:schemeClr val="dk1"/>
                </a:solidFill>
                <a:highlight>
                  <a:schemeClr val="lt1"/>
                </a:highlight>
              </a:rPr>
              <a:t>, from </a:t>
            </a:r>
            <a:r>
              <a:rPr lang="en-GB" b="1" dirty="0">
                <a:solidFill>
                  <a:schemeClr val="dk1"/>
                </a:solidFill>
                <a:highlight>
                  <a:schemeClr val="lt1"/>
                </a:highlight>
              </a:rPr>
              <a:t>starchy </a:t>
            </a:r>
            <a:r>
              <a:rPr lang="en-GB" b="1" dirty="0">
                <a:solidFill>
                  <a:schemeClr val="dk1"/>
                </a:solidFill>
              </a:rPr>
              <a:t>food</a:t>
            </a:r>
            <a:r>
              <a:rPr lang="en-GB" dirty="0">
                <a:solidFill>
                  <a:schemeClr val="dk1"/>
                </a:solidFill>
              </a:rPr>
              <a:t> like potatoes, bread, rice, pasta, </a:t>
            </a:r>
            <a:r>
              <a:rPr lang="en-GB" dirty="0">
                <a:solidFill>
                  <a:schemeClr val="dk1"/>
                </a:solidFill>
                <a:highlight>
                  <a:schemeClr val="lt1"/>
                </a:highlight>
              </a:rPr>
              <a:t>fruit and vegetables</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b="1" dirty="0">
                <a:solidFill>
                  <a:schemeClr val="dk1"/>
                </a:solidFill>
                <a:highlight>
                  <a:schemeClr val="lt1"/>
                </a:highlight>
              </a:rPr>
              <a:t>protein, </a:t>
            </a:r>
            <a:r>
              <a:rPr lang="en-GB" dirty="0">
                <a:solidFill>
                  <a:schemeClr val="dk1"/>
                </a:solidFill>
                <a:highlight>
                  <a:schemeClr val="lt1"/>
                </a:highlight>
              </a:rPr>
              <a:t>e.g.</a:t>
            </a:r>
            <a:r>
              <a:rPr lang="en-GB" b="1" dirty="0">
                <a:solidFill>
                  <a:schemeClr val="dk1"/>
                </a:solidFill>
                <a:highlight>
                  <a:schemeClr val="lt1"/>
                </a:highlight>
              </a:rPr>
              <a:t> </a:t>
            </a:r>
            <a:r>
              <a:rPr lang="en-GB" dirty="0">
                <a:solidFill>
                  <a:schemeClr val="dk1"/>
                </a:solidFill>
                <a:highlight>
                  <a:schemeClr val="lt1"/>
                </a:highlight>
              </a:rPr>
              <a:t>from</a:t>
            </a:r>
            <a:r>
              <a:rPr lang="en-GB" b="1" dirty="0">
                <a:solidFill>
                  <a:schemeClr val="dk1"/>
                </a:solidFill>
                <a:highlight>
                  <a:schemeClr val="lt1"/>
                </a:highlight>
              </a:rPr>
              <a:t> </a:t>
            </a:r>
            <a:r>
              <a:rPr lang="en-GB" dirty="0">
                <a:solidFill>
                  <a:schemeClr val="dk1"/>
                </a:solidFill>
              </a:rPr>
              <a:t>beans, pulses, fish, eggs, meat and dairy</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b="1" dirty="0">
                <a:solidFill>
                  <a:schemeClr val="dk1"/>
                </a:solidFill>
                <a:highlight>
                  <a:schemeClr val="lt1"/>
                </a:highlight>
              </a:rPr>
              <a:t>fats</a:t>
            </a:r>
            <a:r>
              <a:rPr lang="en-GB" dirty="0">
                <a:solidFill>
                  <a:schemeClr val="dk1"/>
                </a:solidFill>
                <a:highlight>
                  <a:schemeClr val="lt1"/>
                </a:highlight>
              </a:rPr>
              <a:t>, e.g. from meat, dairy, and plant and fish oil</a:t>
            </a:r>
            <a:endParaRPr dirty="0">
              <a:solidFill>
                <a:schemeClr val="dk1"/>
              </a:solidFill>
              <a:highlight>
                <a:schemeClr val="lt1"/>
              </a:highlight>
            </a:endParaRPr>
          </a:p>
          <a:p>
            <a:pPr marL="457200" lvl="0" indent="0" algn="l" rtl="0">
              <a:spcBef>
                <a:spcPts val="0"/>
              </a:spcBef>
              <a:spcAft>
                <a:spcPts val="0"/>
              </a:spcAft>
              <a:buNone/>
            </a:pPr>
            <a:endParaRPr dirty="0">
              <a:solidFill>
                <a:schemeClr val="dk1"/>
              </a:solidFill>
            </a:endParaRPr>
          </a:p>
          <a:p>
            <a:pPr marL="0" lvl="0" indent="0" algn="l" rtl="0">
              <a:spcBef>
                <a:spcPts val="1000"/>
              </a:spcBef>
              <a:spcAft>
                <a:spcPts val="0"/>
              </a:spcAft>
              <a:buNone/>
            </a:pPr>
            <a:endParaRPr dirty="0">
              <a:solidFill>
                <a:schemeClr val="dk1"/>
              </a:solidFill>
              <a:highlight>
                <a:schemeClr val="lt1"/>
              </a:highlight>
            </a:endParaRPr>
          </a:p>
          <a:p>
            <a:pPr marL="0" lvl="0" indent="0" algn="l" rtl="0">
              <a:spcBef>
                <a:spcPts val="1000"/>
              </a:spcBef>
              <a:spcAft>
                <a:spcPts val="0"/>
              </a:spcAft>
              <a:buNone/>
            </a:pPr>
            <a:endParaRPr dirty="0">
              <a:solidFill>
                <a:schemeClr val="dk1"/>
              </a:solidFill>
              <a:highlight>
                <a:schemeClr val="lt1"/>
              </a:highlight>
            </a:endParaRPr>
          </a:p>
        </p:txBody>
      </p:sp>
      <p:sp>
        <p:nvSpPr>
          <p:cNvPr id="248" name="Google Shape;248;p45"/>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46" name="Google Shape;246;p4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2"/>
        <p:cNvGrpSpPr/>
        <p:nvPr/>
      </p:nvGrpSpPr>
      <p:grpSpPr>
        <a:xfrm>
          <a:off x="0" y="0"/>
          <a:ext cx="0" cy="0"/>
          <a:chOff x="0" y="0"/>
          <a:chExt cx="0" cy="0"/>
        </a:xfrm>
      </p:grpSpPr>
      <p:sp>
        <p:nvSpPr>
          <p:cNvPr id="253" name="Google Shape;253;p4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000000"/>
              </a:buClr>
              <a:buSzPts val="2800"/>
              <a:buFont typeface="Arial"/>
              <a:buNone/>
            </a:pPr>
            <a:r>
              <a:rPr lang="en-GB" dirty="0"/>
              <a:t>A healthy diet (3)</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56" name="Google Shape;256;p4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54" name="Google Shape;254;p4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457200" lvl="0" indent="-317500" algn="l" rtl="0">
              <a:spcBef>
                <a:spcPts val="1000"/>
              </a:spcBef>
              <a:spcAft>
                <a:spcPts val="0"/>
              </a:spcAft>
              <a:buClr>
                <a:schemeClr val="accent1"/>
              </a:buClr>
              <a:buSzPts val="1400"/>
              <a:buChar char="●"/>
            </a:pPr>
            <a:r>
              <a:rPr lang="en-GB" b="1" dirty="0">
                <a:solidFill>
                  <a:schemeClr val="dk1"/>
                </a:solidFill>
                <a:highlight>
                  <a:schemeClr val="lt1"/>
                </a:highlight>
              </a:rPr>
              <a:t>vitamins and minerals</a:t>
            </a:r>
            <a:r>
              <a:rPr lang="en-GB" dirty="0">
                <a:solidFill>
                  <a:schemeClr val="dk1"/>
                </a:solidFill>
                <a:highlight>
                  <a:schemeClr val="lt1"/>
                </a:highlight>
              </a:rPr>
              <a:t>, which are found in different foods, and especially f</a:t>
            </a:r>
            <a:r>
              <a:rPr lang="en-GB" dirty="0">
                <a:solidFill>
                  <a:schemeClr val="dk1"/>
                </a:solidFill>
              </a:rPr>
              <a:t>ruit and vegetables.</a:t>
            </a:r>
            <a:r>
              <a:rPr lang="en-GB" dirty="0">
                <a:solidFill>
                  <a:schemeClr val="dk1"/>
                </a:solidFill>
                <a:highlight>
                  <a:schemeClr val="lt1"/>
                </a:highlight>
              </a:rPr>
              <a:t> </a:t>
            </a:r>
            <a:r>
              <a:rPr lang="en-GB" dirty="0">
                <a:solidFill>
                  <a:schemeClr val="dk1"/>
                </a:solidFill>
              </a:rPr>
              <a:t>A well-balanced diet will include at least 5 portions of fruit and vegetables a day. A portion is about a handful (80g or 3oz), for example:</a:t>
            </a:r>
            <a:endParaRPr dirty="0">
              <a:solidFill>
                <a:schemeClr val="dk1"/>
              </a:solidFill>
            </a:endParaRPr>
          </a:p>
          <a:p>
            <a:pPr marL="914400" lvl="1" indent="-304800" algn="l" rtl="0">
              <a:spcBef>
                <a:spcPts val="0"/>
              </a:spcBef>
              <a:spcAft>
                <a:spcPts val="0"/>
              </a:spcAft>
              <a:buClr>
                <a:schemeClr val="dk1"/>
              </a:buClr>
              <a:buSzPts val="1200"/>
              <a:buChar char="○"/>
            </a:pPr>
            <a:r>
              <a:rPr lang="en-GB" sz="1800" dirty="0">
                <a:solidFill>
                  <a:schemeClr val="dk1"/>
                </a:solidFill>
              </a:rPr>
              <a:t>4 broccoli florets</a:t>
            </a:r>
            <a:endParaRPr dirty="0">
              <a:solidFill>
                <a:schemeClr val="dk1"/>
              </a:solidFill>
            </a:endParaRPr>
          </a:p>
          <a:p>
            <a:pPr marL="914400" lvl="1" indent="-304800" algn="l" rtl="0">
              <a:spcBef>
                <a:spcPts val="0"/>
              </a:spcBef>
              <a:spcAft>
                <a:spcPts val="0"/>
              </a:spcAft>
              <a:buClr>
                <a:schemeClr val="dk1"/>
              </a:buClr>
              <a:buSzPts val="1200"/>
              <a:buChar char="○"/>
            </a:pPr>
            <a:r>
              <a:rPr lang="en-GB" sz="1800" dirty="0">
                <a:solidFill>
                  <a:schemeClr val="dk1"/>
                </a:solidFill>
              </a:rPr>
              <a:t>1 pear</a:t>
            </a:r>
            <a:endParaRPr dirty="0">
              <a:solidFill>
                <a:schemeClr val="dk1"/>
              </a:solidFill>
            </a:endParaRPr>
          </a:p>
          <a:p>
            <a:pPr marL="914400" lvl="1" indent="-304800" algn="l" rtl="0">
              <a:spcBef>
                <a:spcPts val="0"/>
              </a:spcBef>
              <a:spcAft>
                <a:spcPts val="0"/>
              </a:spcAft>
              <a:buClr>
                <a:schemeClr val="dk1"/>
              </a:buClr>
              <a:buSzPts val="1200"/>
              <a:buChar char="○"/>
            </a:pPr>
            <a:r>
              <a:rPr lang="en-GB" sz="1800" dirty="0">
                <a:solidFill>
                  <a:schemeClr val="dk1"/>
                </a:solidFill>
              </a:rPr>
              <a:t>3 heaped tablespoons of carrots</a:t>
            </a:r>
            <a:endParaRPr sz="1800" dirty="0">
              <a:solidFill>
                <a:schemeClr val="dk1"/>
              </a:solidFill>
            </a:endParaRPr>
          </a:p>
          <a:p>
            <a:pPr marL="0" lvl="0" indent="0" algn="l" rtl="0">
              <a:spcBef>
                <a:spcPts val="1000"/>
              </a:spcBef>
              <a:spcAft>
                <a:spcPts val="0"/>
              </a:spcAft>
              <a:buNone/>
            </a:pPr>
            <a:r>
              <a:rPr lang="en-GB" sz="1800" dirty="0">
                <a:solidFill>
                  <a:schemeClr val="dk1"/>
                </a:solidFill>
                <a:highlight>
                  <a:schemeClr val="lt1"/>
                </a:highlight>
              </a:rPr>
              <a:t>Explain that we also need </a:t>
            </a:r>
            <a:r>
              <a:rPr lang="en-GB" sz="1800" b="1" dirty="0">
                <a:solidFill>
                  <a:schemeClr val="dk1"/>
                </a:solidFill>
                <a:highlight>
                  <a:schemeClr val="lt1"/>
                </a:highlight>
              </a:rPr>
              <a:t>fibre</a:t>
            </a:r>
            <a:r>
              <a:rPr lang="en-GB" sz="1800" dirty="0">
                <a:solidFill>
                  <a:schemeClr val="dk1"/>
                </a:solidFill>
                <a:highlight>
                  <a:schemeClr val="lt1"/>
                </a:highlight>
              </a:rPr>
              <a:t> from foods such as beans, pulses, wholegrain pasta and rice, broccoli, carrots, nuts and seeds</a:t>
            </a:r>
            <a:r>
              <a:rPr lang="en-GB" dirty="0">
                <a:solidFill>
                  <a:schemeClr val="dk1"/>
                </a:solidFill>
                <a:highlight>
                  <a:schemeClr val="lt1"/>
                </a:highlight>
              </a:rPr>
              <a:t>.</a:t>
            </a:r>
            <a:endParaRPr sz="1800" dirty="0">
              <a:solidFill>
                <a:schemeClr val="dk1"/>
              </a:solidFill>
            </a:endParaRPr>
          </a:p>
          <a:p>
            <a:pPr marL="0" lvl="0" indent="0" algn="l" rtl="0">
              <a:spcBef>
                <a:spcPts val="1000"/>
              </a:spcBef>
              <a:spcAft>
                <a:spcPts val="0"/>
              </a:spcAft>
              <a:buNone/>
            </a:pPr>
            <a:endParaRPr sz="1800" dirty="0">
              <a:solidFill>
                <a:schemeClr val="dk1"/>
              </a:solidFill>
            </a:endParaRPr>
          </a:p>
          <a:p>
            <a:pPr marL="0" lvl="0" indent="0" algn="l" rtl="0">
              <a:spcBef>
                <a:spcPts val="1000"/>
              </a:spcBef>
              <a:spcAft>
                <a:spcPts val="0"/>
              </a:spcAft>
              <a:buNone/>
            </a:pPr>
            <a:endParaRPr dirty="0">
              <a:solidFill>
                <a:schemeClr val="dk1"/>
              </a:solidFill>
              <a:highlight>
                <a:schemeClr val="lt1"/>
              </a:highlight>
            </a:endParaRPr>
          </a:p>
          <a:p>
            <a:pPr marL="0" lvl="0" indent="0" algn="l" rtl="0">
              <a:spcBef>
                <a:spcPts val="1000"/>
              </a:spcBef>
              <a:spcAft>
                <a:spcPts val="0"/>
              </a:spcAft>
              <a:buNone/>
            </a:pPr>
            <a:endParaRPr dirty="0">
              <a:solidFill>
                <a:schemeClr val="dk1"/>
              </a:solidFill>
              <a:highlight>
                <a:schemeClr val="lt1"/>
              </a:highlight>
            </a:endParaRPr>
          </a:p>
        </p:txBody>
      </p:sp>
      <p:sp>
        <p:nvSpPr>
          <p:cNvPr id="257" name="Google Shape;257;p46"/>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55" name="Google Shape;255;p4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61"/>
        <p:cNvGrpSpPr/>
        <p:nvPr/>
      </p:nvGrpSpPr>
      <p:grpSpPr>
        <a:xfrm>
          <a:off x="0" y="0"/>
          <a:ext cx="0" cy="0"/>
          <a:chOff x="0" y="0"/>
          <a:chExt cx="0" cy="0"/>
        </a:xfrm>
      </p:grpSpPr>
      <p:sp>
        <p:nvSpPr>
          <p:cNvPr id="262" name="Google Shape;262;p4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Carbohydrates (1)</a:t>
            </a:r>
            <a:endParaRPr dirty="0"/>
          </a:p>
        </p:txBody>
      </p:sp>
      <p:sp>
        <p:nvSpPr>
          <p:cNvPr id="265" name="Google Shape;265;p4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63" name="Google Shape;263;p4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400"/>
              <a:buNone/>
            </a:pPr>
            <a:r>
              <a:rPr lang="en-GB" dirty="0">
                <a:solidFill>
                  <a:srgbClr val="000000"/>
                </a:solidFill>
                <a:highlight>
                  <a:srgbClr val="FFFFFF"/>
                </a:highlight>
              </a:rPr>
              <a:t>Carbohydrates are the body’s main source of energy. </a:t>
            </a:r>
            <a:r>
              <a:rPr lang="en-GB" dirty="0">
                <a:solidFill>
                  <a:schemeClr val="dk1"/>
                </a:solidFill>
                <a:highlight>
                  <a:schemeClr val="lt1"/>
                </a:highlight>
              </a:rPr>
              <a:t>The length of time it takes the body to convert them into energy (in the form of glucose) determines whether they are a </a:t>
            </a:r>
            <a:r>
              <a:rPr lang="en-GB" b="1" dirty="0">
                <a:solidFill>
                  <a:schemeClr val="dk1"/>
                </a:solidFill>
                <a:highlight>
                  <a:schemeClr val="lt1"/>
                </a:highlight>
              </a:rPr>
              <a:t>complex </a:t>
            </a:r>
            <a:r>
              <a:rPr lang="en-GB" dirty="0">
                <a:solidFill>
                  <a:schemeClr val="dk1"/>
                </a:solidFill>
                <a:highlight>
                  <a:schemeClr val="lt1"/>
                </a:highlight>
              </a:rPr>
              <a:t>or</a:t>
            </a:r>
            <a:r>
              <a:rPr lang="en-GB" b="1" dirty="0">
                <a:solidFill>
                  <a:schemeClr val="dk1"/>
                </a:solidFill>
                <a:highlight>
                  <a:schemeClr val="lt1"/>
                </a:highlight>
              </a:rPr>
              <a:t> simple </a:t>
            </a:r>
            <a:r>
              <a:rPr lang="en-GB" dirty="0">
                <a:solidFill>
                  <a:schemeClr val="dk1"/>
                </a:solidFill>
                <a:highlight>
                  <a:schemeClr val="lt1"/>
                </a:highlight>
              </a:rPr>
              <a:t>carbohydrate</a:t>
            </a:r>
            <a:r>
              <a:rPr lang="en-GB" b="1" dirty="0">
                <a:solidFill>
                  <a:schemeClr val="dk1"/>
                </a:solidFill>
                <a:highlight>
                  <a:schemeClr val="lt1"/>
                </a:highlight>
              </a:rPr>
              <a:t>.</a:t>
            </a:r>
            <a:endParaRPr b="1" dirty="0">
              <a:solidFill>
                <a:schemeClr val="dk1"/>
              </a:solidFill>
              <a:highlight>
                <a:schemeClr val="lt1"/>
              </a:highlight>
            </a:endParaRPr>
          </a:p>
          <a:p>
            <a:pPr marL="0" lvl="0" indent="0" algn="l" rtl="0">
              <a:lnSpc>
                <a:spcPct val="115000"/>
              </a:lnSpc>
              <a:spcBef>
                <a:spcPts val="1000"/>
              </a:spcBef>
              <a:spcAft>
                <a:spcPts val="0"/>
              </a:spcAft>
              <a:buSzPts val="1400"/>
              <a:buNone/>
            </a:pPr>
            <a:r>
              <a:rPr lang="en-GB" dirty="0">
                <a:solidFill>
                  <a:schemeClr val="dk1"/>
                </a:solidFill>
                <a:highlight>
                  <a:schemeClr val="lt1"/>
                </a:highlight>
              </a:rPr>
              <a:t>Explain that our bodies digest </a:t>
            </a:r>
            <a:r>
              <a:rPr lang="en-GB" b="1" dirty="0">
                <a:solidFill>
                  <a:schemeClr val="dk1"/>
                </a:solidFill>
                <a:highlight>
                  <a:schemeClr val="lt1"/>
                </a:highlight>
              </a:rPr>
              <a:t>complex carbohydrates</a:t>
            </a:r>
            <a:r>
              <a:rPr lang="en-GB" dirty="0">
                <a:solidFill>
                  <a:schemeClr val="dk1"/>
                </a:solidFill>
                <a:highlight>
                  <a:schemeClr val="lt1"/>
                </a:highlight>
              </a:rPr>
              <a:t> more slowly meaning the energy is released gradually. Energy that is not needed straight away is stored in the muscles and liver, or as fat.</a:t>
            </a:r>
            <a:endParaRPr dirty="0">
              <a:solidFill>
                <a:schemeClr val="dk1"/>
              </a:solidFill>
              <a:highlight>
                <a:schemeClr val="lt1"/>
              </a:highlight>
            </a:endParaRPr>
          </a:p>
          <a:p>
            <a:pPr marL="0" lvl="0" indent="0" algn="l" rtl="0">
              <a:lnSpc>
                <a:spcPct val="115000"/>
              </a:lnSpc>
              <a:spcBef>
                <a:spcPts val="1000"/>
              </a:spcBef>
              <a:spcAft>
                <a:spcPts val="0"/>
              </a:spcAft>
              <a:buSzPts val="1400"/>
              <a:buNone/>
            </a:pPr>
            <a:r>
              <a:rPr lang="en-GB" dirty="0">
                <a:solidFill>
                  <a:schemeClr val="dk1"/>
                </a:solidFill>
                <a:highlight>
                  <a:schemeClr val="lt1"/>
                </a:highlight>
              </a:rPr>
              <a:t>Complex carbohydrates can be found in </a:t>
            </a:r>
            <a:r>
              <a:rPr lang="en-GB" b="1" dirty="0">
                <a:solidFill>
                  <a:schemeClr val="dk1"/>
                </a:solidFill>
                <a:highlight>
                  <a:schemeClr val="lt1"/>
                </a:highlight>
              </a:rPr>
              <a:t>starchy foods</a:t>
            </a:r>
            <a:r>
              <a:rPr lang="en-GB" dirty="0">
                <a:solidFill>
                  <a:schemeClr val="dk1"/>
                </a:solidFill>
                <a:highlight>
                  <a:schemeClr val="lt1"/>
                </a:highlight>
              </a:rPr>
              <a:t>, e.g. potatoes, bread, rice, pasta, oats.</a:t>
            </a:r>
            <a:endParaRPr dirty="0">
              <a:solidFill>
                <a:schemeClr val="dk1"/>
              </a:solidFill>
              <a:highlight>
                <a:schemeClr val="lt1"/>
              </a:highlight>
            </a:endParaRPr>
          </a:p>
          <a:p>
            <a:pPr marL="0" lvl="0" indent="0" algn="l" rtl="0">
              <a:lnSpc>
                <a:spcPct val="115000"/>
              </a:lnSpc>
              <a:spcBef>
                <a:spcPts val="1000"/>
              </a:spcBef>
              <a:spcAft>
                <a:spcPts val="0"/>
              </a:spcAft>
              <a:buNone/>
            </a:pPr>
            <a:endParaRPr dirty="0">
              <a:solidFill>
                <a:schemeClr val="dk1"/>
              </a:solidFill>
              <a:highlight>
                <a:schemeClr val="lt1"/>
              </a:highlight>
            </a:endParaRPr>
          </a:p>
          <a:p>
            <a:pPr marL="0" lvl="0" indent="0" algn="l" rtl="0">
              <a:lnSpc>
                <a:spcPct val="115000"/>
              </a:lnSpc>
              <a:spcBef>
                <a:spcPts val="0"/>
              </a:spcBef>
              <a:spcAft>
                <a:spcPts val="0"/>
              </a:spcAft>
              <a:buClr>
                <a:schemeClr val="dk1"/>
              </a:buClr>
              <a:buSzPts val="1100"/>
              <a:buFont typeface="Arial"/>
              <a:buNone/>
            </a:pPr>
            <a:endParaRPr dirty="0">
              <a:solidFill>
                <a:schemeClr val="dk1"/>
              </a:solidFill>
              <a:highlight>
                <a:srgbClr val="FFFFFF"/>
              </a:highlight>
            </a:endParaRPr>
          </a:p>
        </p:txBody>
      </p:sp>
      <p:sp>
        <p:nvSpPr>
          <p:cNvPr id="266" name="Google Shape;266;p47"/>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64" name="Google Shape;264;p4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70"/>
        <p:cNvGrpSpPr/>
        <p:nvPr/>
      </p:nvGrpSpPr>
      <p:grpSpPr>
        <a:xfrm>
          <a:off x="0" y="0"/>
          <a:ext cx="0" cy="0"/>
          <a:chOff x="0" y="0"/>
          <a:chExt cx="0" cy="0"/>
        </a:xfrm>
      </p:grpSpPr>
      <p:sp>
        <p:nvSpPr>
          <p:cNvPr id="271" name="Google Shape;271;p4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Carbohydrates (2)</a:t>
            </a:r>
            <a:endParaRPr dirty="0"/>
          </a:p>
          <a:p>
            <a:pPr marL="0" marR="0" lvl="0" indent="0" algn="l" rtl="0">
              <a:lnSpc>
                <a:spcPct val="100000"/>
              </a:lnSpc>
              <a:spcBef>
                <a:spcPts val="0"/>
              </a:spcBef>
              <a:spcAft>
                <a:spcPts val="0"/>
              </a:spcAft>
              <a:buSzPts val="2800"/>
              <a:buNone/>
            </a:pPr>
            <a:endParaRPr dirty="0">
              <a:solidFill>
                <a:srgbClr val="073763"/>
              </a:solidFill>
            </a:endParaRPr>
          </a:p>
        </p:txBody>
      </p:sp>
      <p:sp>
        <p:nvSpPr>
          <p:cNvPr id="274" name="Google Shape;274;p4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72" name="Google Shape;272;p48"/>
          <p:cNvSpPr txBox="1">
            <a:spLocks noGrp="1"/>
          </p:cNvSpPr>
          <p:nvPr>
            <p:ph type="body" idx="1"/>
          </p:nvPr>
        </p:nvSpPr>
        <p:spPr>
          <a:xfrm>
            <a:off x="270000" y="7389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solidFill>
                  <a:schemeClr val="dk1"/>
                </a:solidFill>
                <a:highlight>
                  <a:schemeClr val="lt1"/>
                </a:highlight>
              </a:rPr>
              <a:t>Explain that </a:t>
            </a:r>
            <a:r>
              <a:rPr lang="en-GB" b="1" dirty="0">
                <a:solidFill>
                  <a:schemeClr val="dk1"/>
                </a:solidFill>
                <a:highlight>
                  <a:schemeClr val="lt1"/>
                </a:highlight>
              </a:rPr>
              <a:t>simple carbohydrates </a:t>
            </a:r>
            <a:r>
              <a:rPr lang="en-GB" dirty="0">
                <a:solidFill>
                  <a:schemeClr val="dk1"/>
                </a:solidFill>
                <a:highlight>
                  <a:schemeClr val="lt1"/>
                </a:highlight>
              </a:rPr>
              <a:t>are sugars and are converted into energy and used more quickly than complex carbohydrates</a:t>
            </a:r>
            <a:r>
              <a:rPr lang="en-GB" dirty="0">
                <a:solidFill>
                  <a:srgbClr val="3C4043"/>
                </a:solidFill>
                <a:highlight>
                  <a:srgbClr val="FFFFFF"/>
                </a:highlight>
                <a:latin typeface="Roboto"/>
                <a:ea typeface="Roboto"/>
                <a:cs typeface="Roboto"/>
                <a:sym typeface="Roboto"/>
              </a:rPr>
              <a:t>.</a:t>
            </a:r>
            <a:endParaRPr dirty="0">
              <a:solidFill>
                <a:srgbClr val="3C4043"/>
              </a:solidFill>
              <a:highlight>
                <a:srgbClr val="FFFFFF"/>
              </a:highlight>
              <a:latin typeface="Roboto"/>
              <a:ea typeface="Roboto"/>
              <a:cs typeface="Roboto"/>
              <a:sym typeface="Roboto"/>
            </a:endParaRPr>
          </a:p>
          <a:p>
            <a:pPr marL="0" lvl="0" indent="0" algn="l" rtl="0">
              <a:spcBef>
                <a:spcPts val="1000"/>
              </a:spcBef>
              <a:spcAft>
                <a:spcPts val="0"/>
              </a:spcAft>
              <a:buNone/>
            </a:pPr>
            <a:r>
              <a:rPr lang="en-GB" dirty="0">
                <a:solidFill>
                  <a:schemeClr val="dk1"/>
                </a:solidFill>
                <a:highlight>
                  <a:schemeClr val="lt1"/>
                </a:highlight>
              </a:rPr>
              <a:t>They occur naturally in </a:t>
            </a:r>
            <a:r>
              <a:rPr lang="en-GB" b="1" dirty="0">
                <a:solidFill>
                  <a:schemeClr val="dk1"/>
                </a:solidFill>
                <a:highlight>
                  <a:schemeClr val="lt1"/>
                </a:highlight>
              </a:rPr>
              <a:t>fruit and milk.</a:t>
            </a:r>
            <a:r>
              <a:rPr lang="en-GB" dirty="0">
                <a:solidFill>
                  <a:schemeClr val="dk1"/>
                </a:solidFill>
                <a:highlight>
                  <a:schemeClr val="lt1"/>
                </a:highlight>
              </a:rPr>
              <a:t> Simple carbohydrates are also present in</a:t>
            </a:r>
            <a:r>
              <a:rPr lang="en-GB" b="1" dirty="0">
                <a:solidFill>
                  <a:schemeClr val="dk1"/>
                </a:solidFill>
                <a:highlight>
                  <a:schemeClr val="lt1"/>
                </a:highlight>
              </a:rPr>
              <a:t> </a:t>
            </a:r>
            <a:r>
              <a:rPr lang="en-GB" dirty="0">
                <a:solidFill>
                  <a:schemeClr val="dk1"/>
                </a:solidFill>
                <a:highlight>
                  <a:schemeClr val="lt1"/>
                </a:highlight>
              </a:rPr>
              <a:t>sugar and in processed food, e.g. in sweets, chocolate, biscuits and cakes.</a:t>
            </a:r>
            <a:endParaRPr dirty="0">
              <a:solidFill>
                <a:schemeClr val="dk1"/>
              </a:solidFill>
              <a:highlight>
                <a:schemeClr val="lt1"/>
              </a:highlight>
            </a:endParaRPr>
          </a:p>
          <a:p>
            <a:pPr marL="0" lvl="0" indent="0" algn="l" rtl="0">
              <a:spcBef>
                <a:spcPts val="1000"/>
              </a:spcBef>
              <a:spcAft>
                <a:spcPts val="0"/>
              </a:spcAft>
              <a:buNone/>
            </a:pPr>
            <a:endParaRPr dirty="0">
              <a:solidFill>
                <a:schemeClr val="dk1"/>
              </a:solidFill>
              <a:highlight>
                <a:schemeClr val="lt1"/>
              </a:highlight>
            </a:endParaRPr>
          </a:p>
          <a:p>
            <a:pPr marL="0" lvl="0" indent="0" algn="l" rtl="0">
              <a:spcBef>
                <a:spcPts val="0"/>
              </a:spcBef>
              <a:spcAft>
                <a:spcPts val="0"/>
              </a:spcAft>
              <a:buClr>
                <a:schemeClr val="dk1"/>
              </a:buClr>
              <a:buSzPts val="1100"/>
              <a:buFont typeface="Arial"/>
              <a:buNone/>
            </a:pPr>
            <a:endParaRPr b="1" dirty="0">
              <a:solidFill>
                <a:schemeClr val="dk1"/>
              </a:solidFill>
              <a:highlight>
                <a:schemeClr val="lt1"/>
              </a:highlight>
            </a:endParaRPr>
          </a:p>
          <a:p>
            <a:pPr marL="0" lvl="0" indent="0" algn="l" rtl="0">
              <a:spcBef>
                <a:spcPts val="0"/>
              </a:spcBef>
              <a:spcAft>
                <a:spcPts val="0"/>
              </a:spcAft>
              <a:buClr>
                <a:schemeClr val="dk1"/>
              </a:buClr>
              <a:buSzPts val="1100"/>
              <a:buFont typeface="Arial"/>
              <a:buNone/>
            </a:pPr>
            <a:endParaRPr dirty="0">
              <a:solidFill>
                <a:schemeClr val="dk1"/>
              </a:solidFill>
              <a:highlight>
                <a:schemeClr val="lt1"/>
              </a:highlight>
            </a:endParaRPr>
          </a:p>
          <a:p>
            <a:pPr marL="0" lvl="0" indent="0" algn="l" rtl="0">
              <a:lnSpc>
                <a:spcPct val="115000"/>
              </a:lnSpc>
              <a:spcBef>
                <a:spcPts val="0"/>
              </a:spcBef>
              <a:spcAft>
                <a:spcPts val="0"/>
              </a:spcAft>
              <a:buClr>
                <a:schemeClr val="dk1"/>
              </a:buClr>
              <a:buSzPts val="1100"/>
              <a:buFont typeface="Arial"/>
              <a:buNone/>
            </a:pPr>
            <a:endParaRPr dirty="0">
              <a:solidFill>
                <a:srgbClr val="000000"/>
              </a:solidFill>
              <a:highlight>
                <a:srgbClr val="FFFFFF"/>
              </a:highlight>
            </a:endParaRPr>
          </a:p>
        </p:txBody>
      </p:sp>
      <p:sp>
        <p:nvSpPr>
          <p:cNvPr id="275" name="Google Shape;275;p48"/>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73" name="Google Shape;273;p4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12</a:t>
            </a:fld>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79"/>
        <p:cNvGrpSpPr/>
        <p:nvPr/>
      </p:nvGrpSpPr>
      <p:grpSpPr>
        <a:xfrm>
          <a:off x="0" y="0"/>
          <a:ext cx="0" cy="0"/>
          <a:chOff x="0" y="0"/>
          <a:chExt cx="0" cy="0"/>
        </a:xfrm>
      </p:grpSpPr>
      <p:sp>
        <p:nvSpPr>
          <p:cNvPr id="280" name="Google Shape;280;p4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Protein</a:t>
            </a:r>
            <a:endParaRPr dirty="0"/>
          </a:p>
          <a:p>
            <a:pPr marL="0" marR="0" lvl="0" indent="0" algn="l" rtl="0">
              <a:lnSpc>
                <a:spcPct val="100000"/>
              </a:lnSpc>
              <a:spcBef>
                <a:spcPts val="0"/>
              </a:spcBef>
              <a:spcAft>
                <a:spcPts val="0"/>
              </a:spcAft>
              <a:buSzPts val="2800"/>
              <a:buNone/>
            </a:pPr>
            <a:endParaRPr dirty="0">
              <a:solidFill>
                <a:srgbClr val="073763"/>
              </a:solidFill>
            </a:endParaRPr>
          </a:p>
        </p:txBody>
      </p:sp>
      <p:sp>
        <p:nvSpPr>
          <p:cNvPr id="283" name="Google Shape;283;p4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81" name="Google Shape;281;p4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200"/>
              </a:spcBef>
              <a:spcAft>
                <a:spcPts val="0"/>
              </a:spcAft>
              <a:buSzPts val="1400"/>
              <a:buNone/>
            </a:pPr>
            <a:r>
              <a:rPr lang="en-GB" dirty="0">
                <a:solidFill>
                  <a:schemeClr val="dk1"/>
                </a:solidFill>
              </a:rPr>
              <a:t>Teach that </a:t>
            </a:r>
            <a:r>
              <a:rPr lang="en-GB" b="1" dirty="0">
                <a:solidFill>
                  <a:schemeClr val="dk1"/>
                </a:solidFill>
              </a:rPr>
              <a:t>protein</a:t>
            </a:r>
            <a:r>
              <a:rPr lang="en-GB" dirty="0">
                <a:solidFill>
                  <a:schemeClr val="dk1"/>
                </a:solidFill>
              </a:rPr>
              <a:t> is a macronutrient which is essential for building muscle mass in our body.</a:t>
            </a:r>
            <a:endParaRPr sz="1050" dirty="0">
              <a:solidFill>
                <a:srgbClr val="3C4043"/>
              </a:solidFill>
              <a:highlight>
                <a:srgbClr val="FFFFFF"/>
              </a:highlight>
              <a:latin typeface="Roboto"/>
              <a:ea typeface="Roboto"/>
              <a:cs typeface="Roboto"/>
              <a:sym typeface="Roboto"/>
            </a:endParaRPr>
          </a:p>
          <a:p>
            <a:pPr marL="0" lvl="0" indent="0" algn="l" rtl="0">
              <a:spcBef>
                <a:spcPts val="1200"/>
              </a:spcBef>
              <a:spcAft>
                <a:spcPts val="0"/>
              </a:spcAft>
              <a:buClr>
                <a:schemeClr val="dk1"/>
              </a:buClr>
              <a:buSzPts val="1400"/>
              <a:buFont typeface="Arial"/>
              <a:buNone/>
            </a:pPr>
            <a:r>
              <a:rPr lang="en-GB" dirty="0">
                <a:solidFill>
                  <a:schemeClr val="dk1"/>
                </a:solidFill>
                <a:highlight>
                  <a:srgbClr val="FFFFFF"/>
                </a:highlight>
              </a:rPr>
              <a:t>Our bodies need </a:t>
            </a:r>
            <a:r>
              <a:rPr lang="en-GB" dirty="0">
                <a:solidFill>
                  <a:srgbClr val="333333"/>
                </a:solidFill>
                <a:highlight>
                  <a:srgbClr val="FFFFFF"/>
                </a:highlight>
              </a:rPr>
              <a:t>protein</a:t>
            </a:r>
            <a:r>
              <a:rPr lang="en-GB" dirty="0">
                <a:solidFill>
                  <a:schemeClr val="dk1"/>
                </a:solidFill>
                <a:highlight>
                  <a:srgbClr val="FFFFFF"/>
                </a:highlight>
              </a:rPr>
              <a:t> in the diet to supply amino acids for the growth and repair of our cells and tissues. This includes our </a:t>
            </a:r>
            <a:r>
              <a:rPr lang="en-GB" dirty="0">
                <a:solidFill>
                  <a:schemeClr val="dk1"/>
                </a:solidFill>
              </a:rPr>
              <a:t>bones, muscles, cartilage, skin and blood.</a:t>
            </a:r>
            <a:endParaRPr dirty="0">
              <a:solidFill>
                <a:schemeClr val="dk1"/>
              </a:solidFill>
            </a:endParaRPr>
          </a:p>
          <a:p>
            <a:pPr marL="0" lvl="0" indent="0" algn="l" rtl="0">
              <a:spcBef>
                <a:spcPts val="1200"/>
              </a:spcBef>
              <a:spcAft>
                <a:spcPts val="0"/>
              </a:spcAft>
              <a:buClr>
                <a:schemeClr val="dk1"/>
              </a:buClr>
              <a:buSzPts val="1400"/>
              <a:buFont typeface="Arial"/>
              <a:buNone/>
            </a:pPr>
            <a:r>
              <a:rPr lang="en-GB" dirty="0">
                <a:solidFill>
                  <a:schemeClr val="dk1"/>
                </a:solidFill>
                <a:highlight>
                  <a:schemeClr val="lt1"/>
                </a:highlight>
              </a:rPr>
              <a:t>Protein is found in foods such as meat, fish, eggs, dairy products, tofu, beans and lentils.</a:t>
            </a:r>
            <a:endParaRPr dirty="0">
              <a:solidFill>
                <a:schemeClr val="dk1"/>
              </a:solidFill>
              <a:highlight>
                <a:schemeClr val="lt1"/>
              </a:highlight>
            </a:endParaRPr>
          </a:p>
          <a:p>
            <a:pPr marL="0" lvl="0" indent="0" algn="l" rtl="0">
              <a:spcBef>
                <a:spcPts val="1200"/>
              </a:spcBef>
              <a:spcAft>
                <a:spcPts val="0"/>
              </a:spcAft>
              <a:buClr>
                <a:schemeClr val="dk1"/>
              </a:buClr>
              <a:buSzPts val="1400"/>
              <a:buFont typeface="Arial"/>
              <a:buNone/>
            </a:pPr>
            <a:endParaRPr dirty="0">
              <a:solidFill>
                <a:schemeClr val="dk1"/>
              </a:solidFill>
              <a:highlight>
                <a:srgbClr val="FFFFFF"/>
              </a:highlight>
            </a:endParaRPr>
          </a:p>
        </p:txBody>
      </p:sp>
      <p:sp>
        <p:nvSpPr>
          <p:cNvPr id="284" name="Google Shape;284;p49"/>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82" name="Google Shape;282;p4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88"/>
        <p:cNvGrpSpPr/>
        <p:nvPr/>
      </p:nvGrpSpPr>
      <p:grpSpPr>
        <a:xfrm>
          <a:off x="0" y="0"/>
          <a:ext cx="0" cy="0"/>
          <a:chOff x="0" y="0"/>
          <a:chExt cx="0" cy="0"/>
        </a:xfrm>
      </p:grpSpPr>
      <p:sp>
        <p:nvSpPr>
          <p:cNvPr id="289" name="Google Shape;289;p50"/>
          <p:cNvSpPr txBox="1">
            <a:spLocks noGrp="1"/>
          </p:cNvSpPr>
          <p:nvPr>
            <p:ph type="title"/>
          </p:nvPr>
        </p:nvSpPr>
        <p:spPr>
          <a:xfrm>
            <a:off x="291425"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Fats (1)</a:t>
            </a:r>
            <a:endParaRPr dirty="0"/>
          </a:p>
          <a:p>
            <a:pPr marL="0" marR="0" lvl="0" indent="0" algn="l" rtl="0">
              <a:lnSpc>
                <a:spcPct val="100000"/>
              </a:lnSpc>
              <a:spcBef>
                <a:spcPts val="0"/>
              </a:spcBef>
              <a:spcAft>
                <a:spcPts val="0"/>
              </a:spcAft>
              <a:buSzPts val="2800"/>
              <a:buNone/>
            </a:pPr>
            <a:endParaRPr dirty="0">
              <a:solidFill>
                <a:srgbClr val="073763"/>
              </a:solidFill>
            </a:endParaRPr>
          </a:p>
        </p:txBody>
      </p:sp>
      <p:sp>
        <p:nvSpPr>
          <p:cNvPr id="292" name="Google Shape;292;p5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90" name="Google Shape;290;p50"/>
          <p:cNvSpPr txBox="1">
            <a:spLocks noGrp="1"/>
          </p:cNvSpPr>
          <p:nvPr>
            <p:ph type="body" idx="1"/>
          </p:nvPr>
        </p:nvSpPr>
        <p:spPr>
          <a:xfrm>
            <a:off x="291425" y="956575"/>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highlight>
                  <a:schemeClr val="lt1"/>
                </a:highlight>
              </a:rPr>
              <a:t>Teach that </a:t>
            </a:r>
            <a:r>
              <a:rPr lang="en-GB" b="1" dirty="0">
                <a:solidFill>
                  <a:srgbClr val="000000"/>
                </a:solidFill>
                <a:highlight>
                  <a:schemeClr val="lt1"/>
                </a:highlight>
              </a:rPr>
              <a:t>fat</a:t>
            </a:r>
            <a:r>
              <a:rPr lang="en-GB" dirty="0">
                <a:solidFill>
                  <a:srgbClr val="000000"/>
                </a:solidFill>
                <a:highlight>
                  <a:schemeClr val="lt1"/>
                </a:highlight>
              </a:rPr>
              <a:t> is essential for our bodies. Fat is used for energy when we are physically active and it also helps the body to absorb vitamin A, vitamin D and vitamin E.</a:t>
            </a:r>
            <a:endParaRPr dirty="0">
              <a:solidFill>
                <a:srgbClr val="000000"/>
              </a:solidFill>
              <a:highlight>
                <a:schemeClr val="lt1"/>
              </a:highlight>
            </a:endParaRPr>
          </a:p>
          <a:p>
            <a:pPr marL="0" lvl="0" indent="0" algn="l" rtl="0">
              <a:lnSpc>
                <a:spcPct val="115000"/>
              </a:lnSpc>
              <a:spcBef>
                <a:spcPts val="1000"/>
              </a:spcBef>
              <a:spcAft>
                <a:spcPts val="0"/>
              </a:spcAft>
              <a:buSzPts val="1400"/>
              <a:buNone/>
            </a:pPr>
            <a:r>
              <a:rPr lang="en-GB" dirty="0">
                <a:solidFill>
                  <a:srgbClr val="000000"/>
                </a:solidFill>
                <a:highlight>
                  <a:schemeClr val="lt1"/>
                </a:highlight>
              </a:rPr>
              <a:t>Explain that there are two different types of fat in food, </a:t>
            </a:r>
            <a:r>
              <a:rPr lang="en-GB" b="1" dirty="0">
                <a:solidFill>
                  <a:srgbClr val="000000"/>
                </a:solidFill>
                <a:highlight>
                  <a:schemeClr val="lt1"/>
                </a:highlight>
              </a:rPr>
              <a:t>unsaturated</a:t>
            </a:r>
            <a:r>
              <a:rPr lang="en-GB" dirty="0">
                <a:solidFill>
                  <a:srgbClr val="000000"/>
                </a:solidFill>
                <a:highlight>
                  <a:schemeClr val="lt1"/>
                </a:highlight>
              </a:rPr>
              <a:t> (good fat)  and </a:t>
            </a:r>
            <a:r>
              <a:rPr lang="en-GB" b="1" dirty="0">
                <a:solidFill>
                  <a:srgbClr val="000000"/>
                </a:solidFill>
                <a:highlight>
                  <a:schemeClr val="lt1"/>
                </a:highlight>
              </a:rPr>
              <a:t>saturated</a:t>
            </a:r>
            <a:r>
              <a:rPr lang="en-GB" dirty="0">
                <a:solidFill>
                  <a:srgbClr val="000000"/>
                </a:solidFill>
                <a:highlight>
                  <a:schemeClr val="lt1"/>
                </a:highlight>
              </a:rPr>
              <a:t> (bad fat).</a:t>
            </a:r>
            <a:endParaRPr dirty="0">
              <a:solidFill>
                <a:srgbClr val="000000"/>
              </a:solidFill>
              <a:highlight>
                <a:schemeClr val="lt1"/>
              </a:highlight>
            </a:endParaRPr>
          </a:p>
          <a:p>
            <a:pPr marL="0" lvl="0" indent="0" algn="l" rtl="0">
              <a:lnSpc>
                <a:spcPct val="115000"/>
              </a:lnSpc>
              <a:spcBef>
                <a:spcPts val="1000"/>
              </a:spcBef>
              <a:spcAft>
                <a:spcPts val="0"/>
              </a:spcAft>
              <a:buSzPts val="1400"/>
              <a:buNone/>
            </a:pPr>
            <a:r>
              <a:rPr lang="en-GB" dirty="0">
                <a:solidFill>
                  <a:srgbClr val="000000"/>
                </a:solidFill>
                <a:highlight>
                  <a:schemeClr val="lt1"/>
                </a:highlight>
              </a:rPr>
              <a:t>Most fats and oils contain both saturated and unsaturated fats in different proportions.</a:t>
            </a:r>
            <a:endParaRPr dirty="0">
              <a:solidFill>
                <a:srgbClr val="000000"/>
              </a:solidFill>
            </a:endParaRPr>
          </a:p>
        </p:txBody>
      </p:sp>
      <p:sp>
        <p:nvSpPr>
          <p:cNvPr id="293" name="Google Shape;293;p50"/>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91" name="Google Shape;291;p5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97"/>
        <p:cNvGrpSpPr/>
        <p:nvPr/>
      </p:nvGrpSpPr>
      <p:grpSpPr>
        <a:xfrm>
          <a:off x="0" y="0"/>
          <a:ext cx="0" cy="0"/>
          <a:chOff x="0" y="0"/>
          <a:chExt cx="0" cy="0"/>
        </a:xfrm>
      </p:grpSpPr>
      <p:sp>
        <p:nvSpPr>
          <p:cNvPr id="298" name="Google Shape;298;p5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dirty="0"/>
              <a:t>Fats (2)</a:t>
            </a:r>
            <a:endParaRPr dirty="0"/>
          </a:p>
          <a:p>
            <a:pPr marL="0" marR="0" lvl="0" indent="0" algn="l" rtl="0">
              <a:lnSpc>
                <a:spcPct val="100000"/>
              </a:lnSpc>
              <a:spcBef>
                <a:spcPts val="0"/>
              </a:spcBef>
              <a:spcAft>
                <a:spcPts val="0"/>
              </a:spcAft>
              <a:buClr>
                <a:srgbClr val="000000"/>
              </a:buClr>
              <a:buSzPts val="2800"/>
              <a:buFont typeface="Arial"/>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p:txBody>
      </p:sp>
      <p:sp>
        <p:nvSpPr>
          <p:cNvPr id="301" name="Google Shape;301;p5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99" name="Google Shape;299;p51"/>
          <p:cNvSpPr txBox="1">
            <a:spLocks noGrp="1"/>
          </p:cNvSpPr>
          <p:nvPr>
            <p:ph type="body" idx="1"/>
          </p:nvPr>
        </p:nvSpPr>
        <p:spPr>
          <a:xfrm>
            <a:off x="270000" y="981575"/>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SzPts val="1400"/>
              <a:buNone/>
            </a:pPr>
            <a:r>
              <a:rPr lang="en-GB" dirty="0">
                <a:solidFill>
                  <a:srgbClr val="000000"/>
                </a:solidFill>
                <a:highlight>
                  <a:schemeClr val="lt1"/>
                </a:highlight>
              </a:rPr>
              <a:t>Teach that </a:t>
            </a:r>
            <a:r>
              <a:rPr lang="en-GB" b="1" dirty="0">
                <a:solidFill>
                  <a:srgbClr val="000000"/>
                </a:solidFill>
                <a:highlight>
                  <a:schemeClr val="lt1"/>
                </a:highlight>
              </a:rPr>
              <a:t>unsaturated</a:t>
            </a:r>
            <a:r>
              <a:rPr lang="en-GB" dirty="0">
                <a:solidFill>
                  <a:srgbClr val="000000"/>
                </a:solidFill>
                <a:highlight>
                  <a:schemeClr val="lt1"/>
                </a:highlight>
              </a:rPr>
              <a:t> (good fat) and </a:t>
            </a:r>
            <a:r>
              <a:rPr lang="en-GB" b="1" dirty="0">
                <a:solidFill>
                  <a:srgbClr val="000000"/>
                </a:solidFill>
                <a:highlight>
                  <a:schemeClr val="lt1"/>
                </a:highlight>
              </a:rPr>
              <a:t>saturated</a:t>
            </a:r>
            <a:r>
              <a:rPr lang="en-GB" dirty="0">
                <a:solidFill>
                  <a:srgbClr val="000000"/>
                </a:solidFill>
                <a:highlight>
                  <a:schemeClr val="lt1"/>
                </a:highlight>
              </a:rPr>
              <a:t> (bad fat) have different effects in our body.</a:t>
            </a:r>
            <a:endParaRPr dirty="0">
              <a:solidFill>
                <a:srgbClr val="000000"/>
              </a:solidFill>
              <a:highlight>
                <a:schemeClr val="lt1"/>
              </a:highlight>
            </a:endParaRPr>
          </a:p>
          <a:p>
            <a:pPr marL="0" lvl="0" indent="0" algn="l" rtl="0">
              <a:spcBef>
                <a:spcPts val="1000"/>
              </a:spcBef>
              <a:spcAft>
                <a:spcPts val="0"/>
              </a:spcAft>
              <a:buSzPts val="1400"/>
              <a:buNone/>
            </a:pPr>
            <a:r>
              <a:rPr lang="en-GB" dirty="0">
                <a:solidFill>
                  <a:srgbClr val="000000"/>
                </a:solidFill>
              </a:rPr>
              <a:t>Explain that too much saturated fat (bad fat) in our body can build up </a:t>
            </a:r>
            <a:r>
              <a:rPr lang="en-GB" dirty="0">
                <a:solidFill>
                  <a:schemeClr val="dk1"/>
                </a:solidFill>
              </a:rPr>
              <a:t>over time </a:t>
            </a:r>
            <a:r>
              <a:rPr lang="en-GB" dirty="0">
                <a:solidFill>
                  <a:srgbClr val="000000"/>
                </a:solidFill>
              </a:rPr>
              <a:t>and cause blockages in our arteries as adults. This is called bad cholesterol - a fatty substance in the blood.</a:t>
            </a:r>
            <a:endParaRPr strike="sngStrike" dirty="0">
              <a:solidFill>
                <a:srgbClr val="000000"/>
              </a:solidFill>
            </a:endParaRPr>
          </a:p>
          <a:p>
            <a:pPr marL="0" lvl="0" indent="0" algn="l" rtl="0">
              <a:spcBef>
                <a:spcPts val="1000"/>
              </a:spcBef>
              <a:spcAft>
                <a:spcPts val="0"/>
              </a:spcAft>
              <a:buSzPts val="1400"/>
              <a:buNone/>
            </a:pPr>
            <a:r>
              <a:rPr lang="en-GB" dirty="0">
                <a:solidFill>
                  <a:srgbClr val="000000"/>
                </a:solidFill>
              </a:rPr>
              <a:t>U</a:t>
            </a:r>
            <a:r>
              <a:rPr lang="en-GB" dirty="0">
                <a:solidFill>
                  <a:srgbClr val="000000"/>
                </a:solidFill>
                <a:highlight>
                  <a:schemeClr val="lt1"/>
                </a:highlight>
              </a:rPr>
              <a:t>nsaturated fat </a:t>
            </a:r>
            <a:r>
              <a:rPr lang="en-GB" dirty="0">
                <a:solidFill>
                  <a:srgbClr val="000000"/>
                </a:solidFill>
              </a:rPr>
              <a:t>helps to reduce our </a:t>
            </a:r>
            <a:r>
              <a:rPr lang="en-GB" b="1" dirty="0">
                <a:solidFill>
                  <a:srgbClr val="000000"/>
                </a:solidFill>
              </a:rPr>
              <a:t>bad cholesterol</a:t>
            </a:r>
            <a:r>
              <a:rPr lang="en-GB" dirty="0">
                <a:solidFill>
                  <a:srgbClr val="000000"/>
                </a:solidFill>
              </a:rPr>
              <a:t>. </a:t>
            </a:r>
            <a:r>
              <a:rPr lang="en-GB" dirty="0">
                <a:solidFill>
                  <a:srgbClr val="000000"/>
                </a:solidFill>
                <a:highlight>
                  <a:schemeClr val="lt1"/>
                </a:highlight>
              </a:rPr>
              <a:t>It is found in vegetable oils, some nuts, avocados, and oily fish, e.g. sardines.</a:t>
            </a:r>
            <a:endParaRPr sz="2800" dirty="0">
              <a:solidFill>
                <a:srgbClr val="000000"/>
              </a:solidFill>
            </a:endParaRPr>
          </a:p>
        </p:txBody>
      </p:sp>
      <p:sp>
        <p:nvSpPr>
          <p:cNvPr id="302" name="Google Shape;302;p51"/>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00" name="Google Shape;300;p5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06"/>
        <p:cNvGrpSpPr/>
        <p:nvPr/>
      </p:nvGrpSpPr>
      <p:grpSpPr>
        <a:xfrm>
          <a:off x="0" y="0"/>
          <a:ext cx="0" cy="0"/>
          <a:chOff x="0" y="0"/>
          <a:chExt cx="0" cy="0"/>
        </a:xfrm>
      </p:grpSpPr>
      <p:sp>
        <p:nvSpPr>
          <p:cNvPr id="307" name="Google Shape;307;p5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Fibre</a:t>
            </a:r>
            <a:endParaRPr dirty="0"/>
          </a:p>
          <a:p>
            <a:pPr marL="0" marR="0" lvl="0" indent="0" algn="l" rtl="0">
              <a:lnSpc>
                <a:spcPct val="100000"/>
              </a:lnSpc>
              <a:spcBef>
                <a:spcPts val="0"/>
              </a:spcBef>
              <a:spcAft>
                <a:spcPts val="0"/>
              </a:spcAft>
              <a:buSzPts val="2800"/>
              <a:buNone/>
            </a:pPr>
            <a:endParaRPr dirty="0">
              <a:solidFill>
                <a:srgbClr val="073763"/>
              </a:solidFill>
            </a:endParaRPr>
          </a:p>
        </p:txBody>
      </p:sp>
      <p:sp>
        <p:nvSpPr>
          <p:cNvPr id="310" name="Google Shape;310;p5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08" name="Google Shape;308;p5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400"/>
              <a:buNone/>
            </a:pPr>
            <a:r>
              <a:rPr lang="en-GB" dirty="0">
                <a:solidFill>
                  <a:schemeClr val="dk1"/>
                </a:solidFill>
                <a:highlight>
                  <a:srgbClr val="FFFFFF"/>
                </a:highlight>
              </a:rPr>
              <a:t>Explain that</a:t>
            </a:r>
            <a:r>
              <a:rPr lang="en-GB" b="1" dirty="0">
                <a:solidFill>
                  <a:schemeClr val="dk1"/>
                </a:solidFill>
                <a:highlight>
                  <a:srgbClr val="FFFFFF"/>
                </a:highlight>
              </a:rPr>
              <a:t> dietary fibre</a:t>
            </a:r>
            <a:r>
              <a:rPr lang="en-GB" dirty="0">
                <a:solidFill>
                  <a:schemeClr val="dk1"/>
                </a:solidFill>
                <a:highlight>
                  <a:srgbClr val="FFFFFF"/>
                </a:highlight>
              </a:rPr>
              <a:t> is important for </a:t>
            </a:r>
            <a:r>
              <a:rPr lang="en-GB" b="1" dirty="0">
                <a:solidFill>
                  <a:schemeClr val="dk1"/>
                </a:solidFill>
                <a:highlight>
                  <a:srgbClr val="FFFFFF"/>
                </a:highlight>
              </a:rPr>
              <a:t>digestion</a:t>
            </a:r>
            <a:r>
              <a:rPr lang="en-GB" dirty="0">
                <a:solidFill>
                  <a:schemeClr val="dk1"/>
                </a:solidFill>
                <a:highlight>
                  <a:srgbClr val="FFFFFF"/>
                </a:highlight>
              </a:rPr>
              <a:t> as it keeps the digestive tract flowing.</a:t>
            </a:r>
            <a:endParaRPr dirty="0">
              <a:solidFill>
                <a:srgbClr val="000000"/>
              </a:solidFill>
              <a:highlight>
                <a:srgbClr val="FFFFFF"/>
              </a:highlight>
            </a:endParaRPr>
          </a:p>
          <a:p>
            <a:pPr marL="0" lvl="0" indent="0" algn="l" rtl="0">
              <a:lnSpc>
                <a:spcPct val="115000"/>
              </a:lnSpc>
              <a:spcBef>
                <a:spcPts val="1000"/>
              </a:spcBef>
              <a:spcAft>
                <a:spcPts val="0"/>
              </a:spcAft>
              <a:buSzPts val="1400"/>
              <a:buNone/>
            </a:pPr>
            <a:r>
              <a:rPr lang="en-GB" dirty="0">
                <a:solidFill>
                  <a:srgbClr val="000000"/>
                </a:solidFill>
                <a:highlight>
                  <a:srgbClr val="FFFFFF"/>
                </a:highlight>
              </a:rPr>
              <a:t>Fibre is found in many foods that are high in carbohydrates, such as:</a:t>
            </a:r>
            <a:endParaRPr dirty="0">
              <a:solidFill>
                <a:srgbClr val="000000"/>
              </a:solidFill>
              <a:highlight>
                <a:srgbClr val="FFFFFF"/>
              </a:highlight>
            </a:endParaRPr>
          </a:p>
          <a:p>
            <a:pPr marL="457200" lvl="0" indent="-317500" algn="l" rtl="0">
              <a:lnSpc>
                <a:spcPct val="115000"/>
              </a:lnSpc>
              <a:spcBef>
                <a:spcPts val="1000"/>
              </a:spcBef>
              <a:spcAft>
                <a:spcPts val="0"/>
              </a:spcAft>
              <a:buClr>
                <a:schemeClr val="accent1"/>
              </a:buClr>
              <a:buSzPts val="1400"/>
              <a:buChar char="●"/>
            </a:pPr>
            <a:r>
              <a:rPr lang="en-GB" dirty="0">
                <a:solidFill>
                  <a:srgbClr val="000000"/>
                </a:solidFill>
                <a:highlight>
                  <a:srgbClr val="FFFFFF"/>
                </a:highlight>
              </a:rPr>
              <a:t>beans and pulses</a:t>
            </a:r>
            <a:endParaRPr dirty="0">
              <a:solidFill>
                <a:srgbClr val="000000"/>
              </a:solidFill>
              <a:highlight>
                <a:srgbClr val="FFFFFF"/>
              </a:highlight>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highlight>
                  <a:srgbClr val="FFFFFF"/>
                </a:highlight>
              </a:rPr>
              <a:t>wholegrain pasta and rice</a:t>
            </a:r>
            <a:endParaRPr dirty="0">
              <a:solidFill>
                <a:srgbClr val="000000"/>
              </a:solidFill>
              <a:highlight>
                <a:srgbClr val="FFFFFF"/>
              </a:highlight>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highlight>
                  <a:srgbClr val="FFFFFF"/>
                </a:highlight>
              </a:rPr>
              <a:t>vegetables such as broccoli and carrots</a:t>
            </a:r>
            <a:endParaRPr dirty="0">
              <a:solidFill>
                <a:srgbClr val="000000"/>
              </a:solidFill>
              <a:highlight>
                <a:srgbClr val="FFFFFF"/>
              </a:highlight>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highlight>
                  <a:srgbClr val="FFFFFF"/>
                </a:highlight>
              </a:rPr>
              <a:t>nuts and seeds</a:t>
            </a:r>
            <a:endParaRPr dirty="0">
              <a:solidFill>
                <a:srgbClr val="000000"/>
              </a:solidFill>
              <a:highlight>
                <a:srgbClr val="FFFFFF"/>
              </a:highlight>
            </a:endParaRPr>
          </a:p>
        </p:txBody>
      </p:sp>
      <p:sp>
        <p:nvSpPr>
          <p:cNvPr id="311" name="Google Shape;311;p52"/>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09" name="Google Shape;309;p5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15"/>
        <p:cNvGrpSpPr/>
        <p:nvPr/>
      </p:nvGrpSpPr>
      <p:grpSpPr>
        <a:xfrm>
          <a:off x="0" y="0"/>
          <a:ext cx="0" cy="0"/>
          <a:chOff x="0" y="0"/>
          <a:chExt cx="0" cy="0"/>
        </a:xfrm>
      </p:grpSpPr>
      <p:sp>
        <p:nvSpPr>
          <p:cNvPr id="316" name="Google Shape;316;p5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dirty="0"/>
              <a:t>Vitamins</a:t>
            </a:r>
            <a:endParaRPr dirty="0"/>
          </a:p>
          <a:p>
            <a:pPr marL="0" marR="0" lvl="0" indent="0" algn="l" rtl="0">
              <a:lnSpc>
                <a:spcPct val="100000"/>
              </a:lnSpc>
              <a:spcBef>
                <a:spcPts val="0"/>
              </a:spcBef>
              <a:spcAft>
                <a:spcPts val="0"/>
              </a:spcAft>
              <a:buClr>
                <a:srgbClr val="000000"/>
              </a:buClr>
              <a:buSzPts val="2800"/>
              <a:buFont typeface="Arial"/>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p:txBody>
      </p:sp>
      <p:sp>
        <p:nvSpPr>
          <p:cNvPr id="319" name="Google Shape;319;p5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17" name="Google Shape;317;p5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SzPts val="1400"/>
              <a:buNone/>
            </a:pPr>
            <a:r>
              <a:rPr lang="en-GB" dirty="0">
                <a:solidFill>
                  <a:schemeClr val="dk1"/>
                </a:solidFill>
              </a:rPr>
              <a:t>Teach that </a:t>
            </a:r>
            <a:r>
              <a:rPr lang="en-GB" b="1" dirty="0">
                <a:solidFill>
                  <a:schemeClr val="dk1"/>
                </a:solidFill>
              </a:rPr>
              <a:t>vitamins</a:t>
            </a:r>
            <a:r>
              <a:rPr lang="en-GB" dirty="0">
                <a:solidFill>
                  <a:schemeClr val="dk1"/>
                </a:solidFill>
              </a:rPr>
              <a:t> are organic compounds that are need in small amounts for normal growth and activity by the body. They are naturally found in foods obtained from plants and animals.</a:t>
            </a:r>
            <a:endParaRPr dirty="0">
              <a:solidFill>
                <a:srgbClr val="FF0000"/>
              </a:solidFill>
            </a:endParaRPr>
          </a:p>
          <a:p>
            <a:pPr marL="0" lvl="0" indent="0" algn="l" rtl="0">
              <a:spcBef>
                <a:spcPts val="1200"/>
              </a:spcBef>
              <a:spcAft>
                <a:spcPts val="0"/>
              </a:spcAft>
              <a:buClr>
                <a:schemeClr val="dk1"/>
              </a:buClr>
              <a:buSzPts val="1100"/>
              <a:buFont typeface="Arial"/>
              <a:buNone/>
            </a:pPr>
            <a:r>
              <a:rPr lang="en-GB" dirty="0">
                <a:solidFill>
                  <a:schemeClr val="dk1"/>
                </a:solidFill>
              </a:rPr>
              <a:t>Explain that the essential vitamins are A, C, D, E, K, and the B vitamins.</a:t>
            </a:r>
            <a:endParaRPr dirty="0">
              <a:solidFill>
                <a:schemeClr val="dk1"/>
              </a:solidFill>
            </a:endParaRPr>
          </a:p>
          <a:p>
            <a:pPr marL="0" lvl="0" indent="0" algn="l" rtl="0">
              <a:spcBef>
                <a:spcPts val="1200"/>
              </a:spcBef>
              <a:spcAft>
                <a:spcPts val="1200"/>
              </a:spcAft>
              <a:buClr>
                <a:schemeClr val="dk1"/>
              </a:buClr>
              <a:buSzPts val="1100"/>
              <a:buFont typeface="Arial"/>
              <a:buNone/>
            </a:pPr>
            <a:r>
              <a:rPr lang="en-GB" dirty="0">
                <a:solidFill>
                  <a:schemeClr val="dk1"/>
                </a:solidFill>
              </a:rPr>
              <a:t>Vitamins have different jobs - helping us resist infections, keeping our nerves healthy, and helping our body get energy from food or our blood to clot properly.</a:t>
            </a:r>
            <a:endParaRPr strike="sngStrike" dirty="0">
              <a:solidFill>
                <a:srgbClr val="000000"/>
              </a:solidFill>
              <a:highlight>
                <a:srgbClr val="FFFFFF"/>
              </a:highlight>
            </a:endParaRPr>
          </a:p>
        </p:txBody>
      </p:sp>
      <p:sp>
        <p:nvSpPr>
          <p:cNvPr id="320" name="Google Shape;320;p53"/>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18" name="Google Shape;318;p5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24"/>
        <p:cNvGrpSpPr/>
        <p:nvPr/>
      </p:nvGrpSpPr>
      <p:grpSpPr>
        <a:xfrm>
          <a:off x="0" y="0"/>
          <a:ext cx="0" cy="0"/>
          <a:chOff x="0" y="0"/>
          <a:chExt cx="0" cy="0"/>
        </a:xfrm>
      </p:grpSpPr>
      <p:sp>
        <p:nvSpPr>
          <p:cNvPr id="325" name="Google Shape;325;p5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dirty="0"/>
              <a:t>Minerals</a:t>
            </a:r>
            <a:endParaRPr dirty="0"/>
          </a:p>
          <a:p>
            <a:pPr marL="0" marR="0" lvl="0" indent="0" algn="l" rtl="0">
              <a:lnSpc>
                <a:spcPct val="100000"/>
              </a:lnSpc>
              <a:spcBef>
                <a:spcPts val="0"/>
              </a:spcBef>
              <a:spcAft>
                <a:spcPts val="0"/>
              </a:spcAft>
              <a:buSzPts val="2800"/>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p:txBody>
      </p:sp>
      <p:sp>
        <p:nvSpPr>
          <p:cNvPr id="328" name="Google Shape;328;p5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26" name="Google Shape;326;p5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b="1" dirty="0">
                <a:solidFill>
                  <a:schemeClr val="dk1"/>
                </a:solidFill>
                <a:highlight>
                  <a:srgbClr val="FFFFFF"/>
                </a:highlight>
              </a:rPr>
              <a:t>Minerals</a:t>
            </a:r>
            <a:r>
              <a:rPr lang="en-GB" dirty="0">
                <a:solidFill>
                  <a:schemeClr val="dk1"/>
                </a:solidFill>
                <a:highlight>
                  <a:srgbClr val="FFFFFF"/>
                </a:highlight>
              </a:rPr>
              <a:t> also help our body function. They are only needed in very small quantities.</a:t>
            </a:r>
            <a:endParaRPr dirty="0">
              <a:solidFill>
                <a:schemeClr val="dk1"/>
              </a:solidFill>
              <a:highlight>
                <a:srgbClr val="FFFFFF"/>
              </a:highlight>
            </a:endParaRPr>
          </a:p>
          <a:p>
            <a:pPr marL="0" marR="0" lvl="0" indent="0" algn="l" rtl="0">
              <a:lnSpc>
                <a:spcPct val="115000"/>
              </a:lnSpc>
              <a:spcBef>
                <a:spcPts val="1000"/>
              </a:spcBef>
              <a:spcAft>
                <a:spcPts val="0"/>
              </a:spcAft>
              <a:buClr>
                <a:srgbClr val="000000"/>
              </a:buClr>
              <a:buSzPts val="1400"/>
              <a:buFont typeface="Arial"/>
              <a:buNone/>
            </a:pPr>
            <a:r>
              <a:rPr lang="en-GB" dirty="0">
                <a:solidFill>
                  <a:schemeClr val="dk1"/>
                </a:solidFill>
                <a:highlight>
                  <a:srgbClr val="FFFFFF"/>
                </a:highlight>
              </a:rPr>
              <a:t>Our body needs certain minerals to build strong bones and teeth and turn the food we eat into energy.</a:t>
            </a:r>
            <a:endParaRPr dirty="0">
              <a:solidFill>
                <a:schemeClr val="dk1"/>
              </a:solidFill>
              <a:highlight>
                <a:srgbClr val="FFFFFF"/>
              </a:highlight>
            </a:endParaRPr>
          </a:p>
          <a:p>
            <a:pPr marL="0" marR="0" lvl="0" indent="0" algn="l" rtl="0">
              <a:lnSpc>
                <a:spcPct val="115000"/>
              </a:lnSpc>
              <a:spcBef>
                <a:spcPts val="1000"/>
              </a:spcBef>
              <a:spcAft>
                <a:spcPts val="0"/>
              </a:spcAft>
              <a:buClr>
                <a:srgbClr val="000000"/>
              </a:buClr>
              <a:buSzPts val="1400"/>
              <a:buFont typeface="Arial"/>
              <a:buNone/>
            </a:pPr>
            <a:r>
              <a:rPr lang="en-GB" dirty="0">
                <a:solidFill>
                  <a:schemeClr val="dk1"/>
                </a:solidFill>
                <a:highlight>
                  <a:srgbClr val="FFFFFF"/>
                </a:highlight>
              </a:rPr>
              <a:t>As with vitamins, a healthy balanced diet should provide all the minerals our body needs to work properly.</a:t>
            </a:r>
            <a:endParaRPr dirty="0">
              <a:solidFill>
                <a:schemeClr val="dk1"/>
              </a:solidFill>
              <a:highlight>
                <a:srgbClr val="FFFFFF"/>
              </a:highlight>
            </a:endParaRPr>
          </a:p>
          <a:p>
            <a:pPr marL="0" marR="0" lvl="0" indent="0" algn="l" rtl="0">
              <a:lnSpc>
                <a:spcPct val="115000"/>
              </a:lnSpc>
              <a:spcBef>
                <a:spcPts val="1000"/>
              </a:spcBef>
              <a:spcAft>
                <a:spcPts val="0"/>
              </a:spcAft>
              <a:buNone/>
            </a:pPr>
            <a:r>
              <a:rPr lang="en-GB" dirty="0">
                <a:solidFill>
                  <a:schemeClr val="dk1"/>
                </a:solidFill>
                <a:highlight>
                  <a:srgbClr val="FFFFFF"/>
                </a:highlight>
              </a:rPr>
              <a:t>There are 16 essential minerals, including sodium (salt) and potassium, which can be found in bananas.</a:t>
            </a:r>
            <a:endParaRPr dirty="0">
              <a:solidFill>
                <a:schemeClr val="dk1"/>
              </a:solidFill>
              <a:highlight>
                <a:srgbClr val="FFFFFF"/>
              </a:highlight>
            </a:endParaRPr>
          </a:p>
        </p:txBody>
      </p:sp>
      <p:sp>
        <p:nvSpPr>
          <p:cNvPr id="329" name="Google Shape;329;p54"/>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27" name="Google Shape;327;p5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33"/>
        <p:cNvGrpSpPr/>
        <p:nvPr/>
      </p:nvGrpSpPr>
      <p:grpSpPr>
        <a:xfrm>
          <a:off x="0" y="0"/>
          <a:ext cx="0" cy="0"/>
          <a:chOff x="0" y="0"/>
          <a:chExt cx="0" cy="0"/>
        </a:xfrm>
      </p:grpSpPr>
      <p:sp>
        <p:nvSpPr>
          <p:cNvPr id="334" name="Google Shape;334;p5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Drinking enough fluids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37" name="Google Shape;337;p5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35" name="Google Shape;335;p5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SzPts val="1100"/>
              <a:buNone/>
            </a:pPr>
            <a:r>
              <a:rPr lang="en-GB" dirty="0">
                <a:solidFill>
                  <a:schemeClr val="dk1"/>
                </a:solidFill>
                <a:highlight>
                  <a:schemeClr val="lt1"/>
                </a:highlight>
              </a:rPr>
              <a:t>Explain that the amount we need to drink varies on our size, the weather and how active we have been.</a:t>
            </a:r>
            <a:endParaRPr dirty="0">
              <a:solidFill>
                <a:schemeClr val="dk1"/>
              </a:solidFill>
              <a:highlight>
                <a:schemeClr val="lt1"/>
              </a:highlight>
            </a:endParaRPr>
          </a:p>
          <a:p>
            <a:pPr marL="0" lvl="0" indent="0" algn="l" rtl="0">
              <a:spcBef>
                <a:spcPts val="1000"/>
              </a:spcBef>
              <a:spcAft>
                <a:spcPts val="0"/>
              </a:spcAft>
              <a:buSzPts val="1100"/>
              <a:buNone/>
            </a:pPr>
            <a:r>
              <a:rPr lang="en-GB" dirty="0">
                <a:solidFill>
                  <a:schemeClr val="dk1"/>
                </a:solidFill>
                <a:highlight>
                  <a:schemeClr val="lt1"/>
                </a:highlight>
              </a:rPr>
              <a:t>Teach </a:t>
            </a:r>
            <a:r>
              <a:rPr lang="en-GB" dirty="0">
                <a:solidFill>
                  <a:schemeClr val="dk1"/>
                </a:solidFill>
                <a:highlight>
                  <a:srgbClr val="FFFFFF"/>
                </a:highlight>
              </a:rPr>
              <a:t>that when we are thirsty, our body is telling us that it is dehydrated and that we need to drink fluids. Any drink with water in it will hydrate us, but water is the best option as it is calorie and sugar free.</a:t>
            </a:r>
            <a:endParaRPr dirty="0">
              <a:solidFill>
                <a:schemeClr val="dk1"/>
              </a:solidFill>
            </a:endParaRPr>
          </a:p>
          <a:p>
            <a:pPr marL="0" lvl="0" indent="0" algn="l" rtl="0">
              <a:spcBef>
                <a:spcPts val="1000"/>
              </a:spcBef>
              <a:spcAft>
                <a:spcPts val="0"/>
              </a:spcAft>
              <a:buClr>
                <a:schemeClr val="dk1"/>
              </a:buClr>
              <a:buSzPts val="1100"/>
              <a:buFont typeface="Arial"/>
              <a:buNone/>
            </a:pPr>
            <a:r>
              <a:rPr lang="en-GB" dirty="0">
                <a:solidFill>
                  <a:schemeClr val="dk1"/>
                </a:solidFill>
                <a:highlight>
                  <a:schemeClr val="lt1"/>
                </a:highlight>
              </a:rPr>
              <a:t>Explain that if we do not drink enough fluid we become </a:t>
            </a:r>
            <a:r>
              <a:rPr lang="en-GB" u="sng" dirty="0">
                <a:solidFill>
                  <a:srgbClr val="0000FF"/>
                </a:solidFill>
                <a:highlight>
                  <a:schemeClr val="lt1"/>
                </a:highlight>
                <a:hlinkClick r:id="rId3">
                  <a:extLst>
                    <a:ext uri="{A12FA001-AC4F-418D-AE19-62706E023703}">
                      <ahyp:hlinkClr xmlns:ahyp="http://schemas.microsoft.com/office/drawing/2018/hyperlinkcolor" val="tx"/>
                    </a:ext>
                  </a:extLst>
                </a:hlinkClick>
              </a:rPr>
              <a:t>dehydrated</a:t>
            </a:r>
            <a:r>
              <a:rPr lang="en-GB" dirty="0">
                <a:solidFill>
                  <a:schemeClr val="dk1"/>
                </a:solidFill>
                <a:highlight>
                  <a:schemeClr val="lt1"/>
                </a:highlight>
              </a:rPr>
              <a:t>. If we become too dehydrated it can be harmful to our health. </a:t>
            </a:r>
            <a:endParaRPr dirty="0">
              <a:solidFill>
                <a:schemeClr val="dk1"/>
              </a:solidFill>
            </a:endParaRPr>
          </a:p>
          <a:p>
            <a:pPr marL="0" lvl="0" indent="0" algn="l" rtl="0">
              <a:lnSpc>
                <a:spcPct val="115000"/>
              </a:lnSpc>
              <a:spcBef>
                <a:spcPts val="1200"/>
              </a:spcBef>
              <a:spcAft>
                <a:spcPts val="1200"/>
              </a:spcAft>
              <a:buSzPts val="1100"/>
              <a:buNone/>
            </a:pPr>
            <a:endParaRPr dirty="0">
              <a:solidFill>
                <a:schemeClr val="dk1"/>
              </a:solidFill>
            </a:endParaRPr>
          </a:p>
        </p:txBody>
      </p:sp>
      <p:sp>
        <p:nvSpPr>
          <p:cNvPr id="338" name="Google Shape;338;p55"/>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36" name="Google Shape;336;p5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2"/>
        <p:cNvGrpSpPr/>
        <p:nvPr/>
      </p:nvGrpSpPr>
      <p:grpSpPr>
        <a:xfrm>
          <a:off x="0" y="0"/>
          <a:ext cx="0" cy="0"/>
          <a:chOff x="0" y="0"/>
          <a:chExt cx="0" cy="0"/>
        </a:xfrm>
      </p:grpSpPr>
      <p:sp>
        <p:nvSpPr>
          <p:cNvPr id="343" name="Google Shape;343;p56"/>
          <p:cNvSpPr txBox="1">
            <a:spLocks noGrp="1"/>
          </p:cNvSpPr>
          <p:nvPr>
            <p:ph type="title"/>
          </p:nvPr>
        </p:nvSpPr>
        <p:spPr>
          <a:xfrm>
            <a:off x="1932036" y="2113408"/>
            <a:ext cx="4871846"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3600"/>
              <a:buNone/>
            </a:pPr>
            <a:r>
              <a:rPr lang="en-GB" dirty="0">
                <a:solidFill>
                  <a:schemeClr val="accent1"/>
                </a:solidFill>
              </a:rPr>
              <a:t>Understanding calories</a:t>
            </a:r>
            <a:endParaRPr dirty="0">
              <a:solidFill>
                <a:schemeClr val="accent1"/>
              </a:solidFill>
            </a:endParaRPr>
          </a:p>
        </p:txBody>
      </p:sp>
      <p:sp>
        <p:nvSpPr>
          <p:cNvPr id="344" name="Google Shape;344;p5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20</a:t>
            </a:fld>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8"/>
        <p:cNvGrpSpPr/>
        <p:nvPr/>
      </p:nvGrpSpPr>
      <p:grpSpPr>
        <a:xfrm>
          <a:off x="0" y="0"/>
          <a:ext cx="0" cy="0"/>
          <a:chOff x="0" y="0"/>
          <a:chExt cx="0" cy="0"/>
        </a:xfrm>
      </p:grpSpPr>
      <p:sp>
        <p:nvSpPr>
          <p:cNvPr id="349" name="Google Shape;349;p5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Understanding calories (1)</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53" name="Google Shape;353;p5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50" name="Google Shape;350;p5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100"/>
              <a:buNone/>
            </a:pPr>
            <a:r>
              <a:rPr lang="en-GB" dirty="0">
                <a:solidFill>
                  <a:schemeClr val="dk1"/>
                </a:solidFill>
              </a:rPr>
              <a:t>Explain that a calorie is a unit of energy. Different foods have </a:t>
            </a:r>
            <a:r>
              <a:rPr lang="en-GB" b="1" dirty="0">
                <a:solidFill>
                  <a:schemeClr val="dk1"/>
                </a:solidFill>
              </a:rPr>
              <a:t>different amounts</a:t>
            </a:r>
            <a:r>
              <a:rPr lang="en-GB" dirty="0">
                <a:solidFill>
                  <a:schemeClr val="dk1"/>
                </a:solidFill>
              </a:rPr>
              <a:t> of calories. For example, if a food or drink contains 100 calories, it is a way of describing how much energy our body could get from eating or drinking it.</a:t>
            </a:r>
            <a:endParaRPr dirty="0">
              <a:solidFill>
                <a:schemeClr val="dk1"/>
              </a:solidFill>
            </a:endParaRPr>
          </a:p>
          <a:p>
            <a:pPr marL="0" lvl="0" indent="0" algn="l" rtl="0">
              <a:lnSpc>
                <a:spcPct val="115000"/>
              </a:lnSpc>
              <a:spcBef>
                <a:spcPts val="1000"/>
              </a:spcBef>
              <a:spcAft>
                <a:spcPts val="0"/>
              </a:spcAft>
              <a:buSzPts val="1100"/>
              <a:buNone/>
            </a:pPr>
            <a:r>
              <a:rPr lang="en-GB" dirty="0">
                <a:solidFill>
                  <a:schemeClr val="dk1"/>
                </a:solidFill>
              </a:rPr>
              <a:t>Explain that the correct daily intake of calories will help to perform daily activities such as walking to school and playing with friends. </a:t>
            </a:r>
            <a:endParaRPr dirty="0">
              <a:solidFill>
                <a:schemeClr val="dk1"/>
              </a:solidFill>
            </a:endParaRPr>
          </a:p>
          <a:p>
            <a:pPr marL="0" lvl="0" indent="0" algn="l" rtl="0">
              <a:lnSpc>
                <a:spcPct val="115000"/>
              </a:lnSpc>
              <a:spcBef>
                <a:spcPts val="1000"/>
              </a:spcBef>
              <a:spcAft>
                <a:spcPts val="0"/>
              </a:spcAft>
              <a:buSzPts val="1100"/>
              <a:buNone/>
            </a:pPr>
            <a:r>
              <a:rPr lang="en-GB" dirty="0">
                <a:solidFill>
                  <a:schemeClr val="dk1"/>
                </a:solidFill>
              </a:rPr>
              <a:t>Teach that if we consume more calories than we use, our body stores it up as fat.</a:t>
            </a:r>
            <a:endParaRPr dirty="0">
              <a:solidFill>
                <a:schemeClr val="dk1"/>
              </a:solidFill>
            </a:endParaRPr>
          </a:p>
        </p:txBody>
      </p:sp>
      <p:sp>
        <p:nvSpPr>
          <p:cNvPr id="352" name="Google Shape;352;p57"/>
          <p:cNvSpPr txBox="1">
            <a:spLocks noGrp="1"/>
          </p:cNvSpPr>
          <p:nvPr>
            <p:ph type="body" idx="2"/>
          </p:nvPr>
        </p:nvSpPr>
        <p:spPr>
          <a:xfrm>
            <a:off x="6178800" y="216425"/>
            <a:ext cx="2695200" cy="1517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dk1"/>
                </a:solidFill>
              </a:rPr>
              <a:t>STATUTORY GUIDANCE</a:t>
            </a:r>
            <a:br>
              <a:rPr lang="en-GB" sz="1600" dirty="0">
                <a:solidFill>
                  <a:schemeClr val="dk1"/>
                </a:solidFill>
              </a:rPr>
            </a:br>
            <a:r>
              <a:rPr lang="en-GB" sz="1600" dirty="0">
                <a:solidFill>
                  <a:schemeClr val="dk1"/>
                </a:solidFill>
              </a:rPr>
              <a:t>Know what constitutes a healthy diet (including understanding calories and other nutritional content).</a:t>
            </a: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51" name="Google Shape;351;p5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7"/>
        <p:cNvGrpSpPr/>
        <p:nvPr/>
      </p:nvGrpSpPr>
      <p:grpSpPr>
        <a:xfrm>
          <a:off x="0" y="0"/>
          <a:ext cx="0" cy="0"/>
          <a:chOff x="0" y="0"/>
          <a:chExt cx="0" cy="0"/>
        </a:xfrm>
      </p:grpSpPr>
      <p:sp>
        <p:nvSpPr>
          <p:cNvPr id="362" name="Google Shape;362;p58">
            <a:extLst>
              <a:ext uri="{C183D7F6-B498-43B3-948B-1728B52AA6E4}">
                <adec:decorative xmlns:adec="http://schemas.microsoft.com/office/drawing/2017/decorative" val="1"/>
              </a:ext>
            </a:extLst>
          </p:cNvPr>
          <p:cNvSpPr txBox="1">
            <a:spLocks noGrp="1"/>
          </p:cNvSpPr>
          <p:nvPr>
            <p:ph type="subTitle" idx="4294967295"/>
          </p:nvPr>
        </p:nvSpPr>
        <p:spPr>
          <a:xfrm>
            <a:off x="7741174" y="4470359"/>
            <a:ext cx="1077912" cy="473075"/>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58" name="Google Shape;358;p58">
            <a:extLst>
              <a:ext uri="{C183D7F6-B498-43B3-948B-1728B52AA6E4}">
                <adec:decorative xmlns:adec="http://schemas.microsoft.com/office/drawing/2017/decorative" val="1"/>
              </a:ext>
            </a:extLst>
          </p:cNvPr>
          <p:cNvSpPr txBox="1">
            <a:spLocks noGrp="1"/>
          </p:cNvSpPr>
          <p:nvPr>
            <p:ph type="title"/>
          </p:nvPr>
        </p:nvSpPr>
        <p:spPr>
          <a:xfrm>
            <a:off x="191017" y="147371"/>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Understanding calories (2)</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59" name="Google Shape;359;p58">
            <a:extLst>
              <a:ext uri="{C183D7F6-B498-43B3-948B-1728B52AA6E4}">
                <adec:decorative xmlns:adec="http://schemas.microsoft.com/office/drawing/2017/decorative" val="1"/>
              </a:ext>
            </a:extLst>
          </p:cNvPr>
          <p:cNvSpPr txBox="1">
            <a:spLocks noGrp="1"/>
          </p:cNvSpPr>
          <p:nvPr>
            <p:ph type="body" idx="1"/>
          </p:nvPr>
        </p:nvSpPr>
        <p:spPr>
          <a:xfrm>
            <a:off x="246718" y="665104"/>
            <a:ext cx="6038042"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100"/>
              <a:buNone/>
            </a:pPr>
            <a:r>
              <a:rPr lang="en-GB" dirty="0">
                <a:solidFill>
                  <a:srgbClr val="000000"/>
                </a:solidFill>
              </a:rPr>
              <a:t>Explain that there are </a:t>
            </a:r>
            <a:r>
              <a:rPr lang="en-GB" u="sng" dirty="0">
                <a:solidFill>
                  <a:srgbClr val="0000FF"/>
                </a:solidFill>
                <a:hlinkClick r:id="rId3">
                  <a:extLst>
                    <a:ext uri="{A12FA001-AC4F-418D-AE19-62706E023703}">
                      <ahyp:hlinkClr xmlns:ahyp="http://schemas.microsoft.com/office/drawing/2018/hyperlinkcolor" val="tx"/>
                    </a:ext>
                  </a:extLst>
                </a:hlinkClick>
              </a:rPr>
              <a:t>guidelines</a:t>
            </a:r>
            <a:r>
              <a:rPr lang="en-GB" dirty="0">
                <a:solidFill>
                  <a:srgbClr val="000000"/>
                </a:solidFill>
              </a:rPr>
              <a:t> on how many calories it is appropriate to consume. </a:t>
            </a:r>
            <a:r>
              <a:rPr lang="en-GB" dirty="0">
                <a:solidFill>
                  <a:schemeClr val="dk1"/>
                </a:solidFill>
              </a:rPr>
              <a:t>The amount of calories we consume depends on our age, sex, weight, height, body fat percentage and how much physical activity we do.</a:t>
            </a:r>
            <a:endParaRPr dirty="0">
              <a:solidFill>
                <a:schemeClr val="dk1"/>
              </a:solidFill>
            </a:endParaRPr>
          </a:p>
          <a:p>
            <a:pPr marL="0" lvl="0" indent="0" algn="l" rtl="0">
              <a:lnSpc>
                <a:spcPct val="115000"/>
              </a:lnSpc>
              <a:spcBef>
                <a:spcPts val="1000"/>
              </a:spcBef>
              <a:spcAft>
                <a:spcPts val="0"/>
              </a:spcAft>
              <a:buSzPts val="1100"/>
              <a:buNone/>
            </a:pPr>
            <a:r>
              <a:rPr lang="en-GB" dirty="0">
                <a:solidFill>
                  <a:schemeClr val="dk1"/>
                </a:solidFill>
              </a:rPr>
              <a:t>The guidelines suggest that ideally children aged:</a:t>
            </a:r>
            <a:endParaRPr dirty="0">
              <a:solidFill>
                <a:schemeClr val="dk1"/>
              </a:solidFill>
            </a:endParaRPr>
          </a:p>
          <a:p>
            <a:pPr marL="457200" lvl="0" indent="-317500" algn="l" rtl="0">
              <a:spcBef>
                <a:spcPts val="1000"/>
              </a:spcBef>
              <a:spcAft>
                <a:spcPts val="0"/>
              </a:spcAft>
              <a:buClr>
                <a:schemeClr val="accent1"/>
              </a:buClr>
              <a:buSzPts val="1400"/>
              <a:buChar char="●"/>
            </a:pPr>
            <a:r>
              <a:rPr lang="en-GB" dirty="0">
                <a:solidFill>
                  <a:schemeClr val="dk1"/>
                </a:solidFill>
              </a:rPr>
              <a:t>4 to 6 years - girls have about 1400kcal, boys about 1500kcal</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7 to 10 years - girls have about 1700kcal, boys about 1800kcal</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11 to 14 years - girls have about 2000, boys 2500kcal</a:t>
            </a:r>
            <a:endParaRPr dirty="0">
              <a:solidFill>
                <a:schemeClr val="dk1"/>
              </a:solidFill>
            </a:endParaRPr>
          </a:p>
          <a:p>
            <a:pPr marL="0" lvl="0" indent="0" algn="l" rtl="0">
              <a:lnSpc>
                <a:spcPct val="115000"/>
              </a:lnSpc>
              <a:spcBef>
                <a:spcPts val="1000"/>
              </a:spcBef>
              <a:spcAft>
                <a:spcPts val="0"/>
              </a:spcAft>
              <a:buSzPts val="1100"/>
              <a:buNone/>
            </a:pPr>
            <a:r>
              <a:rPr lang="en-GB" dirty="0">
                <a:solidFill>
                  <a:schemeClr val="dk1"/>
                </a:solidFill>
              </a:rPr>
              <a:t>Teach that t</a:t>
            </a:r>
            <a:r>
              <a:rPr lang="en-GB" dirty="0">
                <a:solidFill>
                  <a:srgbClr val="000000"/>
                </a:solidFill>
              </a:rPr>
              <a:t>hese figures are approximations.</a:t>
            </a:r>
            <a:endParaRPr dirty="0">
              <a:solidFill>
                <a:srgbClr val="000000"/>
              </a:solidFill>
            </a:endParaRPr>
          </a:p>
          <a:p>
            <a:pPr marL="0" lvl="0" indent="0" algn="l" rtl="0">
              <a:lnSpc>
                <a:spcPct val="115000"/>
              </a:lnSpc>
              <a:spcBef>
                <a:spcPts val="0"/>
              </a:spcBef>
              <a:spcAft>
                <a:spcPts val="0"/>
              </a:spcAft>
              <a:buSzPts val="1100"/>
              <a:buNone/>
            </a:pPr>
            <a:endParaRPr dirty="0">
              <a:solidFill>
                <a:srgbClr val="000000"/>
              </a:solidFill>
            </a:endParaRPr>
          </a:p>
          <a:p>
            <a:pPr marL="0" lvl="0" indent="0" algn="l" rtl="0">
              <a:lnSpc>
                <a:spcPct val="115000"/>
              </a:lnSpc>
              <a:spcBef>
                <a:spcPts val="0"/>
              </a:spcBef>
              <a:spcAft>
                <a:spcPts val="0"/>
              </a:spcAft>
              <a:buSzPts val="1100"/>
              <a:buNone/>
            </a:pPr>
            <a:r>
              <a:rPr lang="en-GB" dirty="0">
                <a:solidFill>
                  <a:srgbClr val="000000"/>
                </a:solidFill>
              </a:rPr>
              <a:t> </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highlight>
                <a:srgbClr val="FFFFFF"/>
              </a:highlight>
            </a:endParaRPr>
          </a:p>
          <a:p>
            <a:pPr marL="0" lvl="0" indent="0" algn="l" rtl="0">
              <a:lnSpc>
                <a:spcPct val="115000"/>
              </a:lnSpc>
              <a:spcBef>
                <a:spcPts val="1800"/>
              </a:spcBef>
              <a:spcAft>
                <a:spcPts val="0"/>
              </a:spcAft>
              <a:buSzPts val="1400"/>
              <a:buNone/>
            </a:pPr>
            <a:endParaRPr dirty="0">
              <a:solidFill>
                <a:srgbClr val="000000"/>
              </a:solidFill>
              <a:highlight>
                <a:srgbClr val="FFFFFF"/>
              </a:highlight>
            </a:endParaRPr>
          </a:p>
          <a:p>
            <a:pPr marL="0" lvl="0" indent="0" algn="l" rtl="0">
              <a:lnSpc>
                <a:spcPct val="115000"/>
              </a:lnSpc>
              <a:spcBef>
                <a:spcPts val="1800"/>
              </a:spcBef>
              <a:spcAft>
                <a:spcPts val="0"/>
              </a:spcAft>
              <a:buClr>
                <a:schemeClr val="dk1"/>
              </a:buClr>
              <a:buSzPts val="1100"/>
              <a:buFont typeface="Arial"/>
              <a:buNone/>
            </a:pPr>
            <a:endParaRPr dirty="0">
              <a:solidFill>
                <a:srgbClr val="000000"/>
              </a:solidFill>
              <a:highlight>
                <a:srgbClr val="FFFFFF"/>
              </a:highlight>
            </a:endParaRPr>
          </a:p>
          <a:p>
            <a:pPr marL="0" lvl="0" indent="0" algn="l" rtl="0">
              <a:lnSpc>
                <a:spcPct val="115000"/>
              </a:lnSpc>
              <a:spcBef>
                <a:spcPts val="1800"/>
              </a:spcBef>
              <a:spcAft>
                <a:spcPts val="0"/>
              </a:spcAft>
              <a:buSzPts val="1100"/>
              <a:buNone/>
            </a:pPr>
            <a:endParaRPr dirty="0">
              <a:solidFill>
                <a:srgbClr val="000000"/>
              </a:solidFill>
            </a:endParaRPr>
          </a:p>
        </p:txBody>
      </p:sp>
      <p:sp>
        <p:nvSpPr>
          <p:cNvPr id="361" name="Google Shape;361;p58">
            <a:extLst>
              <a:ext uri="{C183D7F6-B498-43B3-948B-1728B52AA6E4}">
                <adec:decorative xmlns:adec="http://schemas.microsoft.com/office/drawing/2017/decorative" val="1"/>
              </a:ext>
            </a:extLst>
          </p:cNvPr>
          <p:cNvSpPr txBox="1">
            <a:spLocks noGrp="1"/>
          </p:cNvSpPr>
          <p:nvPr>
            <p:ph type="body" idx="4294967295"/>
          </p:nvPr>
        </p:nvSpPr>
        <p:spPr>
          <a:xfrm>
            <a:off x="6337026" y="218471"/>
            <a:ext cx="2695575" cy="155575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dk1"/>
                </a:solidFill>
              </a:rPr>
              <a:t>STATUTORY GUIDANCE</a:t>
            </a:r>
            <a:br>
              <a:rPr lang="en-GB" sz="1600" dirty="0">
                <a:solidFill>
                  <a:schemeClr val="dk1"/>
                </a:solidFill>
              </a:rPr>
            </a:br>
            <a:r>
              <a:rPr lang="en-GB" sz="1600" dirty="0">
                <a:solidFill>
                  <a:schemeClr val="dk1"/>
                </a:solidFill>
              </a:rPr>
              <a:t>Know what constitutes a healthy diet (including understanding calories and other nutritional content).</a:t>
            </a: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60" name="Google Shape;360;p58">
            <a:extLst>
              <a:ext uri="{C183D7F6-B498-43B3-948B-1728B52AA6E4}">
                <adec:decorative xmlns:adec="http://schemas.microsoft.com/office/drawing/2017/decorative" val="1"/>
              </a:ext>
            </a:extLst>
          </p:cNvPr>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66"/>
        <p:cNvGrpSpPr/>
        <p:nvPr/>
      </p:nvGrpSpPr>
      <p:grpSpPr>
        <a:xfrm>
          <a:off x="0" y="0"/>
          <a:ext cx="0" cy="0"/>
          <a:chOff x="0" y="0"/>
          <a:chExt cx="0" cy="0"/>
        </a:xfrm>
      </p:grpSpPr>
      <p:sp>
        <p:nvSpPr>
          <p:cNvPr id="367" name="Google Shape;367;p59"/>
          <p:cNvSpPr txBox="1">
            <a:spLocks noGrp="1"/>
          </p:cNvSpPr>
          <p:nvPr>
            <p:ph type="title"/>
          </p:nvPr>
        </p:nvSpPr>
        <p:spPr>
          <a:xfrm>
            <a:off x="2098200" y="2150850"/>
            <a:ext cx="49476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3600"/>
              <a:buNone/>
            </a:pPr>
            <a:r>
              <a:rPr lang="en-GB" dirty="0">
                <a:solidFill>
                  <a:schemeClr val="accent1"/>
                </a:solidFill>
              </a:rPr>
              <a:t>Planning healthy meals</a:t>
            </a:r>
            <a:endParaRPr dirty="0">
              <a:solidFill>
                <a:schemeClr val="accent1"/>
              </a:solidFill>
            </a:endParaRPr>
          </a:p>
        </p:txBody>
      </p:sp>
      <p:sp>
        <p:nvSpPr>
          <p:cNvPr id="368" name="Google Shape;368;p5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2"/>
        <p:cNvGrpSpPr/>
        <p:nvPr/>
      </p:nvGrpSpPr>
      <p:grpSpPr>
        <a:xfrm>
          <a:off x="0" y="0"/>
          <a:ext cx="0" cy="0"/>
          <a:chOff x="0" y="0"/>
          <a:chExt cx="0" cy="0"/>
        </a:xfrm>
      </p:grpSpPr>
      <p:sp>
        <p:nvSpPr>
          <p:cNvPr id="373" name="Google Shape;373;p6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Benefits of regular meals</a:t>
            </a:r>
            <a:endParaRPr dirty="0"/>
          </a:p>
        </p:txBody>
      </p:sp>
      <p:sp>
        <p:nvSpPr>
          <p:cNvPr id="377" name="Google Shape;377;p6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74" name="Google Shape;374;p6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100"/>
              <a:buNone/>
            </a:pPr>
            <a:r>
              <a:rPr lang="en-GB" dirty="0">
                <a:solidFill>
                  <a:schemeClr val="dk1"/>
                </a:solidFill>
              </a:rPr>
              <a:t>Explain that eating regular meals like breakfast, lunch and dinner every day helps us:</a:t>
            </a:r>
            <a:endParaRPr dirty="0">
              <a:solidFill>
                <a:schemeClr val="dk1"/>
              </a:solidFill>
            </a:endParaRPr>
          </a:p>
          <a:p>
            <a:pPr marL="457200" lvl="0" indent="-317500" algn="l" rtl="0">
              <a:spcBef>
                <a:spcPts val="1000"/>
              </a:spcBef>
              <a:spcAft>
                <a:spcPts val="0"/>
              </a:spcAft>
              <a:buClr>
                <a:schemeClr val="accent1"/>
              </a:buClr>
              <a:buSzPts val="1400"/>
              <a:buChar char="●"/>
            </a:pPr>
            <a:r>
              <a:rPr lang="en-GB" b="1" dirty="0">
                <a:solidFill>
                  <a:schemeClr val="dk1"/>
                </a:solidFill>
              </a:rPr>
              <a:t>plan a balanced diet </a:t>
            </a:r>
            <a:r>
              <a:rPr lang="en-GB" dirty="0">
                <a:solidFill>
                  <a:schemeClr val="dk1"/>
                </a:solidFill>
              </a:rPr>
              <a:t>which fulfils all our nutritional needs </a:t>
            </a:r>
            <a:endParaRPr dirty="0">
              <a:solidFill>
                <a:schemeClr val="dk1"/>
              </a:solidFill>
            </a:endParaRPr>
          </a:p>
          <a:p>
            <a:pPr marL="457200" lvl="0" indent="-317500" algn="l" rtl="0">
              <a:spcBef>
                <a:spcPts val="0"/>
              </a:spcBef>
              <a:spcAft>
                <a:spcPts val="0"/>
              </a:spcAft>
              <a:buClr>
                <a:schemeClr val="accent1"/>
              </a:buClr>
              <a:buSzPts val="1400"/>
              <a:buChar char="●"/>
            </a:pPr>
            <a:r>
              <a:rPr lang="en-GB" b="1" dirty="0">
                <a:solidFill>
                  <a:schemeClr val="dk1"/>
                </a:solidFill>
              </a:rPr>
              <a:t>regularly consume the energy we need</a:t>
            </a:r>
            <a:r>
              <a:rPr lang="en-GB" dirty="0">
                <a:solidFill>
                  <a:schemeClr val="dk1"/>
                </a:solidFill>
              </a:rPr>
              <a:t> throughout the day</a:t>
            </a:r>
            <a:endParaRPr dirty="0">
              <a:solidFill>
                <a:schemeClr val="dk1"/>
              </a:solidFill>
            </a:endParaRPr>
          </a:p>
          <a:p>
            <a:pPr marL="457200" lvl="0" indent="-317500" algn="l" rtl="0">
              <a:spcBef>
                <a:spcPts val="0"/>
              </a:spcBef>
              <a:spcAft>
                <a:spcPts val="0"/>
              </a:spcAft>
              <a:buClr>
                <a:schemeClr val="accent1"/>
              </a:buClr>
              <a:buSzPts val="1400"/>
              <a:buChar char="●"/>
            </a:pPr>
            <a:r>
              <a:rPr lang="en-GB" b="1" dirty="0">
                <a:solidFill>
                  <a:schemeClr val="dk1"/>
                </a:solidFill>
              </a:rPr>
              <a:t>avoid the effects of hunger</a:t>
            </a:r>
            <a:r>
              <a:rPr lang="en-GB" dirty="0">
                <a:solidFill>
                  <a:schemeClr val="dk1"/>
                </a:solidFill>
              </a:rPr>
              <a:t>, e.g. feeling low in energy, angry, irritated, or difficulty concentrating</a:t>
            </a:r>
            <a:endParaRPr dirty="0">
              <a:solidFill>
                <a:schemeClr val="dk1"/>
              </a:solidFill>
            </a:endParaRPr>
          </a:p>
          <a:p>
            <a:pPr marL="457200" lvl="0" indent="-317500" algn="l" rtl="0">
              <a:spcBef>
                <a:spcPts val="0"/>
              </a:spcBef>
              <a:spcAft>
                <a:spcPts val="0"/>
              </a:spcAft>
              <a:buClr>
                <a:schemeClr val="accent1"/>
              </a:buClr>
              <a:buSzPts val="1400"/>
              <a:buChar char="●"/>
            </a:pPr>
            <a:r>
              <a:rPr lang="en-GB" b="1" dirty="0">
                <a:solidFill>
                  <a:schemeClr val="dk1"/>
                </a:solidFill>
              </a:rPr>
              <a:t>avoid too much snacking </a:t>
            </a:r>
            <a:r>
              <a:rPr lang="en-GB" dirty="0">
                <a:solidFill>
                  <a:schemeClr val="dk1"/>
                </a:solidFill>
              </a:rPr>
              <a:t>(food or drink we have other than during main mealtimes)</a:t>
            </a:r>
            <a:endParaRPr dirty="0">
              <a:solidFill>
                <a:schemeClr val="dk1"/>
              </a:solidFill>
            </a:endParaRPr>
          </a:p>
          <a:p>
            <a:pPr marL="0" lvl="0" indent="0" algn="l" rtl="0">
              <a:lnSpc>
                <a:spcPct val="115000"/>
              </a:lnSpc>
              <a:spcBef>
                <a:spcPts val="1000"/>
              </a:spcBef>
              <a:spcAft>
                <a:spcPts val="0"/>
              </a:spcAft>
              <a:buSzPts val="1100"/>
              <a:buNone/>
            </a:pPr>
            <a:endParaRPr b="1" dirty="0">
              <a:solidFill>
                <a:schemeClr val="dk1"/>
              </a:solidFill>
            </a:endParaRPr>
          </a:p>
        </p:txBody>
      </p:sp>
      <p:sp>
        <p:nvSpPr>
          <p:cNvPr id="376" name="Google Shape;376;p60"/>
          <p:cNvSpPr txBox="1">
            <a:spLocks noGrp="1"/>
          </p:cNvSpPr>
          <p:nvPr>
            <p:ph type="body" idx="2"/>
          </p:nvPr>
        </p:nvSpPr>
        <p:spPr>
          <a:xfrm>
            <a:off x="6178800" y="216425"/>
            <a:ext cx="2695200" cy="12885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dk1"/>
                </a:solidFill>
              </a:rPr>
              <a:t>STATUTORY GUIDANCE</a:t>
            </a:r>
            <a:br>
              <a:rPr lang="en-GB" sz="1600" dirty="0">
                <a:solidFill>
                  <a:schemeClr val="dk1"/>
                </a:solidFill>
              </a:rPr>
            </a:br>
            <a:r>
              <a:rPr lang="en-GB" sz="1600" dirty="0">
                <a:solidFill>
                  <a:schemeClr val="dk1"/>
                </a:solidFill>
              </a:rPr>
              <a:t>Know the principles of planning and preparing a range of healthy meals.</a:t>
            </a:r>
            <a:endParaRPr sz="20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chemeClr val="dk1"/>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75" name="Google Shape;375;p6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24</a:t>
            </a:fld>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81"/>
        <p:cNvGrpSpPr/>
        <p:nvPr/>
      </p:nvGrpSpPr>
      <p:grpSpPr>
        <a:xfrm>
          <a:off x="0" y="0"/>
          <a:ext cx="0" cy="0"/>
          <a:chOff x="0" y="0"/>
          <a:chExt cx="0" cy="0"/>
        </a:xfrm>
      </p:grpSpPr>
      <p:sp>
        <p:nvSpPr>
          <p:cNvPr id="382" name="Google Shape;382;p6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Planning a range of meals (1)</a:t>
            </a:r>
            <a:endParaRPr dirty="0"/>
          </a:p>
        </p:txBody>
      </p:sp>
      <p:sp>
        <p:nvSpPr>
          <p:cNvPr id="386" name="Google Shape;386;p6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83" name="Google Shape;383;p6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solidFill>
                  <a:schemeClr val="dk1"/>
                </a:solidFill>
              </a:rPr>
              <a:t>Teach that </a:t>
            </a:r>
            <a:r>
              <a:rPr lang="en-GB" u="sng" dirty="0">
                <a:solidFill>
                  <a:srgbClr val="0000FF"/>
                </a:solidFill>
                <a:hlinkClick r:id="rId3">
                  <a:extLst>
                    <a:ext uri="{A12FA001-AC4F-418D-AE19-62706E023703}">
                      <ahyp:hlinkClr xmlns:ahyp="http://schemas.microsoft.com/office/drawing/2018/hyperlinkcolor" val="tx"/>
                    </a:ext>
                  </a:extLst>
                </a:hlinkClick>
              </a:rPr>
              <a:t>healthy meals</a:t>
            </a:r>
            <a:r>
              <a:rPr lang="en-GB" dirty="0">
                <a:solidFill>
                  <a:srgbClr val="0000FF"/>
                </a:solidFill>
              </a:rPr>
              <a:t> </a:t>
            </a:r>
            <a:r>
              <a:rPr lang="en-GB" dirty="0">
                <a:solidFill>
                  <a:schemeClr val="dk1"/>
                </a:solidFill>
              </a:rPr>
              <a:t>can include a variety of foods to get a balance of nutrients which are healthy for the body. </a:t>
            </a:r>
            <a:r>
              <a:rPr lang="en-GB" dirty="0">
                <a:solidFill>
                  <a:schemeClr val="dk1"/>
                </a:solidFill>
                <a:highlight>
                  <a:schemeClr val="lt1"/>
                </a:highlight>
              </a:rPr>
              <a:t>Every meal does not need to have every single nutrient, but on average can include the following: </a:t>
            </a:r>
            <a:endParaRPr dirty="0">
              <a:solidFill>
                <a:schemeClr val="dk1"/>
              </a:solidFill>
              <a:highlight>
                <a:schemeClr val="lt1"/>
              </a:highlight>
            </a:endParaRPr>
          </a:p>
          <a:p>
            <a:pPr marL="457200" lvl="0" indent="-317500" algn="l" rtl="0">
              <a:spcBef>
                <a:spcPts val="1000"/>
              </a:spcBef>
              <a:spcAft>
                <a:spcPts val="0"/>
              </a:spcAft>
              <a:buClr>
                <a:schemeClr val="accent1"/>
              </a:buClr>
              <a:buSzPts val="1400"/>
              <a:buChar char="●"/>
            </a:pPr>
            <a:r>
              <a:rPr lang="en-GB" b="1" dirty="0">
                <a:solidFill>
                  <a:schemeClr val="dk1"/>
                </a:solidFill>
                <a:highlight>
                  <a:schemeClr val="lt1"/>
                </a:highlight>
              </a:rPr>
              <a:t>carbohydrates</a:t>
            </a:r>
            <a:r>
              <a:rPr lang="en-GB" dirty="0">
                <a:solidFill>
                  <a:schemeClr val="dk1"/>
                </a:solidFill>
                <a:highlight>
                  <a:schemeClr val="lt1"/>
                </a:highlight>
              </a:rPr>
              <a:t> from starchy foods need to make up just over a third of everything we eat</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b="1" dirty="0">
                <a:solidFill>
                  <a:schemeClr val="dk1"/>
                </a:solidFill>
                <a:highlight>
                  <a:schemeClr val="lt1"/>
                </a:highlight>
              </a:rPr>
              <a:t>protein, </a:t>
            </a:r>
            <a:r>
              <a:rPr lang="en-GB" dirty="0">
                <a:solidFill>
                  <a:schemeClr val="dk1"/>
                </a:solidFill>
                <a:highlight>
                  <a:schemeClr val="lt1"/>
                </a:highlight>
              </a:rPr>
              <a:t>e.g.</a:t>
            </a:r>
            <a:r>
              <a:rPr lang="en-GB" b="1" dirty="0">
                <a:solidFill>
                  <a:schemeClr val="dk1"/>
                </a:solidFill>
                <a:highlight>
                  <a:schemeClr val="lt1"/>
                </a:highlight>
              </a:rPr>
              <a:t> </a:t>
            </a:r>
            <a:r>
              <a:rPr lang="en-GB" dirty="0">
                <a:solidFill>
                  <a:schemeClr val="dk1"/>
                </a:solidFill>
                <a:highlight>
                  <a:schemeClr val="lt1"/>
                </a:highlight>
              </a:rPr>
              <a:t>from</a:t>
            </a:r>
            <a:r>
              <a:rPr lang="en-GB" b="1" dirty="0">
                <a:solidFill>
                  <a:schemeClr val="dk1"/>
                </a:solidFill>
                <a:highlight>
                  <a:schemeClr val="lt1"/>
                </a:highlight>
              </a:rPr>
              <a:t> </a:t>
            </a:r>
            <a:r>
              <a:rPr lang="en-GB" dirty="0">
                <a:solidFill>
                  <a:schemeClr val="dk1"/>
                </a:solidFill>
              </a:rPr>
              <a:t>beans, pulses, fish, eggs, meat and dairy need to make up 10 to 20%</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b="1" dirty="0">
                <a:solidFill>
                  <a:schemeClr val="dk1"/>
                </a:solidFill>
                <a:highlight>
                  <a:schemeClr val="lt1"/>
                </a:highlight>
              </a:rPr>
              <a:t>vitamins and minerals</a:t>
            </a:r>
            <a:r>
              <a:rPr lang="en-GB" dirty="0">
                <a:solidFill>
                  <a:schemeClr val="dk1"/>
                </a:solidFill>
                <a:highlight>
                  <a:schemeClr val="lt1"/>
                </a:highlight>
              </a:rPr>
              <a:t>, need to make up just over a third of what we eat</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b="1" dirty="0">
                <a:solidFill>
                  <a:schemeClr val="dk1"/>
                </a:solidFill>
                <a:highlight>
                  <a:schemeClr val="lt1"/>
                </a:highlight>
              </a:rPr>
              <a:t>fats</a:t>
            </a:r>
            <a:r>
              <a:rPr lang="en-GB" dirty="0">
                <a:solidFill>
                  <a:schemeClr val="dk1"/>
                </a:solidFill>
                <a:highlight>
                  <a:schemeClr val="lt1"/>
                </a:highlight>
              </a:rPr>
              <a:t>, need to make up 20 to 30%</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b="1" dirty="0">
                <a:solidFill>
                  <a:schemeClr val="dk1"/>
                </a:solidFill>
                <a:highlight>
                  <a:schemeClr val="lt1"/>
                </a:highlight>
              </a:rPr>
              <a:t>fibre</a:t>
            </a:r>
            <a:endParaRPr strike="sngStrike" dirty="0">
              <a:solidFill>
                <a:schemeClr val="dk1"/>
              </a:solidFill>
            </a:endParaRPr>
          </a:p>
        </p:txBody>
      </p:sp>
      <p:sp>
        <p:nvSpPr>
          <p:cNvPr id="385" name="Google Shape;385;p61"/>
          <p:cNvSpPr txBox="1">
            <a:spLocks noGrp="1"/>
          </p:cNvSpPr>
          <p:nvPr>
            <p:ph type="body" idx="2"/>
          </p:nvPr>
        </p:nvSpPr>
        <p:spPr>
          <a:xfrm>
            <a:off x="6178800" y="216425"/>
            <a:ext cx="2695200" cy="12738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dk1"/>
                </a:solidFill>
              </a:rPr>
              <a:t>STATUTORY GUIDANCE</a:t>
            </a:r>
            <a:br>
              <a:rPr lang="en-GB" sz="1600" dirty="0">
                <a:solidFill>
                  <a:schemeClr val="dk1"/>
                </a:solidFill>
              </a:rPr>
            </a:br>
            <a:r>
              <a:rPr lang="en-GB" sz="1600" dirty="0">
                <a:solidFill>
                  <a:schemeClr val="dk1"/>
                </a:solidFill>
              </a:rPr>
              <a:t>Know the principles of planning and preparing a range of healthy meals.</a:t>
            </a:r>
            <a:endParaRPr sz="20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chemeClr val="dk1"/>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84" name="Google Shape;384;p6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25</a:t>
            </a:fld>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90"/>
        <p:cNvGrpSpPr/>
        <p:nvPr/>
      </p:nvGrpSpPr>
      <p:grpSpPr>
        <a:xfrm>
          <a:off x="0" y="0"/>
          <a:ext cx="0" cy="0"/>
          <a:chOff x="0" y="0"/>
          <a:chExt cx="0" cy="0"/>
        </a:xfrm>
      </p:grpSpPr>
      <p:sp>
        <p:nvSpPr>
          <p:cNvPr id="391" name="Google Shape;391;p6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Planning a range of meals (2)</a:t>
            </a:r>
            <a:endParaRPr dirty="0"/>
          </a:p>
        </p:txBody>
      </p:sp>
      <p:sp>
        <p:nvSpPr>
          <p:cNvPr id="395" name="Google Shape;395;p6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92" name="Google Shape;392;p6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solidFill>
                  <a:schemeClr val="dk1"/>
                </a:solidFill>
              </a:rPr>
              <a:t>Teach that a variety of foods are needed to get a balance of nutrients. </a:t>
            </a:r>
            <a:r>
              <a:rPr lang="en-GB" dirty="0">
                <a:solidFill>
                  <a:schemeClr val="dk1"/>
                </a:solidFill>
                <a:highlight>
                  <a:schemeClr val="lt1"/>
                </a:highlight>
              </a:rPr>
              <a:t>Every meal does not need every single nutrient, but our </a:t>
            </a:r>
            <a:r>
              <a:rPr lang="en-GB" b="1" dirty="0">
                <a:solidFill>
                  <a:schemeClr val="dk1"/>
                </a:solidFill>
                <a:highlight>
                  <a:schemeClr val="lt1"/>
                </a:highlight>
              </a:rPr>
              <a:t>overall food intake </a:t>
            </a:r>
            <a:r>
              <a:rPr lang="en-GB" dirty="0">
                <a:solidFill>
                  <a:schemeClr val="dk1"/>
                </a:solidFill>
                <a:highlight>
                  <a:schemeClr val="lt1"/>
                </a:highlight>
              </a:rPr>
              <a:t>needs: </a:t>
            </a:r>
            <a:endParaRPr dirty="0">
              <a:solidFill>
                <a:schemeClr val="dk1"/>
              </a:solidFill>
              <a:highlight>
                <a:schemeClr val="lt1"/>
              </a:highlight>
            </a:endParaRPr>
          </a:p>
          <a:p>
            <a:pPr marL="457200" lvl="0" indent="-317500" algn="l" rtl="0">
              <a:spcBef>
                <a:spcPts val="1000"/>
              </a:spcBef>
              <a:spcAft>
                <a:spcPts val="0"/>
              </a:spcAft>
              <a:buClr>
                <a:schemeClr val="accent1"/>
              </a:buClr>
              <a:buSzPts val="1400"/>
              <a:buChar char="●"/>
            </a:pPr>
            <a:r>
              <a:rPr lang="en-GB" dirty="0">
                <a:solidFill>
                  <a:schemeClr val="dk1"/>
                </a:solidFill>
                <a:highlight>
                  <a:schemeClr val="lt1"/>
                </a:highlight>
              </a:rPr>
              <a:t>starchy foods (</a:t>
            </a:r>
            <a:r>
              <a:rPr lang="en-GB" b="1" dirty="0">
                <a:solidFill>
                  <a:schemeClr val="dk1"/>
                </a:solidFill>
                <a:highlight>
                  <a:schemeClr val="lt1"/>
                </a:highlight>
              </a:rPr>
              <a:t>carbohydrates</a:t>
            </a:r>
            <a:r>
              <a:rPr lang="en-GB" dirty="0">
                <a:solidFill>
                  <a:schemeClr val="dk1"/>
                </a:solidFill>
                <a:highlight>
                  <a:schemeClr val="lt1"/>
                </a:highlight>
              </a:rPr>
              <a:t>) to make up about a third of our food and to include </a:t>
            </a:r>
            <a:r>
              <a:rPr lang="en-GB" b="1" dirty="0">
                <a:solidFill>
                  <a:schemeClr val="dk1"/>
                </a:solidFill>
                <a:highlight>
                  <a:schemeClr val="lt1"/>
                </a:highlight>
              </a:rPr>
              <a:t>fibre</a:t>
            </a:r>
            <a:endParaRPr b="1"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dirty="0">
                <a:solidFill>
                  <a:schemeClr val="dk1"/>
                </a:solidFill>
                <a:highlight>
                  <a:schemeClr val="lt1"/>
                </a:highlight>
              </a:rPr>
              <a:t>vegetables and fruit </a:t>
            </a:r>
            <a:r>
              <a:rPr lang="en-GB" b="1" dirty="0">
                <a:solidFill>
                  <a:schemeClr val="dk1"/>
                </a:solidFill>
                <a:highlight>
                  <a:schemeClr val="lt1"/>
                </a:highlight>
              </a:rPr>
              <a:t>(vitamins and minerals)</a:t>
            </a:r>
            <a:r>
              <a:rPr lang="en-GB" dirty="0">
                <a:solidFill>
                  <a:schemeClr val="dk1"/>
                </a:solidFill>
                <a:highlight>
                  <a:schemeClr val="lt1"/>
                </a:highlight>
              </a:rPr>
              <a:t> to make up about a third of our food</a:t>
            </a:r>
            <a:endParaRPr dirty="0">
              <a:solidFill>
                <a:schemeClr val="dk1"/>
              </a:solidFill>
            </a:endParaRPr>
          </a:p>
          <a:p>
            <a:pPr marL="0" lvl="0" indent="0" algn="l" rtl="0">
              <a:spcBef>
                <a:spcPts val="1000"/>
              </a:spcBef>
              <a:spcAft>
                <a:spcPts val="0"/>
              </a:spcAft>
              <a:buNone/>
            </a:pPr>
            <a:r>
              <a:rPr lang="en-GB" dirty="0">
                <a:solidFill>
                  <a:schemeClr val="dk1"/>
                </a:solidFill>
              </a:rPr>
              <a:t>The rest of the diet should contain: </a:t>
            </a:r>
            <a:endParaRPr dirty="0">
              <a:solidFill>
                <a:schemeClr val="dk1"/>
              </a:solidFill>
            </a:endParaRPr>
          </a:p>
          <a:p>
            <a:pPr marL="457200" lvl="0" indent="-317500" algn="l" rtl="0">
              <a:spcBef>
                <a:spcPts val="1000"/>
              </a:spcBef>
              <a:spcAft>
                <a:spcPts val="0"/>
              </a:spcAft>
              <a:buClr>
                <a:schemeClr val="accent1"/>
              </a:buClr>
              <a:buSzPts val="1400"/>
              <a:buChar char="●"/>
            </a:pPr>
            <a:r>
              <a:rPr lang="en-GB" dirty="0">
                <a:solidFill>
                  <a:schemeClr val="dk1"/>
                </a:solidFill>
              </a:rPr>
              <a:t>beans, pulses, fish, eggs, meat and dairy (</a:t>
            </a:r>
            <a:r>
              <a:rPr lang="en-GB" b="1" dirty="0">
                <a:solidFill>
                  <a:schemeClr val="dk1"/>
                </a:solidFill>
              </a:rPr>
              <a:t>protein</a:t>
            </a:r>
            <a:r>
              <a:rPr lang="en-GB" dirty="0">
                <a:solidFill>
                  <a:schemeClr val="dk1"/>
                </a:solidFill>
              </a:rPr>
              <a:t>)</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b="1" dirty="0">
                <a:solidFill>
                  <a:schemeClr val="dk1"/>
                </a:solidFill>
                <a:highlight>
                  <a:schemeClr val="lt1"/>
                </a:highlight>
              </a:rPr>
              <a:t>fats</a:t>
            </a:r>
            <a:r>
              <a:rPr lang="en-GB" dirty="0">
                <a:solidFill>
                  <a:schemeClr val="dk1"/>
                </a:solidFill>
                <a:highlight>
                  <a:schemeClr val="lt1"/>
                </a:highlight>
              </a:rPr>
              <a:t>, that as part of a balanced diet we will get all the fats we need from our diet</a:t>
            </a:r>
            <a:endParaRPr strike="sngStrike" dirty="0">
              <a:solidFill>
                <a:schemeClr val="dk1"/>
              </a:solidFill>
            </a:endParaRPr>
          </a:p>
        </p:txBody>
      </p:sp>
      <p:sp>
        <p:nvSpPr>
          <p:cNvPr id="394" name="Google Shape;394;p62"/>
          <p:cNvSpPr txBox="1">
            <a:spLocks noGrp="1"/>
          </p:cNvSpPr>
          <p:nvPr>
            <p:ph type="body" idx="2"/>
          </p:nvPr>
        </p:nvSpPr>
        <p:spPr>
          <a:xfrm>
            <a:off x="6178800" y="216425"/>
            <a:ext cx="2695200" cy="12738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dk1"/>
                </a:solidFill>
              </a:rPr>
              <a:t>STATUTORY GUIDANCE</a:t>
            </a:r>
            <a:br>
              <a:rPr lang="en-GB" sz="1600" dirty="0">
                <a:solidFill>
                  <a:schemeClr val="dk1"/>
                </a:solidFill>
              </a:rPr>
            </a:br>
            <a:r>
              <a:rPr lang="en-GB" sz="1600" dirty="0">
                <a:solidFill>
                  <a:schemeClr val="dk1"/>
                </a:solidFill>
              </a:rPr>
              <a:t>Know the principles of planning and preparing a range of healthy meals.</a:t>
            </a:r>
            <a:endParaRPr sz="20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chemeClr val="dk1"/>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93" name="Google Shape;393;p6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26</a:t>
            </a:fld>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99"/>
        <p:cNvGrpSpPr/>
        <p:nvPr/>
      </p:nvGrpSpPr>
      <p:grpSpPr>
        <a:xfrm>
          <a:off x="0" y="0"/>
          <a:ext cx="0" cy="0"/>
          <a:chOff x="0" y="0"/>
          <a:chExt cx="0" cy="0"/>
        </a:xfrm>
      </p:grpSpPr>
      <p:sp>
        <p:nvSpPr>
          <p:cNvPr id="400" name="Google Shape;400;p63"/>
          <p:cNvSpPr txBox="1">
            <a:spLocks noGrp="1"/>
          </p:cNvSpPr>
          <p:nvPr>
            <p:ph type="title"/>
          </p:nvPr>
        </p:nvSpPr>
        <p:spPr>
          <a:xfrm>
            <a:off x="1807650" y="2150850"/>
            <a:ext cx="55287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3600"/>
              <a:buNone/>
            </a:pPr>
            <a:r>
              <a:rPr lang="en-GB" dirty="0">
                <a:solidFill>
                  <a:schemeClr val="accent1"/>
                </a:solidFill>
              </a:rPr>
              <a:t>Impacts of unhealthy diets</a:t>
            </a:r>
            <a:endParaRPr dirty="0">
              <a:solidFill>
                <a:schemeClr val="accent1"/>
              </a:solidFill>
            </a:endParaRPr>
          </a:p>
        </p:txBody>
      </p:sp>
      <p:sp>
        <p:nvSpPr>
          <p:cNvPr id="401" name="Google Shape;401;p6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27</a:t>
            </a:fld>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05"/>
        <p:cNvGrpSpPr/>
        <p:nvPr/>
      </p:nvGrpSpPr>
      <p:grpSpPr>
        <a:xfrm>
          <a:off x="0" y="0"/>
          <a:ext cx="0" cy="0"/>
          <a:chOff x="0" y="0"/>
          <a:chExt cx="0" cy="0"/>
        </a:xfrm>
      </p:grpSpPr>
      <p:sp>
        <p:nvSpPr>
          <p:cNvPr id="406" name="Google Shape;406;p6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Unhealthy diets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10" name="Google Shape;410;p6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07" name="Google Shape;407;p6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100"/>
              <a:buFont typeface="Arial"/>
              <a:buNone/>
            </a:pPr>
            <a:r>
              <a:rPr lang="en-GB" dirty="0">
                <a:solidFill>
                  <a:schemeClr val="dk1"/>
                </a:solidFill>
              </a:rPr>
              <a:t>Teach pupils that an unhealthy diet fails to provide the body with the correct amounts and types of nutrients for maximum health.</a:t>
            </a:r>
            <a:endParaRPr dirty="0">
              <a:solidFill>
                <a:srgbClr val="FF0000"/>
              </a:solidFill>
            </a:endParaRPr>
          </a:p>
          <a:p>
            <a:pPr marL="0" lvl="0" indent="0" algn="l" rtl="0">
              <a:lnSpc>
                <a:spcPct val="115000"/>
              </a:lnSpc>
              <a:spcBef>
                <a:spcPts val="1000"/>
              </a:spcBef>
              <a:spcAft>
                <a:spcPts val="0"/>
              </a:spcAft>
              <a:buClr>
                <a:schemeClr val="dk1"/>
              </a:buClr>
              <a:buSzPts val="1100"/>
              <a:buFont typeface="Arial"/>
              <a:buNone/>
            </a:pPr>
            <a:r>
              <a:rPr lang="en-GB" dirty="0">
                <a:solidFill>
                  <a:schemeClr val="dk1"/>
                </a:solidFill>
              </a:rPr>
              <a:t>Unhealthy diets can include some or all of the following:</a:t>
            </a:r>
            <a:endParaRPr dirty="0">
              <a:solidFill>
                <a:schemeClr val="dk1"/>
              </a:solidFill>
            </a:endParaRPr>
          </a:p>
          <a:p>
            <a:pPr marL="457200" marR="0" lvl="0" indent="-317500" algn="l" rtl="0">
              <a:lnSpc>
                <a:spcPct val="115000"/>
              </a:lnSpc>
              <a:spcBef>
                <a:spcPts val="1000"/>
              </a:spcBef>
              <a:spcAft>
                <a:spcPts val="0"/>
              </a:spcAft>
              <a:buClr>
                <a:schemeClr val="accent1"/>
              </a:buClr>
              <a:buSzPts val="1400"/>
              <a:buChar char="●"/>
            </a:pPr>
            <a:r>
              <a:rPr lang="en-GB" dirty="0">
                <a:solidFill>
                  <a:schemeClr val="dk1"/>
                </a:solidFill>
              </a:rPr>
              <a:t>high in sugar</a:t>
            </a:r>
            <a:endParaRPr dirty="0">
              <a:solidFill>
                <a:schemeClr val="dk1"/>
              </a:solidFill>
            </a:endParaRPr>
          </a:p>
          <a:p>
            <a:pPr marL="457200" marR="0" lvl="0" indent="-317500" algn="l" rtl="0">
              <a:lnSpc>
                <a:spcPct val="115000"/>
              </a:lnSpc>
              <a:spcBef>
                <a:spcPts val="0"/>
              </a:spcBef>
              <a:spcAft>
                <a:spcPts val="0"/>
              </a:spcAft>
              <a:buClr>
                <a:schemeClr val="accent1"/>
              </a:buClr>
              <a:buSzPts val="1400"/>
              <a:buChar char="●"/>
            </a:pPr>
            <a:r>
              <a:rPr lang="en-GB" dirty="0">
                <a:solidFill>
                  <a:schemeClr val="dk1"/>
                </a:solidFill>
              </a:rPr>
              <a:t>high in salt</a:t>
            </a:r>
            <a:endParaRPr dirty="0">
              <a:solidFill>
                <a:schemeClr val="dk1"/>
              </a:solidFill>
            </a:endParaRPr>
          </a:p>
          <a:p>
            <a:pPr marL="457200" marR="0" lvl="0" indent="-317500" algn="l" rtl="0">
              <a:lnSpc>
                <a:spcPct val="115000"/>
              </a:lnSpc>
              <a:spcBef>
                <a:spcPts val="0"/>
              </a:spcBef>
              <a:spcAft>
                <a:spcPts val="0"/>
              </a:spcAft>
              <a:buClr>
                <a:schemeClr val="accent1"/>
              </a:buClr>
              <a:buSzPts val="1400"/>
              <a:buChar char="●"/>
            </a:pPr>
            <a:r>
              <a:rPr lang="en-GB" dirty="0">
                <a:solidFill>
                  <a:schemeClr val="dk1"/>
                </a:solidFill>
              </a:rPr>
              <a:t>high in bad fat (saturated fat)</a:t>
            </a:r>
            <a:endParaRPr dirty="0">
              <a:solidFill>
                <a:schemeClr val="dk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dk1"/>
                </a:solidFill>
              </a:rPr>
              <a:t>missing the right balance of nutrients</a:t>
            </a:r>
            <a:endParaRPr dirty="0">
              <a:solidFill>
                <a:schemeClr val="dk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dk1"/>
                </a:solidFill>
              </a:rPr>
              <a:t>lacking in vitamins and minerals</a:t>
            </a:r>
            <a:endParaRPr dirty="0">
              <a:solidFill>
                <a:schemeClr val="dk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dk1"/>
                </a:solidFill>
              </a:rPr>
              <a:t>lacking in fibre</a:t>
            </a:r>
            <a:endParaRPr dirty="0">
              <a:solidFill>
                <a:schemeClr val="dk1"/>
              </a:solidFill>
            </a:endParaRPr>
          </a:p>
        </p:txBody>
      </p:sp>
      <p:sp>
        <p:nvSpPr>
          <p:cNvPr id="409" name="Google Shape;409;p64"/>
          <p:cNvSpPr txBox="1">
            <a:spLocks noGrp="1"/>
          </p:cNvSpPr>
          <p:nvPr>
            <p:ph type="body" idx="2"/>
          </p:nvPr>
        </p:nvSpPr>
        <p:spPr>
          <a:xfrm>
            <a:off x="6178800" y="216425"/>
            <a:ext cx="2695200" cy="2604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the characteristics of a poor diet and risks associated with unhealthy eating (including, for example, obesity and tooth decay) and other behaviours (e.g. the impact of alcohol on diet or health).</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08" name="Google Shape;408;p6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28</a:t>
            </a:fld>
            <a:endParaRP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14"/>
        <p:cNvGrpSpPr/>
        <p:nvPr/>
      </p:nvGrpSpPr>
      <p:grpSpPr>
        <a:xfrm>
          <a:off x="0" y="0"/>
          <a:ext cx="0" cy="0"/>
          <a:chOff x="0" y="0"/>
          <a:chExt cx="0" cy="0"/>
        </a:xfrm>
      </p:grpSpPr>
      <p:sp>
        <p:nvSpPr>
          <p:cNvPr id="415" name="Google Shape;415;p6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Impacts of unhealthy diets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19" name="Google Shape;419;p6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16" name="Google Shape;416;p6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114300" lvl="0" indent="0" algn="l" rtl="0">
              <a:spcBef>
                <a:spcPts val="500"/>
              </a:spcBef>
              <a:spcAft>
                <a:spcPts val="0"/>
              </a:spcAft>
              <a:buSzPts val="1100"/>
              <a:buNone/>
            </a:pPr>
            <a:r>
              <a:rPr lang="en-GB" dirty="0">
                <a:solidFill>
                  <a:schemeClr val="dk1"/>
                </a:solidFill>
              </a:rPr>
              <a:t>Teach that poor diets can lead to:</a:t>
            </a:r>
            <a:endParaRPr dirty="0">
              <a:solidFill>
                <a:schemeClr val="dk1"/>
              </a:solidFill>
            </a:endParaRPr>
          </a:p>
          <a:p>
            <a:pPr marL="457200" marR="114300" lvl="0" indent="-317500" algn="l" rtl="0">
              <a:spcBef>
                <a:spcPts val="500"/>
              </a:spcBef>
              <a:spcAft>
                <a:spcPts val="0"/>
              </a:spcAft>
              <a:buClr>
                <a:schemeClr val="accent1"/>
              </a:buClr>
              <a:buSzPts val="1400"/>
              <a:buChar char="●"/>
            </a:pPr>
            <a:r>
              <a:rPr lang="en-GB" dirty="0">
                <a:solidFill>
                  <a:schemeClr val="dk1"/>
                </a:solidFill>
              </a:rPr>
              <a:t>feeling tired more easily</a:t>
            </a:r>
            <a:endParaRPr dirty="0">
              <a:solidFill>
                <a:schemeClr val="dk1"/>
              </a:solidFill>
            </a:endParaRPr>
          </a:p>
          <a:p>
            <a:pPr marL="457200" marR="114300" lvl="0" indent="-317500" algn="l" rtl="0">
              <a:spcBef>
                <a:spcPts val="0"/>
              </a:spcBef>
              <a:spcAft>
                <a:spcPts val="0"/>
              </a:spcAft>
              <a:buClr>
                <a:schemeClr val="accent1"/>
              </a:buClr>
              <a:buSzPts val="1400"/>
              <a:buChar char="●"/>
            </a:pPr>
            <a:r>
              <a:rPr lang="en-GB" dirty="0">
                <a:solidFill>
                  <a:schemeClr val="dk1"/>
                </a:solidFill>
              </a:rPr>
              <a:t>having less energy for normal daily routines like walking to school, playing with our friends or other  physical activity</a:t>
            </a:r>
            <a:endParaRPr dirty="0">
              <a:solidFill>
                <a:schemeClr val="dk1"/>
              </a:solidFill>
            </a:endParaRPr>
          </a:p>
          <a:p>
            <a:pPr marL="457200" marR="114300" lvl="0" indent="-317500" algn="l" rtl="0">
              <a:spcBef>
                <a:spcPts val="0"/>
              </a:spcBef>
              <a:spcAft>
                <a:spcPts val="0"/>
              </a:spcAft>
              <a:buClr>
                <a:schemeClr val="accent1"/>
              </a:buClr>
              <a:buSzPts val="1400"/>
              <a:buChar char="●"/>
            </a:pPr>
            <a:r>
              <a:rPr lang="en-GB" dirty="0">
                <a:solidFill>
                  <a:schemeClr val="dk1"/>
                </a:solidFill>
              </a:rPr>
              <a:t>being less able to concentrate at school </a:t>
            </a:r>
            <a:endParaRPr dirty="0">
              <a:solidFill>
                <a:schemeClr val="dk1"/>
              </a:solidFill>
            </a:endParaRPr>
          </a:p>
          <a:p>
            <a:pPr marL="114300" marR="114300" lvl="0" indent="0" algn="l" rtl="0">
              <a:lnSpc>
                <a:spcPct val="115000"/>
              </a:lnSpc>
              <a:spcBef>
                <a:spcPts val="1000"/>
              </a:spcBef>
              <a:spcAft>
                <a:spcPts val="0"/>
              </a:spcAft>
              <a:buSzPts val="1100"/>
              <a:buNone/>
            </a:pPr>
            <a:r>
              <a:rPr lang="en-GB" dirty="0">
                <a:solidFill>
                  <a:schemeClr val="dk1"/>
                </a:solidFill>
              </a:rPr>
              <a:t>Explain that over time, unhealthy diets can lead to:</a:t>
            </a:r>
            <a:endParaRPr dirty="0">
              <a:solidFill>
                <a:schemeClr val="dk1"/>
              </a:solidFill>
            </a:endParaRPr>
          </a:p>
          <a:p>
            <a:pPr marL="457200" marR="114300" lvl="0" indent="-317500" algn="l" rtl="0">
              <a:spcBef>
                <a:spcPts val="500"/>
              </a:spcBef>
              <a:spcAft>
                <a:spcPts val="0"/>
              </a:spcAft>
              <a:buClr>
                <a:schemeClr val="accent1"/>
              </a:buClr>
              <a:buSzPts val="1400"/>
              <a:buChar char="●"/>
            </a:pPr>
            <a:r>
              <a:rPr lang="en-GB" dirty="0">
                <a:solidFill>
                  <a:schemeClr val="dk1"/>
                </a:solidFill>
              </a:rPr>
              <a:t>tooth decay</a:t>
            </a:r>
            <a:endParaRPr dirty="0">
              <a:solidFill>
                <a:schemeClr val="dk1"/>
              </a:solidFill>
            </a:endParaRPr>
          </a:p>
          <a:p>
            <a:pPr marL="457200" marR="114300" lvl="0" indent="-317500" algn="l" rtl="0">
              <a:spcBef>
                <a:spcPts val="0"/>
              </a:spcBef>
              <a:spcAft>
                <a:spcPts val="0"/>
              </a:spcAft>
              <a:buClr>
                <a:schemeClr val="accent1"/>
              </a:buClr>
              <a:buSzPts val="1400"/>
              <a:buChar char="●"/>
            </a:pPr>
            <a:r>
              <a:rPr lang="en-GB" dirty="0">
                <a:solidFill>
                  <a:schemeClr val="dk1"/>
                </a:solidFill>
              </a:rPr>
              <a:t>an unhealthy weight (overweight or underweight)</a:t>
            </a:r>
            <a:endParaRPr dirty="0">
              <a:solidFill>
                <a:schemeClr val="dk1"/>
              </a:solidFill>
            </a:endParaRPr>
          </a:p>
          <a:p>
            <a:pPr marL="457200" marR="114300" lvl="0" indent="-317500" algn="l" rtl="0">
              <a:lnSpc>
                <a:spcPct val="115000"/>
              </a:lnSpc>
              <a:spcBef>
                <a:spcPts val="0"/>
              </a:spcBef>
              <a:spcAft>
                <a:spcPts val="0"/>
              </a:spcAft>
              <a:buClr>
                <a:schemeClr val="accent1"/>
              </a:buClr>
              <a:buSzPts val="1400"/>
              <a:buChar char="●"/>
            </a:pPr>
            <a:r>
              <a:rPr lang="en-GB" dirty="0">
                <a:solidFill>
                  <a:schemeClr val="dk1"/>
                </a:solidFill>
              </a:rPr>
              <a:t>obesity related conditions like type 2 diabetes</a:t>
            </a:r>
            <a:endParaRPr dirty="0">
              <a:solidFill>
                <a:schemeClr val="dk1"/>
              </a:solidFill>
            </a:endParaRPr>
          </a:p>
        </p:txBody>
      </p:sp>
      <p:sp>
        <p:nvSpPr>
          <p:cNvPr id="418" name="Google Shape;418;p65"/>
          <p:cNvSpPr txBox="1">
            <a:spLocks noGrp="1"/>
          </p:cNvSpPr>
          <p:nvPr>
            <p:ph type="body" idx="2"/>
          </p:nvPr>
        </p:nvSpPr>
        <p:spPr>
          <a:xfrm>
            <a:off x="6178800" y="216425"/>
            <a:ext cx="2695200" cy="2604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the characteristics of a poor diet and risks associated with unhealthy eating (including, for example, obesity and tooth decay) and other behaviours (e.g. the impact of alcohol on diet or health).</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17" name="Google Shape;417;p6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29</a:t>
            </a:fld>
            <a:endParaRP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23"/>
        <p:cNvGrpSpPr/>
        <p:nvPr/>
      </p:nvGrpSpPr>
      <p:grpSpPr>
        <a:xfrm>
          <a:off x="0" y="0"/>
          <a:ext cx="0" cy="0"/>
          <a:chOff x="0" y="0"/>
          <a:chExt cx="0" cy="0"/>
        </a:xfrm>
      </p:grpSpPr>
      <p:sp>
        <p:nvSpPr>
          <p:cNvPr id="424" name="Google Shape;424;p6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Poor diet and tooth decay</a:t>
            </a:r>
            <a:endParaRPr dirty="0"/>
          </a:p>
        </p:txBody>
      </p:sp>
      <p:sp>
        <p:nvSpPr>
          <p:cNvPr id="428" name="Google Shape;428;p6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25" name="Google Shape;425;p66"/>
          <p:cNvSpPr txBox="1">
            <a:spLocks noGrp="1"/>
          </p:cNvSpPr>
          <p:nvPr>
            <p:ph type="body" idx="1"/>
          </p:nvPr>
        </p:nvSpPr>
        <p:spPr>
          <a:xfrm>
            <a:off x="270000" y="9144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SzPts val="1100"/>
              <a:buNone/>
            </a:pPr>
            <a:r>
              <a:rPr lang="en-GB" dirty="0">
                <a:solidFill>
                  <a:schemeClr val="dk1"/>
                </a:solidFill>
                <a:highlight>
                  <a:schemeClr val="lt1"/>
                </a:highlight>
              </a:rPr>
              <a:t>Explain that </a:t>
            </a:r>
            <a:r>
              <a:rPr lang="en-GB" dirty="0">
                <a:solidFill>
                  <a:schemeClr val="dk1"/>
                </a:solidFill>
              </a:rPr>
              <a:t>too much sugar causes </a:t>
            </a:r>
            <a:r>
              <a:rPr lang="en-GB" b="1" dirty="0">
                <a:solidFill>
                  <a:schemeClr val="dk1"/>
                </a:solidFill>
              </a:rPr>
              <a:t>tooth decay</a:t>
            </a:r>
            <a:r>
              <a:rPr lang="en-GB" dirty="0">
                <a:solidFill>
                  <a:schemeClr val="dk1"/>
                </a:solidFill>
              </a:rPr>
              <a:t>, </a:t>
            </a:r>
            <a:r>
              <a:rPr lang="en-GB" dirty="0">
                <a:solidFill>
                  <a:schemeClr val="dk1"/>
                </a:solidFill>
                <a:highlight>
                  <a:schemeClr val="lt1"/>
                </a:highlight>
              </a:rPr>
              <a:t>a disease where teeth develop holes. Damage is caused by plaque in the mouth turning sugar into acid, which then damages the teeth. Tooth decay results in toothache, problems eating and can be very painful. It can lead to fillings or having teeth removed. </a:t>
            </a:r>
            <a:endParaRPr dirty="0">
              <a:solidFill>
                <a:schemeClr val="dk1"/>
              </a:solidFill>
              <a:highlight>
                <a:schemeClr val="lt1"/>
              </a:highlight>
            </a:endParaRPr>
          </a:p>
          <a:p>
            <a:pPr marL="0" lvl="0" indent="0" algn="l" rtl="0">
              <a:spcBef>
                <a:spcPts val="1000"/>
              </a:spcBef>
              <a:spcAft>
                <a:spcPts val="0"/>
              </a:spcAft>
              <a:buSzPts val="1100"/>
              <a:buNone/>
            </a:pPr>
            <a:r>
              <a:rPr lang="en-GB" dirty="0">
                <a:solidFill>
                  <a:schemeClr val="dk1"/>
                </a:solidFill>
              </a:rPr>
              <a:t>Sugar (from both food and drink) is the main cause of tooth decay. Sugary snacks between meals can increase the risk.</a:t>
            </a:r>
            <a:endParaRPr dirty="0">
              <a:solidFill>
                <a:schemeClr val="dk1"/>
              </a:solidFill>
            </a:endParaRPr>
          </a:p>
          <a:p>
            <a:pPr marL="0" lvl="0" indent="0" algn="l" rtl="0">
              <a:spcBef>
                <a:spcPts val="1000"/>
              </a:spcBef>
              <a:spcAft>
                <a:spcPts val="0"/>
              </a:spcAft>
              <a:buSzPts val="1100"/>
              <a:buNone/>
            </a:pPr>
            <a:r>
              <a:rPr lang="en-GB" dirty="0">
                <a:solidFill>
                  <a:schemeClr val="dk1"/>
                </a:solidFill>
                <a:highlight>
                  <a:schemeClr val="lt1"/>
                </a:highlight>
              </a:rPr>
              <a:t>See the related module on </a:t>
            </a:r>
            <a:r>
              <a:rPr lang="en-GB" b="1" dirty="0">
                <a:solidFill>
                  <a:schemeClr val="dk1"/>
                </a:solidFill>
                <a:highlight>
                  <a:schemeClr val="lt1"/>
                </a:highlight>
              </a:rPr>
              <a:t>health and prevention</a:t>
            </a:r>
            <a:r>
              <a:rPr lang="en-GB" dirty="0">
                <a:solidFill>
                  <a:schemeClr val="dk1"/>
                </a:solidFill>
                <a:highlight>
                  <a:schemeClr val="lt1"/>
                </a:highlight>
              </a:rPr>
              <a:t> for guidance on good dental hygiene. </a:t>
            </a:r>
            <a:endParaRPr dirty="0">
              <a:solidFill>
                <a:schemeClr val="dk1"/>
              </a:solidFill>
              <a:highlight>
                <a:schemeClr val="lt1"/>
              </a:highlight>
            </a:endParaRPr>
          </a:p>
        </p:txBody>
      </p:sp>
      <p:sp>
        <p:nvSpPr>
          <p:cNvPr id="427" name="Google Shape;427;p66"/>
          <p:cNvSpPr txBox="1">
            <a:spLocks noGrp="1"/>
          </p:cNvSpPr>
          <p:nvPr>
            <p:ph type="body" idx="2"/>
          </p:nvPr>
        </p:nvSpPr>
        <p:spPr>
          <a:xfrm>
            <a:off x="6178800" y="216425"/>
            <a:ext cx="2695200" cy="2604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the characteristics of a poor diet and risks associated with unhealthy eating (including, for example, obesity and tooth decay) and other behaviours (e.g. the impact of alcohol on diet or health).</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26" name="Google Shape;426;p6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30</a:t>
            </a:fld>
            <a:endParaRP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32"/>
        <p:cNvGrpSpPr/>
        <p:nvPr/>
      </p:nvGrpSpPr>
      <p:grpSpPr>
        <a:xfrm>
          <a:off x="0" y="0"/>
          <a:ext cx="0" cy="0"/>
          <a:chOff x="0" y="0"/>
          <a:chExt cx="0" cy="0"/>
        </a:xfrm>
      </p:grpSpPr>
      <p:sp>
        <p:nvSpPr>
          <p:cNvPr id="433" name="Google Shape;433;p6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dirty="0"/>
              <a:t>Poor diet and unhealthy weight</a:t>
            </a:r>
            <a:endParaRPr dirty="0"/>
          </a:p>
          <a:p>
            <a:pPr marL="0" marR="0" lvl="0" indent="0" algn="l" rtl="0">
              <a:lnSpc>
                <a:spcPct val="100000"/>
              </a:lnSpc>
              <a:spcBef>
                <a:spcPts val="0"/>
              </a:spcBef>
              <a:spcAft>
                <a:spcPts val="0"/>
              </a:spcAft>
              <a:buSzPts val="2800"/>
              <a:buNone/>
            </a:pPr>
            <a:endParaRPr dirty="0">
              <a:solidFill>
                <a:srgbClr val="073763"/>
              </a:solidFill>
            </a:endParaRPr>
          </a:p>
        </p:txBody>
      </p:sp>
      <p:sp>
        <p:nvSpPr>
          <p:cNvPr id="437" name="Google Shape;437;p6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34" name="Google Shape;434;p6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400"/>
              <a:buNone/>
            </a:pPr>
            <a:r>
              <a:rPr lang="en-GB" dirty="0">
                <a:solidFill>
                  <a:schemeClr val="dk1"/>
                </a:solidFill>
              </a:rPr>
              <a:t>Explain that a poor diet, too many calories (including too many snacks between meals) and not enough physical activity can lead to being </a:t>
            </a:r>
            <a:r>
              <a:rPr lang="en-GB" b="1" dirty="0">
                <a:solidFill>
                  <a:schemeClr val="dk1"/>
                </a:solidFill>
              </a:rPr>
              <a:t>overweight</a:t>
            </a:r>
            <a:r>
              <a:rPr lang="en-GB" dirty="0">
                <a:solidFill>
                  <a:schemeClr val="dk1"/>
                </a:solidFill>
              </a:rPr>
              <a:t> and </a:t>
            </a:r>
            <a:r>
              <a:rPr lang="en-GB" b="1" dirty="0">
                <a:solidFill>
                  <a:schemeClr val="dk1"/>
                </a:solidFill>
              </a:rPr>
              <a:t>obesity</a:t>
            </a:r>
            <a:r>
              <a:rPr lang="en-GB" dirty="0">
                <a:solidFill>
                  <a:schemeClr val="dk1"/>
                </a:solidFill>
              </a:rPr>
              <a:t> (being very overweight).</a:t>
            </a:r>
            <a:endParaRPr dirty="0">
              <a:solidFill>
                <a:schemeClr val="dk1"/>
              </a:solidFill>
            </a:endParaRPr>
          </a:p>
          <a:p>
            <a:pPr marL="0" lvl="0" indent="0" algn="l" rtl="0">
              <a:lnSpc>
                <a:spcPct val="115000"/>
              </a:lnSpc>
              <a:spcBef>
                <a:spcPts val="1000"/>
              </a:spcBef>
              <a:spcAft>
                <a:spcPts val="0"/>
              </a:spcAft>
              <a:buSzPts val="1400"/>
              <a:buNone/>
            </a:pPr>
            <a:r>
              <a:rPr lang="en-GB" dirty="0">
                <a:solidFill>
                  <a:schemeClr val="dk1"/>
                </a:solidFill>
              </a:rPr>
              <a:t>Being obese increases the risk of other diseases, such as </a:t>
            </a:r>
            <a:r>
              <a:rPr lang="en-GB" u="sng" dirty="0">
                <a:solidFill>
                  <a:srgbClr val="0000FF"/>
                </a:solidFill>
                <a:hlinkClick r:id="rId3">
                  <a:extLst>
                    <a:ext uri="{A12FA001-AC4F-418D-AE19-62706E023703}">
                      <ahyp:hlinkClr xmlns:ahyp="http://schemas.microsoft.com/office/drawing/2018/hyperlinkcolor" val="tx"/>
                    </a:ext>
                  </a:extLst>
                </a:hlinkClick>
              </a:rPr>
              <a:t>type 2 diabetes</a:t>
            </a:r>
            <a:r>
              <a:rPr lang="en-GB" dirty="0">
                <a:solidFill>
                  <a:schemeClr val="dk1"/>
                </a:solidFill>
              </a:rPr>
              <a:t>.</a:t>
            </a:r>
            <a:endParaRPr dirty="0">
              <a:solidFill>
                <a:schemeClr val="dk1"/>
              </a:solidFill>
            </a:endParaRPr>
          </a:p>
          <a:p>
            <a:pPr marL="0" lvl="0" indent="0" algn="l" rtl="0">
              <a:lnSpc>
                <a:spcPct val="115000"/>
              </a:lnSpc>
              <a:spcBef>
                <a:spcPts val="1000"/>
              </a:spcBef>
              <a:spcAft>
                <a:spcPts val="0"/>
              </a:spcAft>
              <a:buSzPts val="1400"/>
              <a:buNone/>
            </a:pPr>
            <a:r>
              <a:rPr lang="en-GB" dirty="0">
                <a:solidFill>
                  <a:schemeClr val="dk1"/>
                </a:solidFill>
              </a:rPr>
              <a:t>A poor diet without the right nutrients and calories also increases the risk of being</a:t>
            </a:r>
            <a:r>
              <a:rPr lang="en-GB" b="1" dirty="0">
                <a:solidFill>
                  <a:schemeClr val="dk1"/>
                </a:solidFill>
              </a:rPr>
              <a:t> </a:t>
            </a:r>
            <a:r>
              <a:rPr lang="en-GB" u="sng" dirty="0">
                <a:solidFill>
                  <a:srgbClr val="0000FF"/>
                </a:solidFill>
                <a:hlinkClick r:id="rId4">
                  <a:extLst>
                    <a:ext uri="{A12FA001-AC4F-418D-AE19-62706E023703}">
                      <ahyp:hlinkClr xmlns:ahyp="http://schemas.microsoft.com/office/drawing/2018/hyperlinkcolor" val="tx"/>
                    </a:ext>
                  </a:extLst>
                </a:hlinkClick>
              </a:rPr>
              <a:t>underweight</a:t>
            </a:r>
            <a:r>
              <a:rPr lang="en-GB" b="1" dirty="0">
                <a:solidFill>
                  <a:schemeClr val="dk1"/>
                </a:solidFill>
              </a:rPr>
              <a:t> </a:t>
            </a:r>
            <a:r>
              <a:rPr lang="en-GB" dirty="0">
                <a:solidFill>
                  <a:schemeClr val="dk1"/>
                </a:solidFill>
              </a:rPr>
              <a:t>or of</a:t>
            </a:r>
            <a:r>
              <a:rPr lang="en-GB" b="1" dirty="0">
                <a:solidFill>
                  <a:schemeClr val="dk1"/>
                </a:solidFill>
              </a:rPr>
              <a:t> </a:t>
            </a:r>
            <a:r>
              <a:rPr lang="en-GB" dirty="0">
                <a:solidFill>
                  <a:schemeClr val="dk1"/>
                </a:solidFill>
              </a:rPr>
              <a:t>having</a:t>
            </a:r>
            <a:r>
              <a:rPr lang="en-GB" b="1" dirty="0">
                <a:solidFill>
                  <a:schemeClr val="dk1"/>
                </a:solidFill>
              </a:rPr>
              <a:t> </a:t>
            </a:r>
            <a:r>
              <a:rPr lang="en-GB" u="sng" dirty="0">
                <a:solidFill>
                  <a:srgbClr val="0000FF"/>
                </a:solidFill>
                <a:hlinkClick r:id="rId5">
                  <a:extLst>
                    <a:ext uri="{A12FA001-AC4F-418D-AE19-62706E023703}">
                      <ahyp:hlinkClr xmlns:ahyp="http://schemas.microsoft.com/office/drawing/2018/hyperlinkcolor" val="tx"/>
                    </a:ext>
                  </a:extLst>
                </a:hlinkClick>
              </a:rPr>
              <a:t>malnutrition</a:t>
            </a:r>
            <a:r>
              <a:rPr lang="en-GB" dirty="0">
                <a:solidFill>
                  <a:schemeClr val="dk1"/>
                </a:solidFill>
              </a:rPr>
              <a:t> (where the body doesn’t have the right nutrients). </a:t>
            </a:r>
            <a:endParaRPr dirty="0">
              <a:solidFill>
                <a:schemeClr val="dk1"/>
              </a:solidFill>
            </a:endParaRPr>
          </a:p>
        </p:txBody>
      </p:sp>
      <p:sp>
        <p:nvSpPr>
          <p:cNvPr id="436" name="Google Shape;436;p67"/>
          <p:cNvSpPr txBox="1">
            <a:spLocks noGrp="1"/>
          </p:cNvSpPr>
          <p:nvPr>
            <p:ph type="body" idx="2"/>
          </p:nvPr>
        </p:nvSpPr>
        <p:spPr>
          <a:xfrm>
            <a:off x="6178800" y="216425"/>
            <a:ext cx="2695200" cy="2604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the characteristics of a poor diet and risks associated with unhealthy eating (including, for example, obesity and tooth decay) and other behaviours (e.g. the impact of alcohol on diet or health).</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35" name="Google Shape;435;p6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31</a:t>
            </a:fld>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41"/>
        <p:cNvGrpSpPr/>
        <p:nvPr/>
      </p:nvGrpSpPr>
      <p:grpSpPr>
        <a:xfrm>
          <a:off x="0" y="0"/>
          <a:ext cx="0" cy="0"/>
          <a:chOff x="0" y="0"/>
          <a:chExt cx="0" cy="0"/>
        </a:xfrm>
      </p:grpSpPr>
      <p:sp>
        <p:nvSpPr>
          <p:cNvPr id="442" name="Google Shape;442;p6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Impact of caffeine on health</a:t>
            </a:r>
            <a:endParaRPr dirty="0"/>
          </a:p>
        </p:txBody>
      </p:sp>
      <p:sp>
        <p:nvSpPr>
          <p:cNvPr id="446" name="Google Shape;446;p6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43" name="Google Shape;443;p68"/>
          <p:cNvSpPr txBox="1">
            <a:spLocks noGrp="1"/>
          </p:cNvSpPr>
          <p:nvPr>
            <p:ph type="body" idx="1"/>
          </p:nvPr>
        </p:nvSpPr>
        <p:spPr>
          <a:xfrm>
            <a:off x="270000" y="7389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400"/>
              <a:buNone/>
            </a:pPr>
            <a:r>
              <a:rPr lang="en-GB" dirty="0">
                <a:solidFill>
                  <a:schemeClr val="dk1"/>
                </a:solidFill>
              </a:rPr>
              <a:t>Teach that caffeine is a drug which can be in the drinks we consume. Caffeine stimulates the brain and nervous system.</a:t>
            </a:r>
            <a:endParaRPr dirty="0">
              <a:solidFill>
                <a:schemeClr val="dk1"/>
              </a:solidFill>
            </a:endParaRPr>
          </a:p>
          <a:p>
            <a:pPr marL="0" lvl="0" indent="0" algn="l" rtl="0">
              <a:lnSpc>
                <a:spcPct val="115000"/>
              </a:lnSpc>
              <a:spcBef>
                <a:spcPts val="1000"/>
              </a:spcBef>
              <a:spcAft>
                <a:spcPts val="0"/>
              </a:spcAft>
              <a:buSzPts val="1400"/>
              <a:buNone/>
            </a:pPr>
            <a:r>
              <a:rPr lang="en-GB" dirty="0">
                <a:solidFill>
                  <a:schemeClr val="dk1"/>
                </a:solidFill>
              </a:rPr>
              <a:t>Explain that too much caffeine can make it difficult to sleep, increase our anxiety, cause headaches, and affect our mood.</a:t>
            </a:r>
            <a:endParaRPr dirty="0">
              <a:solidFill>
                <a:schemeClr val="dk1"/>
              </a:solidFill>
            </a:endParaRPr>
          </a:p>
          <a:p>
            <a:pPr marL="0" lvl="0" indent="0" algn="l" rtl="0">
              <a:lnSpc>
                <a:spcPct val="115000"/>
              </a:lnSpc>
              <a:spcBef>
                <a:spcPts val="1000"/>
              </a:spcBef>
              <a:spcAft>
                <a:spcPts val="0"/>
              </a:spcAft>
              <a:buSzPts val="1400"/>
              <a:buNone/>
            </a:pPr>
            <a:r>
              <a:rPr lang="en-GB" dirty="0">
                <a:solidFill>
                  <a:schemeClr val="dk1"/>
                </a:solidFill>
              </a:rPr>
              <a:t>Caffeine can be found in drinks such as:</a:t>
            </a:r>
            <a:endParaRPr dirty="0">
              <a:solidFill>
                <a:schemeClr val="dk1"/>
              </a:solidFill>
            </a:endParaRPr>
          </a:p>
          <a:p>
            <a:pPr marL="457200" lvl="0" indent="-317500" algn="l" rtl="0">
              <a:spcBef>
                <a:spcPts val="1000"/>
              </a:spcBef>
              <a:spcAft>
                <a:spcPts val="0"/>
              </a:spcAft>
              <a:buClr>
                <a:schemeClr val="accent1"/>
              </a:buClr>
              <a:buSzPts val="1400"/>
              <a:buChar char="●"/>
            </a:pPr>
            <a:r>
              <a:rPr lang="en-GB" dirty="0">
                <a:solidFill>
                  <a:schemeClr val="dk1"/>
                </a:solidFill>
                <a:highlight>
                  <a:schemeClr val="lt1"/>
                </a:highlight>
              </a:rPr>
              <a:t>tea</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dirty="0">
                <a:solidFill>
                  <a:schemeClr val="dk1"/>
                </a:solidFill>
                <a:highlight>
                  <a:schemeClr val="lt1"/>
                </a:highlight>
              </a:rPr>
              <a:t>coffee </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dirty="0">
                <a:solidFill>
                  <a:schemeClr val="dk1"/>
                </a:solidFill>
                <a:highlight>
                  <a:schemeClr val="lt1"/>
                </a:highlight>
              </a:rPr>
              <a:t>fizzy drinks</a:t>
            </a:r>
            <a:endParaRPr dirty="0">
              <a:solidFill>
                <a:schemeClr val="dk1"/>
              </a:solidFill>
              <a:highlight>
                <a:schemeClr val="lt1"/>
              </a:highlight>
            </a:endParaRPr>
          </a:p>
          <a:p>
            <a:pPr marL="457200" lvl="0" indent="-317500" algn="l" rtl="0">
              <a:lnSpc>
                <a:spcPct val="115000"/>
              </a:lnSpc>
              <a:spcBef>
                <a:spcPts val="0"/>
              </a:spcBef>
              <a:spcAft>
                <a:spcPts val="0"/>
              </a:spcAft>
              <a:buClr>
                <a:schemeClr val="accent1"/>
              </a:buClr>
              <a:buSzPts val="1400"/>
              <a:buChar char="●"/>
            </a:pPr>
            <a:r>
              <a:rPr lang="en-GB" dirty="0">
                <a:solidFill>
                  <a:schemeClr val="dk1"/>
                </a:solidFill>
                <a:highlight>
                  <a:schemeClr val="lt1"/>
                </a:highlight>
              </a:rPr>
              <a:t>energy drinks</a:t>
            </a:r>
            <a:endParaRPr dirty="0">
              <a:solidFill>
                <a:schemeClr val="dk1"/>
              </a:solidFill>
            </a:endParaRPr>
          </a:p>
        </p:txBody>
      </p:sp>
      <p:sp>
        <p:nvSpPr>
          <p:cNvPr id="445" name="Google Shape;445;p68"/>
          <p:cNvSpPr txBox="1">
            <a:spLocks noGrp="1"/>
          </p:cNvSpPr>
          <p:nvPr>
            <p:ph type="body" idx="2"/>
          </p:nvPr>
        </p:nvSpPr>
        <p:spPr>
          <a:xfrm>
            <a:off x="6178800" y="216425"/>
            <a:ext cx="2695200" cy="2604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the characteristics of a poor diet and risks associated with unhealthy eating (including, for example, obesity and tooth decay) and other behaviours (e.g. the impact of alcohol on diet or health).</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44" name="Google Shape;444;p6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32</a:t>
            </a:fld>
            <a:endParaRP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50"/>
        <p:cNvGrpSpPr/>
        <p:nvPr/>
      </p:nvGrpSpPr>
      <p:grpSpPr>
        <a:xfrm>
          <a:off x="0" y="0"/>
          <a:ext cx="0" cy="0"/>
          <a:chOff x="0" y="0"/>
          <a:chExt cx="0" cy="0"/>
        </a:xfrm>
      </p:grpSpPr>
      <p:sp>
        <p:nvSpPr>
          <p:cNvPr id="451" name="Google Shape;451;p6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Impact of alcohol on health</a:t>
            </a:r>
            <a:endParaRPr dirty="0"/>
          </a:p>
        </p:txBody>
      </p:sp>
      <p:sp>
        <p:nvSpPr>
          <p:cNvPr id="455" name="Google Shape;455;p6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52" name="Google Shape;452;p6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dirty="0">
                <a:solidFill>
                  <a:srgbClr val="000000"/>
                </a:solidFill>
              </a:rPr>
              <a:t>Teach that alcohol is a clear liquid drug (chemical name - ethanol).</a:t>
            </a:r>
            <a:endParaRPr dirty="0">
              <a:solidFill>
                <a:srgbClr val="000000"/>
              </a:solidFill>
            </a:endParaRPr>
          </a:p>
          <a:p>
            <a:pPr marL="0" lvl="0" indent="0" algn="l" rtl="0">
              <a:spcBef>
                <a:spcPts val="1000"/>
              </a:spcBef>
              <a:spcAft>
                <a:spcPts val="0"/>
              </a:spcAft>
              <a:buSzPts val="1100"/>
              <a:buNone/>
            </a:pPr>
            <a:r>
              <a:rPr lang="en-GB" dirty="0">
                <a:solidFill>
                  <a:srgbClr val="000000"/>
                </a:solidFill>
              </a:rPr>
              <a:t>Begin to introduce pupils to the </a:t>
            </a:r>
            <a:r>
              <a:rPr lang="en-GB" u="sng" dirty="0">
                <a:solidFill>
                  <a:srgbClr val="0000FF"/>
                </a:solidFill>
                <a:hlinkClick r:id="rId3">
                  <a:extLst>
                    <a:ext uri="{A12FA001-AC4F-418D-AE19-62706E023703}">
                      <ahyp:hlinkClr xmlns:ahyp="http://schemas.microsoft.com/office/drawing/2018/hyperlinkcolor" val="tx"/>
                    </a:ext>
                  </a:extLst>
                </a:hlinkClick>
              </a:rPr>
              <a:t>risks of alcohol</a:t>
            </a:r>
            <a:r>
              <a:rPr lang="en-GB" dirty="0">
                <a:solidFill>
                  <a:srgbClr val="0000FF"/>
                </a:solidFill>
              </a:rPr>
              <a:t> </a:t>
            </a:r>
            <a:r>
              <a:rPr lang="en-GB" dirty="0">
                <a:solidFill>
                  <a:srgbClr val="000000"/>
                </a:solidFill>
              </a:rPr>
              <a:t>to physical and mental health (e.g. cancers, stroke, heart disease, liver disease, alcohol poisoning). </a:t>
            </a:r>
            <a:endParaRPr dirty="0">
              <a:solidFill>
                <a:srgbClr val="000000"/>
              </a:solidFill>
            </a:endParaRPr>
          </a:p>
          <a:p>
            <a:pPr marL="0" lvl="0" indent="0" algn="l" rtl="0">
              <a:spcBef>
                <a:spcPts val="1000"/>
              </a:spcBef>
              <a:spcAft>
                <a:spcPts val="0"/>
              </a:spcAft>
              <a:buSzPts val="1100"/>
              <a:buNone/>
            </a:pPr>
            <a:r>
              <a:rPr lang="en-GB" dirty="0">
                <a:solidFill>
                  <a:srgbClr val="000000"/>
                </a:solidFill>
              </a:rPr>
              <a:t>Explain that alcoholic drinks are also high in calories and can contribute towards becoming overweight. </a:t>
            </a:r>
            <a:endParaRPr dirty="0">
              <a:solidFill>
                <a:srgbClr val="000000"/>
              </a:solidFill>
            </a:endParaRPr>
          </a:p>
          <a:p>
            <a:pPr marL="0" lvl="0" indent="0" algn="l" rtl="0">
              <a:lnSpc>
                <a:spcPct val="115000"/>
              </a:lnSpc>
              <a:spcBef>
                <a:spcPts val="1000"/>
              </a:spcBef>
              <a:spcAft>
                <a:spcPts val="0"/>
              </a:spcAft>
              <a:buSzPts val="1400"/>
              <a:buNone/>
            </a:pPr>
            <a:r>
              <a:rPr lang="en-GB" b="1" dirty="0">
                <a:solidFill>
                  <a:srgbClr val="000000"/>
                </a:solidFill>
              </a:rPr>
              <a:t>Related module: </a:t>
            </a:r>
            <a:r>
              <a:rPr lang="en-GB" dirty="0">
                <a:solidFill>
                  <a:schemeClr val="dk1"/>
                </a:solidFill>
              </a:rPr>
              <a:t>Drugs, alcohol and tobacco</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p:txBody>
      </p:sp>
      <p:sp>
        <p:nvSpPr>
          <p:cNvPr id="454" name="Google Shape;454;p69"/>
          <p:cNvSpPr txBox="1">
            <a:spLocks noGrp="1"/>
          </p:cNvSpPr>
          <p:nvPr>
            <p:ph type="body" idx="2"/>
          </p:nvPr>
        </p:nvSpPr>
        <p:spPr>
          <a:xfrm>
            <a:off x="6178800" y="216425"/>
            <a:ext cx="2695200" cy="2604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chemeClr val="dk1"/>
                </a:solidFill>
              </a:rPr>
              <a:t>Know the characteristics of a poor diet and risks associated with unhealthy eating (including, for example, obesity and tooth decay) and other behaviours (e.g. the impact of alcohol on diet or health).</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53" name="Google Shape;453;p6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33</a:t>
            </a:fld>
            <a:endParaRP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77"/>
        <p:cNvGrpSpPr/>
        <p:nvPr/>
      </p:nvGrpSpPr>
      <p:grpSpPr>
        <a:xfrm>
          <a:off x="0" y="0"/>
          <a:ext cx="0" cy="0"/>
          <a:chOff x="0" y="0"/>
          <a:chExt cx="0" cy="0"/>
        </a:xfrm>
      </p:grpSpPr>
      <p:sp>
        <p:nvSpPr>
          <p:cNvPr id="778" name="Google Shape;778;p106"/>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Good practice approaches (1)</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779" name="Google Shape;779;p106"/>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SzPts val="1400"/>
              <a:buNone/>
            </a:pPr>
            <a:r>
              <a:rPr lang="en-GB" dirty="0"/>
              <a:t>The following are just some of the approaches you might consider  when preparing to teach about </a:t>
            </a:r>
            <a:r>
              <a:rPr lang="en-GB" b="1" dirty="0"/>
              <a:t>healthy eating</a:t>
            </a:r>
            <a:r>
              <a:rPr lang="en-GB" dirty="0"/>
              <a:t>. </a:t>
            </a:r>
            <a:endParaRPr dirty="0"/>
          </a:p>
          <a:p>
            <a:pPr marL="0" marR="0" lvl="0" indent="0" algn="l" rtl="0">
              <a:lnSpc>
                <a:spcPct val="115000"/>
              </a:lnSpc>
              <a:spcBef>
                <a:spcPts val="1000"/>
              </a:spcBef>
              <a:spcAft>
                <a:spcPts val="0"/>
              </a:spcAft>
              <a:buSzPts val="1400"/>
              <a:buNone/>
            </a:pPr>
            <a:r>
              <a:rPr lang="en-GB" dirty="0"/>
              <a:t>You will need to adapt these approaches to ensure they are age appropriate and developmentally appropriate for your pupils.</a:t>
            </a:r>
            <a:endParaRPr dirty="0"/>
          </a:p>
          <a:p>
            <a:pPr marL="0" lvl="0" indent="0" algn="l" rtl="0">
              <a:spcBef>
                <a:spcPts val="1000"/>
              </a:spcBef>
              <a:spcAft>
                <a:spcPts val="0"/>
              </a:spcAft>
              <a:buClr>
                <a:schemeClr val="dk1"/>
              </a:buClr>
              <a:buSzPts val="1100"/>
              <a:buFont typeface="Arial"/>
              <a:buNone/>
            </a:pPr>
            <a:r>
              <a:rPr lang="en-GB" dirty="0">
                <a:solidFill>
                  <a:schemeClr val="dk1"/>
                </a:solidFill>
              </a:rPr>
              <a:t>A requirement for primary schools is to teach about the principles of planning and preparing a range of healthy meals.</a:t>
            </a:r>
            <a:endParaRPr dirty="0">
              <a:solidFill>
                <a:schemeClr val="dk1"/>
              </a:solidFill>
            </a:endParaRPr>
          </a:p>
          <a:p>
            <a:pPr marL="0" lvl="0" indent="0" algn="l" rtl="0">
              <a:spcBef>
                <a:spcPts val="1000"/>
              </a:spcBef>
              <a:spcAft>
                <a:spcPts val="0"/>
              </a:spcAft>
              <a:buClr>
                <a:schemeClr val="dk1"/>
              </a:buClr>
              <a:buSzPts val="1100"/>
              <a:buFont typeface="Arial"/>
              <a:buNone/>
            </a:pPr>
            <a:r>
              <a:rPr lang="en-GB" dirty="0">
                <a:solidFill>
                  <a:schemeClr val="dk1"/>
                </a:solidFill>
              </a:rPr>
              <a:t>In order to provide practical life skills about preparing meals, consider teaching this topic as part of the food lessons curriculum. </a:t>
            </a:r>
            <a:endParaRPr dirty="0"/>
          </a:p>
          <a:p>
            <a:pPr marL="0" lvl="0" indent="0" algn="l" rtl="0">
              <a:spcBef>
                <a:spcPts val="0"/>
              </a:spcBef>
              <a:spcAft>
                <a:spcPts val="0"/>
              </a:spcAft>
              <a:buClr>
                <a:schemeClr val="dk1"/>
              </a:buClr>
              <a:buSzPts val="1400"/>
              <a:buFont typeface="Arial"/>
              <a:buNone/>
            </a:pPr>
            <a:endParaRPr sz="1400" dirty="0">
              <a:solidFill>
                <a:schemeClr val="dk1"/>
              </a:solidFill>
            </a:endParaRPr>
          </a:p>
          <a:p>
            <a:pPr marL="0" marR="0" lvl="0" indent="0" algn="l" rtl="0">
              <a:lnSpc>
                <a:spcPct val="115000"/>
              </a:lnSpc>
              <a:spcBef>
                <a:spcPts val="1600"/>
              </a:spcBef>
              <a:spcAft>
                <a:spcPts val="0"/>
              </a:spcAft>
              <a:buSzPts val="1400"/>
              <a:buNone/>
            </a:pPr>
            <a:endParaRPr dirty="0"/>
          </a:p>
          <a:p>
            <a:pPr marL="0" marR="0" lvl="0" indent="0" algn="l" rtl="0">
              <a:lnSpc>
                <a:spcPct val="115000"/>
              </a:lnSpc>
              <a:spcBef>
                <a:spcPts val="1600"/>
              </a:spcBef>
              <a:spcAft>
                <a:spcPts val="0"/>
              </a:spcAft>
              <a:buSzPts val="1400"/>
              <a:buNone/>
            </a:pPr>
            <a:endParaRPr dirty="0"/>
          </a:p>
          <a:p>
            <a:pPr marL="457200" lvl="0" indent="0" algn="l" rtl="0">
              <a:lnSpc>
                <a:spcPct val="115000"/>
              </a:lnSpc>
              <a:spcBef>
                <a:spcPts val="1600"/>
              </a:spcBef>
              <a:spcAft>
                <a:spcPts val="1600"/>
              </a:spcAft>
              <a:buSzPts val="1400"/>
              <a:buNone/>
            </a:pPr>
            <a:endParaRPr sz="1800" dirty="0"/>
          </a:p>
        </p:txBody>
      </p:sp>
      <p:sp>
        <p:nvSpPr>
          <p:cNvPr id="780" name="Google Shape;780;p106"/>
          <p:cNvSpPr txBox="1">
            <a:spLocks noGrp="1"/>
          </p:cNvSpPr>
          <p:nvPr>
            <p:ph type="sldNum" idx="12"/>
          </p:nvPr>
        </p:nvSpPr>
        <p:spPr>
          <a:xfrm>
            <a:off x="8778600" y="4826028"/>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34</a:t>
            </a:fld>
            <a:endParaRPr dirty="0"/>
          </a:p>
        </p:txBody>
      </p:sp>
      <p:sp>
        <p:nvSpPr>
          <p:cNvPr id="781" name="Google Shape;781;p106"/>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85"/>
        <p:cNvGrpSpPr/>
        <p:nvPr/>
      </p:nvGrpSpPr>
      <p:grpSpPr>
        <a:xfrm>
          <a:off x="0" y="0"/>
          <a:ext cx="0" cy="0"/>
          <a:chOff x="0" y="0"/>
          <a:chExt cx="0" cy="0"/>
        </a:xfrm>
      </p:grpSpPr>
      <p:sp>
        <p:nvSpPr>
          <p:cNvPr id="786" name="Google Shape;786;p107"/>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Good practice approaches (2)</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787" name="Google Shape;787;p107"/>
          <p:cNvSpPr txBox="1">
            <a:spLocks noGrp="1"/>
          </p:cNvSpPr>
          <p:nvPr>
            <p:ph type="body" idx="1"/>
          </p:nvPr>
        </p:nvSpPr>
        <p:spPr>
          <a:xfrm>
            <a:off x="270000" y="914400"/>
            <a:ext cx="7832704" cy="37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dk1"/>
                </a:solidFill>
              </a:rPr>
              <a:t>Be aware that:</a:t>
            </a:r>
            <a:endParaRPr sz="1800" dirty="0">
              <a:solidFill>
                <a:schemeClr val="dk1"/>
              </a:solidFill>
            </a:endParaRPr>
          </a:p>
          <a:p>
            <a:pPr marL="457200" lvl="0" indent="-342900" algn="l" rtl="0">
              <a:spcBef>
                <a:spcPts val="1000"/>
              </a:spcBef>
              <a:spcAft>
                <a:spcPts val="0"/>
              </a:spcAft>
              <a:buClr>
                <a:schemeClr val="accent1"/>
              </a:buClr>
              <a:buSzPts val="1800"/>
              <a:buChar char="●"/>
            </a:pPr>
            <a:r>
              <a:rPr lang="en-GB" sz="1800" dirty="0">
                <a:solidFill>
                  <a:schemeClr val="dk1"/>
                </a:solidFill>
              </a:rPr>
              <a:t>many pupils will have limited control over their diet outside of school - inform parents and legal guardians about what is being taught through parental consultation, newsletters and homework assignments</a:t>
            </a:r>
            <a:endParaRPr sz="1800" dirty="0">
              <a:solidFill>
                <a:schemeClr val="dk1"/>
              </a:solidFill>
            </a:endParaRPr>
          </a:p>
          <a:p>
            <a:pPr marL="457200" lvl="0" indent="-342900" algn="l" rtl="0">
              <a:spcBef>
                <a:spcPts val="0"/>
              </a:spcBef>
              <a:spcAft>
                <a:spcPts val="0"/>
              </a:spcAft>
              <a:buClr>
                <a:schemeClr val="accent1"/>
              </a:buClr>
              <a:buSzPts val="1800"/>
              <a:buChar char="●"/>
            </a:pPr>
            <a:r>
              <a:rPr lang="en-GB" sz="1800" dirty="0">
                <a:solidFill>
                  <a:schemeClr val="dk1"/>
                </a:solidFill>
              </a:rPr>
              <a:t>some pupils will be overweight or underweight and some sensitivity will need to be applied when teaching about the effects of an unhealthy diet</a:t>
            </a:r>
            <a:endParaRPr sz="1800" dirty="0">
              <a:solidFill>
                <a:schemeClr val="dk1"/>
              </a:solidFill>
            </a:endParaRPr>
          </a:p>
          <a:p>
            <a:pPr marL="0" lvl="0" indent="0" algn="l" rtl="0">
              <a:spcBef>
                <a:spcPts val="1600"/>
              </a:spcBef>
              <a:spcAft>
                <a:spcPts val="0"/>
              </a:spcAft>
              <a:buNone/>
            </a:pPr>
            <a:r>
              <a:rPr lang="en-GB" sz="1800" dirty="0">
                <a:solidFill>
                  <a:schemeClr val="dk1"/>
                </a:solidFill>
              </a:rPr>
              <a:t>Schools should not ignore concerns about diet or weight if raised by a pupil, but should work in partnership with parents, and seek help from the NHS or local specialist services.</a:t>
            </a:r>
            <a:endParaRPr sz="1800" dirty="0">
              <a:solidFill>
                <a:schemeClr val="dk1"/>
              </a:solidFill>
            </a:endParaRPr>
          </a:p>
          <a:p>
            <a:pPr marL="457200" lvl="0" indent="0" algn="l" rtl="0">
              <a:spcBef>
                <a:spcPts val="0"/>
              </a:spcBef>
              <a:spcAft>
                <a:spcPts val="0"/>
              </a:spcAft>
              <a:buNone/>
            </a:pPr>
            <a:endParaRPr sz="1800" dirty="0">
              <a:solidFill>
                <a:schemeClr val="dk1"/>
              </a:solidFill>
            </a:endParaRPr>
          </a:p>
          <a:p>
            <a:pPr marL="0" lvl="0" indent="0" algn="l" rtl="0">
              <a:spcBef>
                <a:spcPts val="0"/>
              </a:spcBef>
              <a:spcAft>
                <a:spcPts val="1600"/>
              </a:spcAft>
              <a:buClr>
                <a:schemeClr val="dk1"/>
              </a:buClr>
              <a:buSzPts val="1400"/>
              <a:buFont typeface="Arial"/>
              <a:buNone/>
            </a:pPr>
            <a:endParaRPr dirty="0">
              <a:solidFill>
                <a:schemeClr val="dk1"/>
              </a:solidFill>
            </a:endParaRPr>
          </a:p>
        </p:txBody>
      </p:sp>
      <p:sp>
        <p:nvSpPr>
          <p:cNvPr id="788" name="Google Shape;788;p107"/>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
        <p:nvSpPr>
          <p:cNvPr id="789" name="Google Shape;789;p107"/>
          <p:cNvSpPr txBox="1">
            <a:spLocks noGrp="1"/>
          </p:cNvSpPr>
          <p:nvPr>
            <p:ph type="sldNum" idx="12"/>
          </p:nvPr>
        </p:nvSpPr>
        <p:spPr>
          <a:xfrm>
            <a:off x="859965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35</a:t>
            </a:fld>
            <a:endParaRPr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25"/>
          <p:cNvSpPr txBox="1">
            <a:spLocks noGrp="1"/>
          </p:cNvSpPr>
          <p:nvPr>
            <p:ph type="ctrTitle"/>
          </p:nvPr>
        </p:nvSpPr>
        <p:spPr>
          <a:xfrm>
            <a:off x="194850" y="1640575"/>
            <a:ext cx="8754300" cy="975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600" dirty="0">
                <a:solidFill>
                  <a:schemeClr val="accent1"/>
                </a:solidFill>
              </a:rPr>
              <a:t>Teaching about </a:t>
            </a:r>
            <a:r>
              <a:rPr lang="en-GB" sz="3600" b="1" dirty="0">
                <a:solidFill>
                  <a:schemeClr val="accent1"/>
                </a:solidFill>
              </a:rPr>
              <a:t>healthy eating</a:t>
            </a:r>
            <a:endParaRPr sz="3600" b="1" dirty="0">
              <a:solidFill>
                <a:schemeClr val="accent1"/>
              </a:solidFill>
            </a:endParaRPr>
          </a:p>
        </p:txBody>
      </p:sp>
      <p:sp>
        <p:nvSpPr>
          <p:cNvPr id="100" name="Google Shape;100;p25"/>
          <p:cNvSpPr txBox="1">
            <a:spLocks noGrp="1"/>
          </p:cNvSpPr>
          <p:nvPr>
            <p:ph type="subTitle" idx="1"/>
          </p:nvPr>
        </p:nvSpPr>
        <p:spPr>
          <a:xfrm>
            <a:off x="6878097" y="4497250"/>
            <a:ext cx="2005353" cy="4980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dirty="0">
                <a:solidFill>
                  <a:schemeClr val="accent1"/>
                </a:solidFill>
              </a:rPr>
              <a:t>November 2020</a:t>
            </a:r>
            <a:endParaRPr sz="2000" dirty="0">
              <a:solidFill>
                <a:schemeClr val="accent1"/>
              </a:solidFill>
            </a:endParaRPr>
          </a:p>
        </p:txBody>
      </p:sp>
      <p:sp>
        <p:nvSpPr>
          <p:cNvPr id="101" name="Google Shape;101;p25"/>
          <p:cNvSpPr txBox="1">
            <a:spLocks noGrp="1"/>
          </p:cNvSpPr>
          <p:nvPr>
            <p:ph type="ctrTitle"/>
          </p:nvPr>
        </p:nvSpPr>
        <p:spPr>
          <a:xfrm>
            <a:off x="311700" y="222125"/>
            <a:ext cx="8520600" cy="975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000" dirty="0">
                <a:solidFill>
                  <a:schemeClr val="accent1"/>
                </a:solidFill>
              </a:rPr>
              <a:t>Training module</a:t>
            </a:r>
            <a:endParaRPr sz="3000" dirty="0">
              <a:solidFill>
                <a:schemeClr val="accent1"/>
              </a:solidFill>
            </a:endParaRPr>
          </a:p>
        </p:txBody>
      </p:sp>
      <p:sp>
        <p:nvSpPr>
          <p:cNvPr id="102" name="Google Shape;102;p25"/>
          <p:cNvSpPr txBox="1"/>
          <p:nvPr/>
        </p:nvSpPr>
        <p:spPr>
          <a:xfrm>
            <a:off x="1387950" y="2800600"/>
            <a:ext cx="6368100" cy="6105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dirty="0">
                <a:solidFill>
                  <a:schemeClr val="accent1"/>
                </a:solidFill>
                <a:latin typeface="Arial"/>
                <a:ea typeface="Arial"/>
                <a:cs typeface="Arial"/>
                <a:sym typeface="Arial"/>
              </a:rPr>
              <a:t>Part of: </a:t>
            </a:r>
            <a:r>
              <a:rPr lang="en-GB" sz="2400" dirty="0">
                <a:solidFill>
                  <a:schemeClr val="accent1"/>
                </a:solidFill>
              </a:rPr>
              <a:t>P</a:t>
            </a:r>
            <a:r>
              <a:rPr lang="en-GB" sz="2400" b="0" i="0" u="none" strike="noStrike" cap="none" dirty="0">
                <a:solidFill>
                  <a:schemeClr val="accent1"/>
                </a:solidFill>
                <a:latin typeface="Arial"/>
                <a:ea typeface="Arial"/>
                <a:cs typeface="Arial"/>
                <a:sym typeface="Arial"/>
              </a:rPr>
              <a:t>hysical health and mental wellbeing</a:t>
            </a:r>
            <a:endParaRPr sz="2400" b="0" i="0" u="none" strike="noStrike" cap="none" dirty="0">
              <a:solidFill>
                <a:schemeClr val="accen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dirty="0">
              <a:solidFill>
                <a:srgbClr val="073763"/>
              </a:solidFill>
              <a:latin typeface="Arial"/>
              <a:ea typeface="Arial"/>
              <a:cs typeface="Arial"/>
              <a:sym typeface="Arial"/>
            </a:endParaRPr>
          </a:p>
        </p:txBody>
      </p:sp>
      <p:sp>
        <p:nvSpPr>
          <p:cNvPr id="106" name="Google Shape;106;p25"/>
          <p:cNvSpPr txBox="1"/>
          <p:nvPr/>
        </p:nvSpPr>
        <p:spPr>
          <a:xfrm>
            <a:off x="1337100" y="3596125"/>
            <a:ext cx="6545400" cy="5691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dirty="0">
                <a:solidFill>
                  <a:schemeClr val="accent2"/>
                </a:solidFill>
                <a:latin typeface="Arial"/>
                <a:ea typeface="Arial"/>
                <a:cs typeface="Arial"/>
                <a:sym typeface="Arial"/>
              </a:rPr>
              <a:t>[YOUR NAME, YOUR SCHOOL]</a:t>
            </a:r>
            <a:endParaRPr sz="1800" b="0" i="0" u="none" strike="noStrike" cap="none" dirty="0">
              <a:solidFill>
                <a:schemeClr val="accent2"/>
              </a:solidFill>
              <a:latin typeface="Arial"/>
              <a:ea typeface="Arial"/>
              <a:cs typeface="Arial"/>
              <a:sym typeface="Arial"/>
            </a:endParaRPr>
          </a:p>
        </p:txBody>
      </p:sp>
      <p:sp>
        <p:nvSpPr>
          <p:cNvPr id="104" name="Google Shape;104;p25"/>
          <p:cNvSpPr txBox="1"/>
          <p:nvPr/>
        </p:nvSpPr>
        <p:spPr>
          <a:xfrm>
            <a:off x="3082100" y="44120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dirty="0">
                <a:solidFill>
                  <a:srgbClr val="260859"/>
                </a:solidFill>
                <a:latin typeface="Arial"/>
                <a:ea typeface="Arial"/>
                <a:cs typeface="Arial"/>
                <a:sym typeface="Arial"/>
              </a:rPr>
              <a:t>Primary</a:t>
            </a:r>
            <a:endParaRPr sz="2000" b="0" i="0" u="none" strike="noStrike" cap="none" dirty="0">
              <a:solidFill>
                <a:srgbClr val="260859"/>
              </a:solidFill>
              <a:latin typeface="Arial"/>
              <a:ea typeface="Arial"/>
              <a:cs typeface="Arial"/>
              <a:sym typeface="Arial"/>
            </a:endParaRPr>
          </a:p>
        </p:txBody>
      </p:sp>
    </p:spTree>
    <p:extLst>
      <p:ext uri="{BB962C8B-B14F-4D97-AF65-F5344CB8AC3E}">
        <p14:creationId xmlns:p14="http://schemas.microsoft.com/office/powerpoint/2010/main" val="502785244"/>
      </p:ext>
    </p:extLst>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194</TotalTime>
  <Words>3007</Words>
  <Application>Microsoft Office PowerPoint</Application>
  <PresentationFormat>On-screen Show (16:9)</PresentationFormat>
  <Paragraphs>317</Paragraphs>
  <Slides>36</Slides>
  <Notes>36</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36</vt:i4>
      </vt:variant>
    </vt:vector>
  </HeadingPairs>
  <TitlesOfParts>
    <vt:vector size="40" baseType="lpstr">
      <vt:lpstr>Arial</vt:lpstr>
      <vt:lpstr>Roboto</vt:lpstr>
      <vt:lpstr>Simple Light</vt:lpstr>
      <vt:lpstr>Simple Light</vt:lpstr>
      <vt:lpstr>Teaching about healthy eating</vt:lpstr>
      <vt:lpstr>What you get out of today </vt:lpstr>
      <vt:lpstr>Teaching the new curriculum</vt:lpstr>
      <vt:lpstr>Related topics</vt:lpstr>
      <vt:lpstr>Related guidance</vt:lpstr>
      <vt:lpstr>Primary curriculum</vt:lpstr>
      <vt:lpstr>A healthy diet</vt:lpstr>
      <vt:lpstr>A healthy diet (1) </vt:lpstr>
      <vt:lpstr>A healthy diet (2) </vt:lpstr>
      <vt:lpstr>A healthy diet (3) </vt:lpstr>
      <vt:lpstr>Carbohydrates (1)</vt:lpstr>
      <vt:lpstr>Carbohydrates (2) </vt:lpstr>
      <vt:lpstr>Protein </vt:lpstr>
      <vt:lpstr>Fats (1) </vt:lpstr>
      <vt:lpstr>Fats (2)  </vt:lpstr>
      <vt:lpstr>Fibre </vt:lpstr>
      <vt:lpstr>Vitamins   </vt:lpstr>
      <vt:lpstr>Minerals  </vt:lpstr>
      <vt:lpstr>Drinking enough fluids  </vt:lpstr>
      <vt:lpstr>Understanding calories</vt:lpstr>
      <vt:lpstr>Understanding calories (1) </vt:lpstr>
      <vt:lpstr>Understanding calories (2) </vt:lpstr>
      <vt:lpstr>Planning healthy meals</vt:lpstr>
      <vt:lpstr>Benefits of regular meals</vt:lpstr>
      <vt:lpstr>Planning a range of meals (1)</vt:lpstr>
      <vt:lpstr>Planning a range of meals (2)</vt:lpstr>
      <vt:lpstr>Impacts of unhealthy diets</vt:lpstr>
      <vt:lpstr>Unhealthy diets </vt:lpstr>
      <vt:lpstr>Impacts of unhealthy diets </vt:lpstr>
      <vt:lpstr>Poor diet and tooth decay</vt:lpstr>
      <vt:lpstr>Poor diet and unhealthy weight </vt:lpstr>
      <vt:lpstr>Impact of caffeine on health</vt:lpstr>
      <vt:lpstr>Impact of alcohol on health</vt:lpstr>
      <vt:lpstr>Good practice approaches (1)  </vt:lpstr>
      <vt:lpstr>Good practice approaches (2)  </vt:lpstr>
      <vt:lpstr>Teaching about healthy eating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RSHE Healthy Eating Module</dc:title>
  <dc:creator>Tracy Okuma</dc:creator>
  <cp:lastModifiedBy>Tracy Okuma</cp:lastModifiedBy>
  <cp:revision>3</cp:revision>
  <dcterms:modified xsi:type="dcterms:W3CDTF">2020-12-01T16:14:54Z</dcterms:modified>
</cp:coreProperties>
</file>