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68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tin, Cathy" initials="MC" lastIdx="4" clrIdx="0"/>
  <p:cmAuthor id="2" name="Wells, Alexandra" initials="W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B2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B63ABA-B49A-A881-7605-DB3E5AB5E27B}" v="1204" dt="2019-10-13T13:28:35.8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/>
    <p:restoredTop sz="79494" autoAdjust="0"/>
  </p:normalViewPr>
  <p:slideViewPr>
    <p:cSldViewPr snapToGrid="0" snapToObjects="1">
      <p:cViewPr varScale="1">
        <p:scale>
          <a:sx n="54" d="100"/>
          <a:sy n="54" d="100"/>
        </p:scale>
        <p:origin x="2032" y="40"/>
      </p:cViewPr>
      <p:guideLst>
        <p:guide orient="horz" pos="336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CD6B6-F6F2-7E4E-8FF4-C6EECC568277}" type="datetimeFigureOut">
              <a:rPr lang="en-GB" smtClean="0"/>
              <a:pPr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101ED8-CB57-7848-91E9-17A9BBB3BCD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757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are some recommended books on families in the Introduction section. Some useful search terms for suitable books being read online are ‘the family book online video’</a:t>
            </a:r>
            <a:r>
              <a:rPr lang="en-GB" baseline="0" dirty="0"/>
              <a:t> and</a:t>
            </a:r>
            <a:r>
              <a:rPr lang="en-GB" dirty="0"/>
              <a:t> ‘diverse families KS1’. 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101ED8-CB57-7848-91E9-17A9BBB3BCD6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031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Suitable statements include: Sit down if someone in your family drives a blue car, has ginger hair, has a bald head, likes to garden, enjoys swimming. The statements need to be quite generic as some pupils will be thinking of extended family too.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101ED8-CB57-7848-91E9-17A9BBB3BCD6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500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Encourage pupils to think about the fact that some families have more than one mum or dad, or have step-parents or siblings, or are from a single-parent family, foster home or care home where there might be lots of children. 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Some of the things which all families like to do are</a:t>
            </a:r>
            <a:r>
              <a:rPr lang="en-GB">
                <a:cs typeface="Calibri"/>
              </a:rPr>
              <a:t>:</a:t>
            </a:r>
            <a:r>
              <a:rPr lang="mr-IN">
                <a:cs typeface="Calibri"/>
              </a:rPr>
              <a:t> </a:t>
            </a:r>
            <a:r>
              <a:rPr lang="en-US" dirty="0">
                <a:cs typeface="Calibri"/>
              </a:rPr>
              <a:t>spend time with each other, love each other, help each other, care for each other, have fun together and laugh.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101ED8-CB57-7848-91E9-17A9BBB3BCD6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17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Reiterate the key points from the lesson about diversity in families and highlight key examples of this from the pupils’ work.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101ED8-CB57-7848-91E9-17A9BBB3BCD6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659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330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552" y="166741"/>
            <a:ext cx="1814339" cy="77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37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682FE1-7ED1-4F49-9B06-8B28B71CBA21}"/>
              </a:ext>
            </a:extLst>
          </p:cNvPr>
          <p:cNvSpPr txBox="1"/>
          <p:nvPr/>
        </p:nvSpPr>
        <p:spPr>
          <a:xfrm>
            <a:off x="432708" y="1338765"/>
            <a:ext cx="2578506" cy="3559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0"/>
              </a:spcAft>
            </a:pPr>
            <a:r>
              <a:rPr lang="en-GB" sz="2400" dirty="0"/>
              <a:t>Look at the books in your classroom which are about families.</a:t>
            </a:r>
            <a:endParaRPr lang="en-US" sz="4400" dirty="0">
              <a:cs typeface="Calibri"/>
            </a:endParaRPr>
          </a:p>
          <a:p>
            <a:pPr>
              <a:spcAft>
                <a:spcPts val="2000"/>
              </a:spcAft>
            </a:pPr>
            <a:r>
              <a:rPr lang="en-GB" sz="2400" dirty="0">
                <a:cs typeface="Calibri"/>
              </a:rPr>
              <a:t>How are these families different?</a:t>
            </a:r>
          </a:p>
          <a:p>
            <a:pPr>
              <a:spcAft>
                <a:spcPts val="2000"/>
              </a:spcAft>
            </a:pPr>
            <a:r>
              <a:rPr lang="en-GB" sz="2400" dirty="0">
                <a:cs typeface="Calibri"/>
              </a:rPr>
              <a:t>How are they </a:t>
            </a:r>
            <a:br>
              <a:rPr lang="en-GB" sz="2400" dirty="0">
                <a:cs typeface="Calibri"/>
              </a:rPr>
            </a:br>
            <a:r>
              <a:rPr lang="en-GB" sz="2400" dirty="0">
                <a:cs typeface="Calibri"/>
              </a:rPr>
              <a:t>the same?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0E4F485-3FE9-4F4F-A42C-ACFD9AC86DE8}"/>
              </a:ext>
            </a:extLst>
          </p:cNvPr>
          <p:cNvSpPr txBox="1">
            <a:spLocks/>
          </p:cNvSpPr>
          <p:nvPr/>
        </p:nvSpPr>
        <p:spPr>
          <a:xfrm>
            <a:off x="432707" y="274638"/>
            <a:ext cx="6874610" cy="832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2000"/>
              </a:spcAft>
            </a:pPr>
            <a:r>
              <a:rPr lang="en-GB" dirty="0"/>
              <a:t>Books about families</a:t>
            </a:r>
            <a:endParaRPr lang="en-US" sz="3600" dirty="0">
              <a:cs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44765" y="1277007"/>
            <a:ext cx="5430779" cy="484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27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682FE1-7ED1-4F49-9B06-8B28B71CBA21}"/>
              </a:ext>
            </a:extLst>
          </p:cNvPr>
          <p:cNvSpPr txBox="1"/>
          <p:nvPr/>
        </p:nvSpPr>
        <p:spPr>
          <a:xfrm>
            <a:off x="432709" y="1338765"/>
            <a:ext cx="7623080" cy="3544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500"/>
              </a:spcAft>
              <a:buFont typeface="+mj-lt"/>
              <a:buAutoNum type="arabicPeriod"/>
            </a:pPr>
            <a:r>
              <a:rPr lang="en-US" sz="3600" dirty="0">
                <a:cs typeface="Calibri"/>
              </a:rPr>
              <a:t>Stand up.</a:t>
            </a:r>
          </a:p>
          <a:p>
            <a:pPr marL="457200" indent="-457200">
              <a:spcAft>
                <a:spcPts val="500"/>
              </a:spcAft>
              <a:buFont typeface="+mj-lt"/>
              <a:buAutoNum type="arabicPeriod"/>
            </a:pPr>
            <a:r>
              <a:rPr lang="en-US" sz="3600" dirty="0">
                <a:cs typeface="Calibri"/>
              </a:rPr>
              <a:t>Your teacher will read out a description of someone who might be in your family.</a:t>
            </a:r>
          </a:p>
          <a:p>
            <a:pPr marL="457200" indent="-457200">
              <a:spcAft>
                <a:spcPts val="500"/>
              </a:spcAft>
              <a:buFont typeface="+mj-lt"/>
              <a:buAutoNum type="arabicPeriod"/>
            </a:pPr>
            <a:r>
              <a:rPr lang="en-US" sz="3600" dirty="0">
                <a:cs typeface="Calibri"/>
              </a:rPr>
              <a:t>If the description matches someone in your family, sit down.</a:t>
            </a:r>
            <a:endParaRPr lang="en-GB" sz="36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0E4F485-3FE9-4F4F-A42C-ACFD9AC86DE8}"/>
              </a:ext>
            </a:extLst>
          </p:cNvPr>
          <p:cNvSpPr txBox="1">
            <a:spLocks/>
          </p:cNvSpPr>
          <p:nvPr/>
        </p:nvSpPr>
        <p:spPr>
          <a:xfrm>
            <a:off x="432707" y="274638"/>
            <a:ext cx="8229600" cy="832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2000"/>
              </a:spcAft>
            </a:pPr>
            <a:r>
              <a:rPr lang="en-US" dirty="0">
                <a:cs typeface="Calibri"/>
              </a:rPr>
              <a:t>Time for a game!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85867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682FE1-7ED1-4F49-9B06-8B28B71CBA21}"/>
              </a:ext>
            </a:extLst>
          </p:cNvPr>
          <p:cNvSpPr txBox="1"/>
          <p:nvPr/>
        </p:nvSpPr>
        <p:spPr>
          <a:xfrm>
            <a:off x="432708" y="1338765"/>
            <a:ext cx="8229600" cy="4347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US" sz="2400" dirty="0">
                <a:cs typeface="Calibri"/>
              </a:rPr>
              <a:t>Create a picture book showing all the things that can be different about a family and all the things which are the same.</a:t>
            </a:r>
            <a:br>
              <a:rPr lang="en-US" sz="2400" dirty="0">
                <a:cs typeface="Calibri"/>
              </a:rPr>
            </a:br>
            <a:br>
              <a:rPr lang="en-US" sz="2400" dirty="0">
                <a:cs typeface="Calibri"/>
              </a:rPr>
            </a:br>
            <a:r>
              <a:rPr lang="en-US" sz="2400" dirty="0">
                <a:cs typeface="Calibri"/>
              </a:rPr>
              <a:t>You could start your sentences with:</a:t>
            </a:r>
            <a:br>
              <a:rPr lang="en-US" sz="2400" dirty="0">
                <a:cs typeface="Calibri"/>
              </a:rPr>
            </a:br>
            <a:r>
              <a:rPr lang="en-US" sz="2400" dirty="0">
                <a:cs typeface="Calibri"/>
              </a:rPr>
              <a:t>Some families like to …</a:t>
            </a:r>
          </a:p>
          <a:p>
            <a:pPr>
              <a:spcAft>
                <a:spcPts val="500"/>
              </a:spcAft>
            </a:pPr>
            <a:br>
              <a:rPr lang="en-US" sz="2400" dirty="0">
                <a:cs typeface="Calibri"/>
              </a:rPr>
            </a:br>
            <a:r>
              <a:rPr lang="en-US" sz="2400" dirty="0">
                <a:cs typeface="Calibri"/>
              </a:rPr>
              <a:t>Or: </a:t>
            </a:r>
          </a:p>
          <a:p>
            <a:pPr>
              <a:spcAft>
                <a:spcPts val="500"/>
              </a:spcAft>
            </a:pPr>
            <a:r>
              <a:rPr lang="en-US" sz="2400" dirty="0">
                <a:cs typeface="Calibri"/>
              </a:rPr>
              <a:t>Some families have …</a:t>
            </a:r>
          </a:p>
          <a:p>
            <a:pPr>
              <a:spcAft>
                <a:spcPts val="500"/>
              </a:spcAft>
            </a:pPr>
            <a:br>
              <a:rPr lang="en-US" sz="2400" dirty="0">
                <a:cs typeface="Calibri"/>
              </a:rPr>
            </a:br>
            <a:r>
              <a:rPr lang="en-US" sz="2400" dirty="0">
                <a:cs typeface="Calibri"/>
              </a:rPr>
              <a:t>Then: </a:t>
            </a:r>
            <a:br>
              <a:rPr lang="en-US" sz="2400" dirty="0">
                <a:cs typeface="Calibri"/>
              </a:rPr>
            </a:br>
            <a:r>
              <a:rPr lang="en-US" sz="2400" dirty="0">
                <a:cs typeface="Calibri"/>
              </a:rPr>
              <a:t>All families like to …</a:t>
            </a:r>
            <a:endParaRPr lang="en-GB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0E4F485-3FE9-4F4F-A42C-ACFD9AC86DE8}"/>
              </a:ext>
            </a:extLst>
          </p:cNvPr>
          <p:cNvSpPr txBox="1">
            <a:spLocks/>
          </p:cNvSpPr>
          <p:nvPr/>
        </p:nvSpPr>
        <p:spPr>
          <a:xfrm>
            <a:off x="432707" y="274638"/>
            <a:ext cx="8229600" cy="832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2000"/>
              </a:spcAft>
            </a:pPr>
            <a:r>
              <a:rPr lang="en-US" dirty="0">
                <a:cs typeface="Calibri"/>
              </a:rPr>
              <a:t>You are the author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6540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682FE1-7ED1-4F49-9B06-8B28B71CBA21}"/>
              </a:ext>
            </a:extLst>
          </p:cNvPr>
          <p:cNvSpPr txBox="1"/>
          <p:nvPr/>
        </p:nvSpPr>
        <p:spPr>
          <a:xfrm>
            <a:off x="432708" y="1338765"/>
            <a:ext cx="3051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US" sz="2400" dirty="0">
                <a:cs typeface="Calibri"/>
              </a:rPr>
              <a:t>Share your story with the class.</a:t>
            </a:r>
            <a:endParaRPr lang="en-GB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0E4F485-3FE9-4F4F-A42C-ACFD9AC86DE8}"/>
              </a:ext>
            </a:extLst>
          </p:cNvPr>
          <p:cNvSpPr txBox="1">
            <a:spLocks/>
          </p:cNvSpPr>
          <p:nvPr/>
        </p:nvSpPr>
        <p:spPr>
          <a:xfrm>
            <a:off x="432707" y="274638"/>
            <a:ext cx="8229600" cy="832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2000"/>
              </a:spcAft>
            </a:pPr>
            <a:r>
              <a:rPr lang="en-US" dirty="0">
                <a:cs typeface="Calibri"/>
              </a:rPr>
              <a:t>Story-telling time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373" y="1246667"/>
            <a:ext cx="6233486" cy="5075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93112"/>
      </p:ext>
    </p:extLst>
  </p:cSld>
  <p:clrMapOvr>
    <a:masterClrMapping/>
  </p:clrMapOvr>
</p:sld>
</file>

<file path=ppt/theme/theme1.xml><?xml version="1.0" encoding="utf-8"?>
<a:theme xmlns:a="http://schemas.openxmlformats.org/drawingml/2006/main" name="HarperCollins_Math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HarperCollins_Maths.potx</Template>
  <TotalTime>577</TotalTime>
  <Words>330</Words>
  <Application>Microsoft Office PowerPoint</Application>
  <PresentationFormat>On-screen Show (4:3)</PresentationFormat>
  <Paragraphs>25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HarperCollins_Maths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Yr4 U1 Wk3 Lesson 1</dc:title>
  <dc:creator>Martin, Cathy</dc:creator>
  <cp:lastModifiedBy>Tracy Okuma</cp:lastModifiedBy>
  <cp:revision>222</cp:revision>
  <cp:lastPrinted>2020-01-23T18:06:45Z</cp:lastPrinted>
  <dcterms:created xsi:type="dcterms:W3CDTF">2013-12-07T21:50:54Z</dcterms:created>
  <dcterms:modified xsi:type="dcterms:W3CDTF">2021-01-06T16:16:06Z</dcterms:modified>
</cp:coreProperties>
</file>