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1" r:id="rId6"/>
    <p:sldMasterId id="2147483672" r:id="rId7"/>
  </p:sldMasterIdLst>
  <p:notesMasterIdLst>
    <p:notesMasterId r:id="rId57"/>
  </p:notesMasterIdLst>
  <p:sldIdLst>
    <p:sldId id="256" r:id="rId8"/>
    <p:sldId id="257" r:id="rId9"/>
    <p:sldId id="259" r:id="rId10"/>
    <p:sldId id="261" r:id="rId11"/>
    <p:sldId id="262" r:id="rId12"/>
    <p:sldId id="265" r:id="rId13"/>
    <p:sldId id="267" r:id="rId14"/>
    <p:sldId id="268" r:id="rId15"/>
    <p:sldId id="394" r:id="rId16"/>
    <p:sldId id="406" r:id="rId17"/>
    <p:sldId id="269" r:id="rId18"/>
    <p:sldId id="270" r:id="rId19"/>
    <p:sldId id="272" r:id="rId20"/>
    <p:sldId id="273" r:id="rId21"/>
    <p:sldId id="274" r:id="rId22"/>
    <p:sldId id="275" r:id="rId23"/>
    <p:sldId id="277" r:id="rId24"/>
    <p:sldId id="279" r:id="rId25"/>
    <p:sldId id="281" r:id="rId26"/>
    <p:sldId id="396" r:id="rId27"/>
    <p:sldId id="282" r:id="rId28"/>
    <p:sldId id="283" r:id="rId29"/>
    <p:sldId id="284" r:id="rId30"/>
    <p:sldId id="285" r:id="rId31"/>
    <p:sldId id="286" r:id="rId32"/>
    <p:sldId id="287" r:id="rId33"/>
    <p:sldId id="288" r:id="rId34"/>
    <p:sldId id="397" r:id="rId35"/>
    <p:sldId id="291" r:id="rId36"/>
    <p:sldId id="290" r:id="rId37"/>
    <p:sldId id="398" r:id="rId38"/>
    <p:sldId id="292" r:id="rId39"/>
    <p:sldId id="293" r:id="rId40"/>
    <p:sldId id="294" r:id="rId41"/>
    <p:sldId id="296" r:id="rId42"/>
    <p:sldId id="297" r:id="rId43"/>
    <p:sldId id="404" r:id="rId44"/>
    <p:sldId id="298" r:id="rId45"/>
    <p:sldId id="299" r:id="rId46"/>
    <p:sldId id="300" r:id="rId47"/>
    <p:sldId id="301" r:id="rId48"/>
    <p:sldId id="370" r:id="rId49"/>
    <p:sldId id="371" r:id="rId50"/>
    <p:sldId id="372" r:id="rId51"/>
    <p:sldId id="389" r:id="rId52"/>
    <p:sldId id="390" r:id="rId53"/>
    <p:sldId id="391" r:id="rId54"/>
    <p:sldId id="392" r:id="rId55"/>
    <p:sldId id="393" r:id="rId5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9AA0A6"/>
          </p15:clr>
        </p15:guide>
        <p15:guide id="2" pos="2880">
          <p15:clr>
            <a:srgbClr val="9AA0A6"/>
          </p15:clr>
        </p15:guide>
        <p15:guide id="3" pos="4535">
          <p15:clr>
            <a:srgbClr val="9AA0A6"/>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iz Griffin" initials="" lastIdx="9" clrIdx="0"/>
  <p:cmAuthor id="1" name="Justin Darley" initials="JD" lastIdx="57" clrIdx="1">
    <p:extLst>
      <p:ext uri="{19B8F6BF-5375-455C-9EA6-DF929625EA0E}">
        <p15:presenceInfo xmlns:p15="http://schemas.microsoft.com/office/powerpoint/2012/main" userId="S::justin.darley@sigma.se::da8a1bb7-6904-401a-8b46-e1d74d6ed6d9" providerId="AD"/>
      </p:ext>
    </p:extLst>
  </p:cmAuthor>
  <p:cmAuthor id="2" name="Ian Bauckham" initials="IB" lastIdx="13" clrIdx="2">
    <p:extLst>
      <p:ext uri="{19B8F6BF-5375-455C-9EA6-DF929625EA0E}">
        <p15:presenceInfo xmlns:p15="http://schemas.microsoft.com/office/powerpoint/2012/main" userId="S::bauckham@tenaxschoolstrust.co.uk::0eda8982-3e23-43bb-b4cc-26f8f0e33c82" providerId="AD"/>
      </p:ext>
    </p:extLst>
  </p:cmAuthor>
  <p:cmAuthor id="3" name="CHOWDRY, Nikki" initials="CN" lastIdx="1" clrIdx="3">
    <p:extLst>
      <p:ext uri="{19B8F6BF-5375-455C-9EA6-DF929625EA0E}">
        <p15:presenceInfo xmlns:p15="http://schemas.microsoft.com/office/powerpoint/2012/main" userId="S::Nikki.CHOWDRY@EDUCATION.GOV.UK::ec1808bc-90f9-410f-9cc5-56d1c697c46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D16307-8614-4D58-95B7-278E64CE7F85}">
  <a:tblStyle styleId="{DAD16307-8614-4D58-95B7-278E64CE7F8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B3D315B6-74B7-4C98-9AF2-6650F7E46828}"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937" autoAdjust="0"/>
    <p:restoredTop sz="94660"/>
  </p:normalViewPr>
  <p:slideViewPr>
    <p:cSldViewPr snapToGrid="0">
      <p:cViewPr>
        <p:scale>
          <a:sx n="90" d="100"/>
          <a:sy n="90" d="100"/>
        </p:scale>
        <p:origin x="88" y="-100"/>
      </p:cViewPr>
      <p:guideLst>
        <p:guide orient="horz" pos="1620"/>
        <p:guide pos="2880"/>
        <p:guide pos="4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2.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87911c3d1b_1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87911c3d1b_1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8615df7c68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8615df7c68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8b48bbe02f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8b48bbe02f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a0a4694f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a0a4694f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a0a4694f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a0a4694f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79016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a0a4694f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a0a4694f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0797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87911c3d1b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87911c3d1b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86f28c72c4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 name="Google Shape;219;g86f28c72c4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81fb6f53a9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81fb6f53a9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84b706cadc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84b706cadc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87911c3d1b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87911c3d1b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6" name="Google Shape;266;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84d33f149b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84d33f149b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1" name="Google Shape;24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782a1afd01_1_4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5" name="Google Shape;285;g782a1afd01_1_4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b="1"/>
          </a:p>
          <a:p>
            <a:pPr marL="0" lvl="0" indent="0" algn="l" rtl="0">
              <a:lnSpc>
                <a:spcPct val="100000"/>
              </a:lnSpc>
              <a:spcBef>
                <a:spcPts val="160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87911c3d1b_1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4" name="Google Shape;294;g87911c3d1b_1_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b="1"/>
          </a:p>
          <a:p>
            <a:pPr marL="0" lvl="0" indent="0" algn="l" rtl="0">
              <a:lnSpc>
                <a:spcPct val="100000"/>
              </a:lnSpc>
              <a:spcBef>
                <a:spcPts val="160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a491f19116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3" name="Google Shape;303;ga491f19116_1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b="1"/>
          </a:p>
          <a:p>
            <a:pPr marL="0" lvl="0" indent="0" algn="l" rtl="0">
              <a:lnSpc>
                <a:spcPct val="100000"/>
              </a:lnSpc>
              <a:spcBef>
                <a:spcPts val="160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a491f19116_1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2" name="Google Shape;312;ga491f19116_1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b="1"/>
          </a:p>
          <a:p>
            <a:pPr marL="0" lvl="0" indent="0" algn="l" rtl="0">
              <a:lnSpc>
                <a:spcPct val="100000"/>
              </a:lnSpc>
              <a:spcBef>
                <a:spcPts val="160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a491f19116_1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ga491f19116_1_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b="1"/>
          </a:p>
          <a:p>
            <a:pPr marL="0" lvl="0" indent="0" algn="l" rtl="0">
              <a:lnSpc>
                <a:spcPct val="100000"/>
              </a:lnSpc>
              <a:spcBef>
                <a:spcPts val="160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782a1afd01_1_2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g782a1afd01_1_2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782a1afd01_1_4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9" name="Google Shape;339;g782a1afd01_1_4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87911c3d1b_1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8" name="Google Shape;348;g87911c3d1b_1_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a0a4694f70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ga0a4694f70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782a1afd01_1_3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g782a1afd01_1_3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a0a4694f70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ga0a4694f70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137889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782a1afd01_1_3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5" name="Google Shape;375;g782a1afd01_1_3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782a1afd01_1_4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4" name="Google Shape;384;g782a1afd01_1_4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a491f19116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3" name="Google Shape;393;ga491f19116_1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782a1afd01_1_4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1" name="Google Shape;411;g782a1afd01_1_4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782a1afd01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782a1afd01_1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782a1afd01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782a1afd01_1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754724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782a1afd01_1_3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6" name="Google Shape;426;g782a1afd01_1_3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782a1afd01_1_4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5" name="Google Shape;435;g782a1afd01_1_4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782a1afd01_1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4" name="Google Shape;444;g782a1afd01_1_4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782a1afd01_1_3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3" name="Google Shape;453;g782a1afd01_1_3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1"/>
        <p:cNvGrpSpPr/>
        <p:nvPr/>
      </p:nvGrpSpPr>
      <p:grpSpPr>
        <a:xfrm>
          <a:off x="0" y="0"/>
          <a:ext cx="0" cy="0"/>
          <a:chOff x="0" y="0"/>
          <a:chExt cx="0" cy="0"/>
        </a:xfrm>
      </p:grpSpPr>
      <p:sp>
        <p:nvSpPr>
          <p:cNvPr id="1042" name="Google Shape;1042;g782a1afd01_1_7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3" name="Google Shape;1043;g782a1afd01_1_7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9"/>
        <p:cNvGrpSpPr/>
        <p:nvPr/>
      </p:nvGrpSpPr>
      <p:grpSpPr>
        <a:xfrm>
          <a:off x="0" y="0"/>
          <a:ext cx="0" cy="0"/>
          <a:chOff x="0" y="0"/>
          <a:chExt cx="0" cy="0"/>
        </a:xfrm>
      </p:grpSpPr>
      <p:sp>
        <p:nvSpPr>
          <p:cNvPr id="1050" name="Google Shape;1050;g8b37b813fe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1" name="Google Shape;1051;g8b37b813fe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7"/>
        <p:cNvGrpSpPr/>
        <p:nvPr/>
      </p:nvGrpSpPr>
      <p:grpSpPr>
        <a:xfrm>
          <a:off x="0" y="0"/>
          <a:ext cx="0" cy="0"/>
          <a:chOff x="0" y="0"/>
          <a:chExt cx="0" cy="0"/>
        </a:xfrm>
      </p:grpSpPr>
      <p:sp>
        <p:nvSpPr>
          <p:cNvPr id="1058" name="Google Shape;1058;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9" name="Google Shape;1059;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6"/>
        <p:cNvGrpSpPr/>
        <p:nvPr/>
      </p:nvGrpSpPr>
      <p:grpSpPr>
        <a:xfrm>
          <a:off x="0" y="0"/>
          <a:ext cx="0" cy="0"/>
          <a:chOff x="0" y="0"/>
          <a:chExt cx="0" cy="0"/>
        </a:xfrm>
      </p:grpSpPr>
      <p:sp>
        <p:nvSpPr>
          <p:cNvPr id="1187" name="Google Shape;1187;g898bd874c9_1_2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8" name="Google Shape;1188;g898bd874c9_1_2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3"/>
        <p:cNvGrpSpPr/>
        <p:nvPr/>
      </p:nvGrpSpPr>
      <p:grpSpPr>
        <a:xfrm>
          <a:off x="0" y="0"/>
          <a:ext cx="0" cy="0"/>
          <a:chOff x="0" y="0"/>
          <a:chExt cx="0" cy="0"/>
        </a:xfrm>
      </p:grpSpPr>
      <p:sp>
        <p:nvSpPr>
          <p:cNvPr id="1194" name="Google Shape;1194;g898bd874c9_1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5" name="Google Shape;1195;g898bd874c9_1_2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0"/>
        <p:cNvGrpSpPr/>
        <p:nvPr/>
      </p:nvGrpSpPr>
      <p:grpSpPr>
        <a:xfrm>
          <a:off x="0" y="0"/>
          <a:ext cx="0" cy="0"/>
          <a:chOff x="0" y="0"/>
          <a:chExt cx="0" cy="0"/>
        </a:xfrm>
      </p:grpSpPr>
      <p:sp>
        <p:nvSpPr>
          <p:cNvPr id="1201" name="Google Shape;1201;g898bd874c9_1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2" name="Google Shape;1202;g898bd874c9_1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7"/>
        <p:cNvGrpSpPr/>
        <p:nvPr/>
      </p:nvGrpSpPr>
      <p:grpSpPr>
        <a:xfrm>
          <a:off x="0" y="0"/>
          <a:ext cx="0" cy="0"/>
          <a:chOff x="0" y="0"/>
          <a:chExt cx="0" cy="0"/>
        </a:xfrm>
      </p:grpSpPr>
      <p:sp>
        <p:nvSpPr>
          <p:cNvPr id="1208" name="Google Shape;1208;g898bd874c9_1_2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9" name="Google Shape;1209;g898bd874c9_1_2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4"/>
        <p:cNvGrpSpPr/>
        <p:nvPr/>
      </p:nvGrpSpPr>
      <p:grpSpPr>
        <a:xfrm>
          <a:off x="0" y="0"/>
          <a:ext cx="0" cy="0"/>
          <a:chOff x="0" y="0"/>
          <a:chExt cx="0" cy="0"/>
        </a:xfrm>
      </p:grpSpPr>
      <p:sp>
        <p:nvSpPr>
          <p:cNvPr id="1215" name="Google Shape;1215;g89a27b366a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16" name="Google Shape;1216;g89a27b366a_0_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0" name="Google Shape;60;p15"/>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62" name="Google Shape;62;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lvl1pPr>
          </a:lstStyle>
          <a:p>
            <a:endParaRPr/>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8"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gov.uk/government/publications/keeping-children-safe-in-education--2"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hyperlink" Target="https://www.gov.uk/government/publications/child-exploitation-disruption-toolkit" TargetMode="External"/><Relationship Id="rId5" Type="http://schemas.openxmlformats.org/officeDocument/2006/relationships/hyperlink" Target="https://www.gov.uk/government/publications/sexual-violence-and-sexual-harassment-between-children-in-schools-and-colleges" TargetMode="External"/><Relationship Id="rId4" Type="http://schemas.openxmlformats.org/officeDocument/2006/relationships/hyperlink" Target="https://www.gov.uk/government/publications/working-together-to-safeguard-children--2"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8" Type="http://schemas.openxmlformats.org/officeDocument/2006/relationships/hyperlink" Target="http://www.galop.org.uk/domesticabuse/" TargetMode="External"/><Relationship Id="rId3" Type="http://schemas.openxmlformats.org/officeDocument/2006/relationships/hyperlink" Target="https://www.childline.org.uk/" TargetMode="External"/><Relationship Id="rId7" Type="http://schemas.openxmlformats.org/officeDocument/2006/relationships/hyperlink" Target="https://www.survivorsuk.org/resources/male-survivors-telephone-helpline/" TargetMode="External"/><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hyperlink" Target="https://www.nationaldahelpline.org.uk/" TargetMode="External"/><Relationship Id="rId5" Type="http://schemas.openxmlformats.org/officeDocument/2006/relationships/hyperlink" Target="https://rapecrisis.org.uk/" TargetMode="External"/><Relationship Id="rId10" Type="http://schemas.openxmlformats.org/officeDocument/2006/relationships/hyperlink" Target="https://www.nspcc.org.uk/what-is-child-abuse/types-of-abuse/female-genital-mutilation-fgm/" TargetMode="External"/><Relationship Id="rId4" Type="http://schemas.openxmlformats.org/officeDocument/2006/relationships/hyperlink" Target="http://v" TargetMode="External"/><Relationship Id="rId9" Type="http://schemas.openxmlformats.org/officeDocument/2006/relationships/hyperlink" Target="https://www.forwarduk.org.uk/i-need-help/"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www.legislation.gov.uk/ukpga/1997/40/contents" TargetMode="External"/><Relationship Id="rId2" Type="http://schemas.openxmlformats.org/officeDocument/2006/relationships/notesSlide" Target="../notesSlides/notesSlide46.xml"/><Relationship Id="rId1" Type="http://schemas.openxmlformats.org/officeDocument/2006/relationships/slideLayout" Target="../slideLayouts/slideLayout3.xml"/><Relationship Id="rId5" Type="http://schemas.openxmlformats.org/officeDocument/2006/relationships/hyperlink" Target="http://www.legislation.gov.uk/ukpga/2003/42/contents" TargetMode="External"/><Relationship Id="rId4" Type="http://schemas.openxmlformats.org/officeDocument/2006/relationships/hyperlink" Target="http://www.legislation.gov.uk/ukpga/2015/9/section/76/enacted" TargetMode="External"/></Relationships>
</file>

<file path=ppt/slides/_rels/slide47.xml.rels><?xml version="1.0" encoding="UTF-8" standalone="yes"?>
<Relationships xmlns="http://schemas.openxmlformats.org/package/2006/relationships"><Relationship Id="rId8" Type="http://schemas.openxmlformats.org/officeDocument/2006/relationships/hyperlink" Target="http://www.legislation.gov.uk/ukpga/2003/42/part/1/crossheading/abuse-of-children-through-prostitution-and-pornography" TargetMode="External"/><Relationship Id="rId3" Type="http://schemas.openxmlformats.org/officeDocument/2006/relationships/hyperlink" Target="http://www.legislation.gov.uk/ukpga/Geo5/23-24/12/section/1" TargetMode="External"/><Relationship Id="rId7" Type="http://schemas.openxmlformats.org/officeDocument/2006/relationships/hyperlink" Target="http://www.legislation.gov.uk/ukpga/2003/42/section/15" TargetMode="External"/><Relationship Id="rId12" Type="http://schemas.openxmlformats.org/officeDocument/2006/relationships/hyperlink" Target="http://www.legislation.gov.uk/ukpga/2010/15/contents" TargetMode="External"/><Relationship Id="rId2" Type="http://schemas.openxmlformats.org/officeDocument/2006/relationships/notesSlide" Target="../notesSlides/notesSlide47.xml"/><Relationship Id="rId1" Type="http://schemas.openxmlformats.org/officeDocument/2006/relationships/slideLayout" Target="../slideLayouts/slideLayout3.xml"/><Relationship Id="rId6" Type="http://schemas.openxmlformats.org/officeDocument/2006/relationships/hyperlink" Target="http://www.legislation.gov.uk/ukpga/2014/12/contents/enacted" TargetMode="External"/><Relationship Id="rId11" Type="http://schemas.openxmlformats.org/officeDocument/2006/relationships/hyperlink" Target="https://www.gov.uk/discrimination-your-rights" TargetMode="External"/><Relationship Id="rId5" Type="http://schemas.openxmlformats.org/officeDocument/2006/relationships/hyperlink" Target="http://www.legislation.gov.uk/ukpga/1996/27/contents" TargetMode="External"/><Relationship Id="rId10" Type="http://schemas.openxmlformats.org/officeDocument/2006/relationships/hyperlink" Target="http://www.legislation.gov.uk/ukpga/1997/40/contents" TargetMode="External"/><Relationship Id="rId4" Type="http://schemas.openxmlformats.org/officeDocument/2006/relationships/hyperlink" Target="http://www.legislation.gov.uk/ukpga/2015/9/section/76/enacted" TargetMode="External"/><Relationship Id="rId9" Type="http://schemas.openxmlformats.org/officeDocument/2006/relationships/hyperlink" Target="http://www.legislation.gov.uk/ukpga/2003/42/section/15A"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s://www.legislation.gov.uk/ukpga/2003/42/part/1/crossheading/familial-child-sex-offences/enacted" TargetMode="External"/><Relationship Id="rId3" Type="http://schemas.openxmlformats.org/officeDocument/2006/relationships/hyperlink" Target="http://www.legislation.gov.uk/ukpga/2019/2/section/1/enacted" TargetMode="External"/><Relationship Id="rId7" Type="http://schemas.openxmlformats.org/officeDocument/2006/relationships/hyperlink" Target="http://www.legislation.gov.uk/ukpga/2003/42/part/1/crossheading/abuse-of-position-of-trust" TargetMode="External"/><Relationship Id="rId2" Type="http://schemas.openxmlformats.org/officeDocument/2006/relationships/notesSlide" Target="../notesSlides/notesSlide48.xml"/><Relationship Id="rId1" Type="http://schemas.openxmlformats.org/officeDocument/2006/relationships/slideLayout" Target="../slideLayouts/slideLayout3.xml"/><Relationship Id="rId6" Type="http://schemas.openxmlformats.org/officeDocument/2006/relationships/hyperlink" Target="http://www.legislation.gov.uk/ukpga/2003/42/contents" TargetMode="External"/><Relationship Id="rId5" Type="http://schemas.openxmlformats.org/officeDocument/2006/relationships/hyperlink" Target="http://www.legislation.gov.uk/ukpga/Geo5/23-24/12/section/1" TargetMode="External"/><Relationship Id="rId4" Type="http://schemas.openxmlformats.org/officeDocument/2006/relationships/hyperlink" Target="http://www.legislation.gov.uk/ukpga/2015/2/section/33/enacted" TargetMode="External"/><Relationship Id="rId9" Type="http://schemas.openxmlformats.org/officeDocument/2006/relationships/hyperlink" Target="http://www.legislation.gov.uk/ukpga/1978/37"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www.legislation.gov.uk/ukpga/Geo5/23-24/12/section/1" TargetMode="External"/><Relationship Id="rId2" Type="http://schemas.openxmlformats.org/officeDocument/2006/relationships/notesSlide" Target="../notesSlides/notesSlide49.xml"/><Relationship Id="rId1" Type="http://schemas.openxmlformats.org/officeDocument/2006/relationships/slideLayout" Target="../slideLayouts/slideLayout3.xml"/><Relationship Id="rId6" Type="http://schemas.openxmlformats.org/officeDocument/2006/relationships/hyperlink" Target="http://www.legislation.gov.uk/ukpga/2003/31/contents" TargetMode="External"/><Relationship Id="rId5" Type="http://schemas.openxmlformats.org/officeDocument/2006/relationships/hyperlink" Target="http://www.legislation.gov.uk/ukpga/Vict/24-25/100/crossheading/assaults" TargetMode="External"/><Relationship Id="rId4" Type="http://schemas.openxmlformats.org/officeDocument/2006/relationships/hyperlink" Target="http://www.legislation.gov.uk/ukpga/2004/28/part/1/crossheading/causing-or-allowing-the-death-of-a-child-or-vulnerable-adul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7"/>
          <p:cNvSpPr txBox="1">
            <a:spLocks noGrp="1"/>
          </p:cNvSpPr>
          <p:nvPr>
            <p:ph type="subTitle" idx="1"/>
          </p:nvPr>
        </p:nvSpPr>
        <p:spPr>
          <a:xfrm>
            <a:off x="7397250" y="4497250"/>
            <a:ext cx="148620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FF0000"/>
                </a:solidFill>
              </a:rPr>
              <a:t>DATE TBC</a:t>
            </a:r>
            <a:endParaRPr sz="2000">
              <a:solidFill>
                <a:srgbClr val="FF0000"/>
              </a:solidFill>
            </a:endParaRPr>
          </a:p>
        </p:txBody>
      </p:sp>
      <p:sp>
        <p:nvSpPr>
          <p:cNvPr id="102" name="Google Shape;102;p27"/>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a:solidFill>
                  <a:srgbClr val="073763"/>
                </a:solidFill>
              </a:rPr>
              <a:t>Training module</a:t>
            </a:r>
            <a:endParaRPr sz="3000">
              <a:solidFill>
                <a:srgbClr val="073763"/>
              </a:solidFill>
            </a:endParaRPr>
          </a:p>
        </p:txBody>
      </p:sp>
      <p:sp>
        <p:nvSpPr>
          <p:cNvPr id="103" name="Google Shape;103;p27"/>
          <p:cNvSpPr txBox="1">
            <a:spLocks noGrp="1"/>
          </p:cNvSpPr>
          <p:nvPr>
            <p:ph type="subTitle" idx="1"/>
          </p:nvPr>
        </p:nvSpPr>
        <p:spPr>
          <a:xfrm>
            <a:off x="117900" y="90925"/>
            <a:ext cx="7056300" cy="569100"/>
          </a:xfrm>
          <a:prstGeom prst="rect">
            <a:avLst/>
          </a:prstGeom>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FF0000"/>
                </a:solidFill>
              </a:rPr>
              <a:t>ADAPT THIS FOR YOUR OWN PRESENTATION </a:t>
            </a:r>
            <a:endParaRPr sz="2400" dirty="0">
              <a:solidFill>
                <a:srgbClr val="FF0000"/>
              </a:solidFill>
            </a:endParaRPr>
          </a:p>
        </p:txBody>
      </p:sp>
      <p:sp>
        <p:nvSpPr>
          <p:cNvPr id="104" name="Google Shape;104;p27"/>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a:solidFill>
                  <a:srgbClr val="FF0000"/>
                </a:solidFill>
              </a:rPr>
              <a:t>[YOUR NAME, YOUR SCHOOL]</a:t>
            </a:r>
            <a:endParaRPr sz="1800">
              <a:solidFill>
                <a:srgbClr val="FF0000"/>
              </a:solidFill>
            </a:endParaRPr>
          </a:p>
        </p:txBody>
      </p:sp>
      <p:sp>
        <p:nvSpPr>
          <p:cNvPr id="106" name="Google Shape;106;p27"/>
          <p:cNvSpPr txBox="1"/>
          <p:nvPr/>
        </p:nvSpPr>
        <p:spPr>
          <a:xfrm>
            <a:off x="3082100" y="4412025"/>
            <a:ext cx="1257900" cy="4980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E06666"/>
                </a:solidFill>
              </a:rPr>
              <a:t>Primary</a:t>
            </a:r>
            <a:endParaRPr sz="2000">
              <a:solidFill>
                <a:srgbClr val="E06666"/>
              </a:solidFill>
            </a:endParaRPr>
          </a:p>
        </p:txBody>
      </p:sp>
      <p:sp>
        <p:nvSpPr>
          <p:cNvPr id="107" name="Google Shape;107;p27"/>
          <p:cNvSpPr txBox="1">
            <a:spLocks noGrp="1"/>
          </p:cNvSpPr>
          <p:nvPr>
            <p:ph type="ctrTitle"/>
          </p:nvPr>
        </p:nvSpPr>
        <p:spPr>
          <a:xfrm>
            <a:off x="311700" y="15175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dirty="0">
                <a:solidFill>
                  <a:srgbClr val="073763"/>
                </a:solidFill>
              </a:rPr>
              <a:t>Teaching about</a:t>
            </a:r>
            <a:r>
              <a:rPr lang="en-GB" sz="3600" b="1" dirty="0">
                <a:solidFill>
                  <a:srgbClr val="073763"/>
                </a:solidFill>
              </a:rPr>
              <a:t> being safe</a:t>
            </a:r>
            <a:endParaRPr sz="3600" dirty="0">
              <a:solidFill>
                <a:srgbClr val="073763"/>
              </a:solidFill>
            </a:endParaRPr>
          </a:p>
        </p:txBody>
      </p:sp>
      <p:sp>
        <p:nvSpPr>
          <p:cNvPr id="108" name="Google Shape;108;p27"/>
          <p:cNvSpPr txBox="1"/>
          <p:nvPr/>
        </p:nvSpPr>
        <p:spPr>
          <a:xfrm>
            <a:off x="1387950" y="2547075"/>
            <a:ext cx="6368100" cy="837900"/>
          </a:xfrm>
          <a:prstGeom prst="rect">
            <a:avLst/>
          </a:prstGeom>
          <a:noFill/>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200">
                <a:solidFill>
                  <a:srgbClr val="073763"/>
                </a:solidFill>
              </a:rPr>
              <a:t>Part of: Relationships education (primary)</a:t>
            </a:r>
            <a:br>
              <a:rPr lang="en-GB" sz="2200">
                <a:solidFill>
                  <a:srgbClr val="073763"/>
                </a:solidFill>
              </a:rPr>
            </a:br>
            <a:r>
              <a:rPr lang="en-GB" sz="2200">
                <a:solidFill>
                  <a:srgbClr val="073763"/>
                </a:solidFill>
              </a:rPr>
              <a:t>Relationships and sex education (secondary) </a:t>
            </a:r>
            <a:endParaRPr sz="2200">
              <a:solidFill>
                <a:srgbClr val="073763"/>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Contents</a:t>
            </a:r>
            <a:endParaRPr>
              <a:solidFill>
                <a:srgbClr val="073763"/>
              </a:solidFill>
            </a:endParaRPr>
          </a:p>
        </p:txBody>
      </p:sp>
      <p:graphicFrame>
        <p:nvGraphicFramePr>
          <p:cNvPr id="114" name="Google Shape;114;p28"/>
          <p:cNvGraphicFramePr/>
          <p:nvPr>
            <p:extLst>
              <p:ext uri="{D42A27DB-BD31-4B8C-83A1-F6EECF244321}">
                <p14:modId xmlns:p14="http://schemas.microsoft.com/office/powerpoint/2010/main" val="1830119138"/>
              </p:ext>
            </p:extLst>
          </p:nvPr>
        </p:nvGraphicFramePr>
        <p:xfrm>
          <a:off x="270000" y="914395"/>
          <a:ext cx="8741875" cy="3920400"/>
        </p:xfrm>
        <a:graphic>
          <a:graphicData uri="http://schemas.openxmlformats.org/drawingml/2006/table">
            <a:tbl>
              <a:tblPr>
                <a:noFill/>
                <a:tableStyleId>{DAD16307-8614-4D58-95B7-278E64CE7F85}</a:tableStyleId>
              </a:tblPr>
              <a:tblGrid>
                <a:gridCol w="896575">
                  <a:extLst>
                    <a:ext uri="{9D8B030D-6E8A-4147-A177-3AD203B41FA5}">
                      <a16:colId xmlns:a16="http://schemas.microsoft.com/office/drawing/2014/main" val="20000"/>
                    </a:ext>
                  </a:extLst>
                </a:gridCol>
                <a:gridCol w="7845300">
                  <a:extLst>
                    <a:ext uri="{9D8B030D-6E8A-4147-A177-3AD203B41FA5}">
                      <a16:colId xmlns:a16="http://schemas.microsoft.com/office/drawing/2014/main" val="20001"/>
                    </a:ext>
                  </a:extLst>
                </a:gridCol>
              </a:tblGrid>
              <a:tr h="435600">
                <a:tc>
                  <a:txBody>
                    <a:bodyPr/>
                    <a:lstStyle/>
                    <a:p>
                      <a:pPr marL="0" lvl="0" indent="0" algn="l" rtl="0">
                        <a:lnSpc>
                          <a:spcPct val="115000"/>
                        </a:lnSpc>
                        <a:spcBef>
                          <a:spcPts val="0"/>
                        </a:spcBef>
                        <a:spcAft>
                          <a:spcPts val="0"/>
                        </a:spcAft>
                        <a:buNone/>
                      </a:pPr>
                      <a:r>
                        <a:rPr lang="en-GB" sz="1800" dirty="0">
                          <a:solidFill>
                            <a:srgbClr val="073763"/>
                          </a:solidFill>
                        </a:rPr>
                        <a:t>    3</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dirty="0">
                          <a:solidFill>
                            <a:srgbClr val="073763"/>
                          </a:solidFill>
                        </a:rPr>
                        <a:t>About this training module</a:t>
                      </a:r>
                      <a:r>
                        <a:rPr lang="en-GB" sz="1800" dirty="0">
                          <a:solidFill>
                            <a:srgbClr val="FF0000"/>
                          </a:solidFill>
                        </a:rPr>
                        <a:t> </a:t>
                      </a:r>
                      <a:endParaRPr sz="180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    5</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dirty="0">
                          <a:solidFill>
                            <a:srgbClr val="073763"/>
                          </a:solidFill>
                        </a:rPr>
                        <a:t>Teaching the new curriculum</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1"/>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  20</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dirty="0">
                          <a:solidFill>
                            <a:srgbClr val="073763"/>
                          </a:solidFill>
                        </a:rPr>
                        <a:t>Safeguarding </a:t>
                      </a:r>
                      <a:endParaRPr sz="180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2"/>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  23</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800" dirty="0">
                          <a:solidFill>
                            <a:srgbClr val="073763"/>
                          </a:solidFill>
                        </a:rPr>
                        <a:t>Ground rules</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3"/>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  26</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b="1" dirty="0">
                          <a:solidFill>
                            <a:srgbClr val="073763"/>
                          </a:solidFill>
                        </a:rPr>
                        <a:t>Primary curriculum</a:t>
                      </a:r>
                      <a:endParaRPr sz="1800" b="1"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4"/>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  51</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b="1" dirty="0">
                          <a:solidFill>
                            <a:srgbClr val="073763"/>
                          </a:solidFill>
                        </a:rPr>
                        <a:t>Secondary curriculum</a:t>
                      </a:r>
                      <a:endParaRPr sz="1800" b="1"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5"/>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122</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dirty="0">
                          <a:solidFill>
                            <a:srgbClr val="073763"/>
                          </a:solidFill>
                        </a:rPr>
                        <a:t>Examples of good practice </a:t>
                      </a:r>
                      <a:endParaRPr sz="180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6"/>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129</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dirty="0">
                          <a:solidFill>
                            <a:srgbClr val="073763"/>
                          </a:solidFill>
                        </a:rPr>
                        <a:t>Activities and templates for trainers</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7"/>
                  </a:ext>
                </a:extLst>
              </a:tr>
              <a:tr h="435600">
                <a:tc>
                  <a:txBody>
                    <a:bodyPr/>
                    <a:lstStyle/>
                    <a:p>
                      <a:pPr marL="0" lvl="0" indent="0" algn="l" rtl="0">
                        <a:lnSpc>
                          <a:spcPct val="115000"/>
                        </a:lnSpc>
                        <a:spcBef>
                          <a:spcPts val="0"/>
                        </a:spcBef>
                        <a:spcAft>
                          <a:spcPts val="0"/>
                        </a:spcAft>
                        <a:buNone/>
                      </a:pPr>
                      <a:r>
                        <a:rPr lang="en-GB" sz="1800" dirty="0">
                          <a:solidFill>
                            <a:srgbClr val="073763"/>
                          </a:solidFill>
                        </a:rPr>
                        <a:t>145</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800" dirty="0">
                          <a:solidFill>
                            <a:srgbClr val="073763"/>
                          </a:solidFill>
                        </a:rPr>
                        <a:t>Legal references</a:t>
                      </a:r>
                      <a:endParaRPr sz="1800" dirty="0">
                        <a:solidFill>
                          <a:srgbClr val="073763"/>
                        </a:solidFill>
                      </a:endParaRPr>
                    </a:p>
                  </a:txBody>
                  <a:tcPr marL="72000" marR="72000" marT="36000" marB="72000">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115" name="Google Shape;115;p2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What you get out of today</a:t>
            </a: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28" name="Google Shape;128;p30"/>
          <p:cNvSpPr txBox="1">
            <a:spLocks noGrp="1"/>
          </p:cNvSpPr>
          <p:nvPr>
            <p:ph type="body" idx="1"/>
          </p:nvPr>
        </p:nvSpPr>
        <p:spPr>
          <a:xfrm>
            <a:off x="270000" y="914400"/>
            <a:ext cx="7386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solidFill>
                  <a:srgbClr val="434343"/>
                </a:solidFill>
              </a:rPr>
              <a:t>By the end of this training you should:</a:t>
            </a:r>
            <a:endParaRPr sz="1800" dirty="0">
              <a:solidFill>
                <a:srgbClr val="434343"/>
              </a:solidFill>
            </a:endParaRPr>
          </a:p>
          <a:p>
            <a:pPr marL="457200" lvl="0" indent="-342900" algn="l" rtl="0">
              <a:spcBef>
                <a:spcPts val="1000"/>
              </a:spcBef>
              <a:spcAft>
                <a:spcPts val="0"/>
              </a:spcAft>
              <a:buClr>
                <a:srgbClr val="434343"/>
              </a:buClr>
              <a:buSzPts val="1800"/>
              <a:buChar char="●"/>
            </a:pPr>
            <a:r>
              <a:rPr lang="en-GB" sz="1800" dirty="0">
                <a:solidFill>
                  <a:srgbClr val="434343"/>
                </a:solidFill>
              </a:rPr>
              <a:t>know what is included in the statutory guidance </a:t>
            </a:r>
            <a:endParaRPr sz="1800" dirty="0">
              <a:solidFill>
                <a:srgbClr val="434343"/>
              </a:solidFill>
            </a:endParaRPr>
          </a:p>
          <a:p>
            <a:pPr marL="457200" lvl="0" indent="-342900" algn="l" rtl="0">
              <a:spcBef>
                <a:spcPts val="0"/>
              </a:spcBef>
              <a:spcAft>
                <a:spcPts val="0"/>
              </a:spcAft>
              <a:buClr>
                <a:srgbClr val="434343"/>
              </a:buClr>
              <a:buSzPts val="1800"/>
              <a:buChar char="●"/>
            </a:pPr>
            <a:r>
              <a:rPr lang="en-GB" sz="1800" dirty="0">
                <a:solidFill>
                  <a:srgbClr val="434343"/>
                </a:solidFill>
              </a:rPr>
              <a:t>know some key knowledge and facts to cover as part of this topic</a:t>
            </a:r>
            <a:endParaRPr sz="1800" dirty="0">
              <a:solidFill>
                <a:srgbClr val="434343"/>
              </a:solidFill>
            </a:endParaRPr>
          </a:p>
          <a:p>
            <a:pPr marL="457200" lvl="0" indent="-342900" algn="l" rtl="0">
              <a:spcBef>
                <a:spcPts val="0"/>
              </a:spcBef>
              <a:spcAft>
                <a:spcPts val="0"/>
              </a:spcAft>
              <a:buClr>
                <a:srgbClr val="434343"/>
              </a:buClr>
              <a:buSzPts val="1800"/>
              <a:buChar char="●"/>
            </a:pPr>
            <a:r>
              <a:rPr lang="en-GB" sz="1800" dirty="0">
                <a:solidFill>
                  <a:srgbClr val="434343"/>
                </a:solidFill>
              </a:rPr>
              <a:t>have strategies to deal with questions that come up in class</a:t>
            </a:r>
            <a:endParaRPr sz="1800" dirty="0">
              <a:solidFill>
                <a:srgbClr val="434343"/>
              </a:solidFill>
            </a:endParaRPr>
          </a:p>
          <a:p>
            <a:pPr marL="457200" lvl="0" indent="-342900" algn="l" rtl="0">
              <a:spcBef>
                <a:spcPts val="0"/>
              </a:spcBef>
              <a:spcAft>
                <a:spcPts val="0"/>
              </a:spcAft>
              <a:buClr>
                <a:srgbClr val="434343"/>
              </a:buClr>
              <a:buSzPts val="1800"/>
              <a:buChar char="●"/>
            </a:pPr>
            <a:r>
              <a:rPr lang="en-GB" sz="1800" dirty="0">
                <a:solidFill>
                  <a:srgbClr val="434343"/>
                </a:solidFill>
              </a:rPr>
              <a:t>feel more confident teaching about </a:t>
            </a:r>
            <a:r>
              <a:rPr lang="en-GB" sz="1800" b="1" dirty="0">
                <a:solidFill>
                  <a:srgbClr val="434343"/>
                </a:solidFill>
              </a:rPr>
              <a:t>being safe</a:t>
            </a:r>
            <a:endParaRPr sz="1800" b="1" dirty="0">
              <a:solidFill>
                <a:srgbClr val="434343"/>
              </a:solidFill>
            </a:endParaRPr>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9" name="Google Shape;129;p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32"/>
          <p:cNvSpPr txBox="1">
            <a:spLocks noGrp="1"/>
          </p:cNvSpPr>
          <p:nvPr>
            <p:ph type="title"/>
          </p:nvPr>
        </p:nvSpPr>
        <p:spPr>
          <a:xfrm>
            <a:off x="270000" y="216425"/>
            <a:ext cx="5865600" cy="572700"/>
          </a:xfrm>
          <a:prstGeom prst="rect">
            <a:avLst/>
          </a:prstGeom>
          <a:noFill/>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Related topics</a:t>
            </a:r>
            <a:endParaRPr>
              <a:solidFill>
                <a:srgbClr val="073763"/>
              </a:solidFill>
            </a:endParaRPr>
          </a:p>
        </p:txBody>
      </p:sp>
      <p:sp>
        <p:nvSpPr>
          <p:cNvPr id="141" name="Google Shape;141;p32"/>
          <p:cNvSpPr txBox="1">
            <a:spLocks noGrp="1"/>
          </p:cNvSpPr>
          <p:nvPr>
            <p:ph type="body" idx="1"/>
          </p:nvPr>
        </p:nvSpPr>
        <p:spPr>
          <a:xfrm>
            <a:off x="270000" y="914400"/>
            <a:ext cx="7446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Being safe is closely related to the following topics:</a:t>
            </a:r>
            <a:endParaRPr sz="1800" dirty="0"/>
          </a:p>
          <a:p>
            <a:pPr marL="457200" lvl="0" indent="-342900" algn="l" rtl="0">
              <a:spcBef>
                <a:spcPts val="1600"/>
              </a:spcBef>
              <a:spcAft>
                <a:spcPts val="0"/>
              </a:spcAft>
              <a:buSzPts val="1800"/>
              <a:buChar char="●"/>
            </a:pPr>
            <a:r>
              <a:rPr lang="en-GB" sz="1800" dirty="0"/>
              <a:t>respectful relationships (it is good practice to teach this topic first as it provides the framework for good relationships and being safe)</a:t>
            </a:r>
            <a:endParaRPr sz="1800" dirty="0"/>
          </a:p>
          <a:p>
            <a:pPr marL="457200" lvl="0" indent="-342900" algn="l" rtl="0">
              <a:spcBef>
                <a:spcPts val="0"/>
              </a:spcBef>
              <a:spcAft>
                <a:spcPts val="0"/>
              </a:spcAft>
              <a:buSzPts val="1800"/>
              <a:buChar char="●"/>
            </a:pPr>
            <a:r>
              <a:rPr lang="en-GB" sz="1800" dirty="0"/>
              <a:t>internet safety and harms</a:t>
            </a:r>
            <a:endParaRPr sz="1800" dirty="0"/>
          </a:p>
          <a:p>
            <a:pPr marL="457200" lvl="0" indent="-342900" algn="l" rtl="0">
              <a:spcBef>
                <a:spcPts val="0"/>
              </a:spcBef>
              <a:spcAft>
                <a:spcPts val="0"/>
              </a:spcAft>
              <a:buSzPts val="1800"/>
              <a:buChar char="●"/>
            </a:pPr>
            <a:r>
              <a:rPr lang="en-GB" sz="1800" dirty="0"/>
              <a:t>online relationships (primary), online and media (secondary)</a:t>
            </a:r>
            <a:endParaRPr sz="1800" dirty="0"/>
          </a:p>
          <a:p>
            <a:pPr marL="457200" lvl="0" indent="-342900" algn="l" rtl="0">
              <a:spcBef>
                <a:spcPts val="0"/>
              </a:spcBef>
              <a:spcAft>
                <a:spcPts val="0"/>
              </a:spcAft>
              <a:buSzPts val="1800"/>
              <a:buChar char="●"/>
            </a:pPr>
            <a:r>
              <a:rPr lang="en-GB" sz="1800" dirty="0"/>
              <a:t>mental wellbeing </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600"/>
              </a:spcBef>
              <a:spcAft>
                <a:spcPts val="0"/>
              </a:spcAft>
              <a:buSzPts val="1800"/>
              <a:buChar char="●"/>
            </a:pPr>
            <a:r>
              <a:rPr lang="en-GB" sz="1800" b="1" dirty="0"/>
              <a:t>consider thematic links </a:t>
            </a:r>
            <a:r>
              <a:rPr lang="en-GB" sz="1800" dirty="0"/>
              <a:t>across key topics and the whole school when planning and delivering lessons</a:t>
            </a:r>
            <a:endParaRPr sz="1800" dirty="0"/>
          </a:p>
          <a:p>
            <a:pPr marL="457200" lvl="0" indent="-342900" algn="l" rtl="0">
              <a:spcBef>
                <a:spcPts val="0"/>
              </a:spcBef>
              <a:spcAft>
                <a:spcPts val="0"/>
              </a:spcAft>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600"/>
              </a:spcBef>
              <a:spcAft>
                <a:spcPts val="1600"/>
              </a:spcAft>
              <a:buNone/>
            </a:pPr>
            <a:endParaRPr sz="1800" dirty="0"/>
          </a:p>
        </p:txBody>
      </p:sp>
      <p:sp>
        <p:nvSpPr>
          <p:cNvPr id="142" name="Google Shape;142;p3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33"/>
          <p:cNvSpPr txBox="1">
            <a:spLocks noGrp="1"/>
          </p:cNvSpPr>
          <p:nvPr>
            <p:ph type="title"/>
          </p:nvPr>
        </p:nvSpPr>
        <p:spPr>
          <a:xfrm>
            <a:off x="270000" y="216425"/>
            <a:ext cx="5865600" cy="572700"/>
          </a:xfrm>
          <a:prstGeom prst="rect">
            <a:avLst/>
          </a:prstGeom>
          <a:noFill/>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Related guidance</a:t>
            </a:r>
            <a:endParaRPr>
              <a:solidFill>
                <a:srgbClr val="073763"/>
              </a:solidFill>
            </a:endParaRPr>
          </a:p>
        </p:txBody>
      </p:sp>
      <p:sp>
        <p:nvSpPr>
          <p:cNvPr id="148" name="Google Shape;148;p33"/>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Schools may also want to refer to the following related guidance when planning to teach this subject:</a:t>
            </a:r>
            <a:endParaRPr sz="1800"/>
          </a:p>
          <a:p>
            <a:pPr marL="457200" lvl="0" indent="-342900" algn="l" rtl="0">
              <a:spcBef>
                <a:spcPts val="1600"/>
              </a:spcBef>
              <a:spcAft>
                <a:spcPts val="0"/>
              </a:spcAft>
              <a:buSzPts val="1800"/>
              <a:buChar char="●"/>
            </a:pPr>
            <a:r>
              <a:rPr lang="en-GB" sz="1800" u="sng">
                <a:solidFill>
                  <a:schemeClr val="accent5"/>
                </a:solidFill>
                <a:hlinkClick r:id="rId3">
                  <a:extLst>
                    <a:ext uri="{A12FA001-AC4F-418D-AE19-62706E023703}">
                      <ahyp:hlinkClr xmlns:ahyp="http://schemas.microsoft.com/office/drawing/2018/hyperlinkcolor" val="tx"/>
                    </a:ext>
                  </a:extLst>
                </a:hlinkClick>
              </a:rPr>
              <a:t>Keeping children safe in education</a:t>
            </a:r>
            <a:endParaRPr sz="1800"/>
          </a:p>
          <a:p>
            <a:pPr marL="457200" lvl="0" indent="-342900" algn="l" rtl="0">
              <a:spcBef>
                <a:spcPts val="0"/>
              </a:spcBef>
              <a:spcAft>
                <a:spcPts val="0"/>
              </a:spcAft>
              <a:buSzPts val="1800"/>
              <a:buChar char="●"/>
            </a:pPr>
            <a:r>
              <a:rPr lang="en-GB" sz="1800" u="sng">
                <a:solidFill>
                  <a:schemeClr val="hlink"/>
                </a:solidFill>
                <a:hlinkClick r:id="rId4"/>
              </a:rPr>
              <a:t>Working together to safeguard children</a:t>
            </a:r>
            <a:endParaRPr sz="1800"/>
          </a:p>
          <a:p>
            <a:pPr marL="457200" lvl="0" indent="-342900" algn="l" rtl="0">
              <a:spcBef>
                <a:spcPts val="0"/>
              </a:spcBef>
              <a:spcAft>
                <a:spcPts val="0"/>
              </a:spcAft>
              <a:buSzPts val="1800"/>
              <a:buChar char="●"/>
            </a:pPr>
            <a:r>
              <a:rPr lang="en-GB" sz="1800" u="sng">
                <a:solidFill>
                  <a:schemeClr val="hlink"/>
                </a:solidFill>
                <a:hlinkClick r:id="rId5"/>
              </a:rPr>
              <a:t>Sexual violence and sexual harassment between children in schools and colleges</a:t>
            </a:r>
            <a:endParaRPr sz="1800"/>
          </a:p>
          <a:p>
            <a:pPr marL="457200" lvl="0" indent="-342900" algn="l" rtl="0">
              <a:spcBef>
                <a:spcPts val="0"/>
              </a:spcBef>
              <a:spcAft>
                <a:spcPts val="0"/>
              </a:spcAft>
              <a:buSzPts val="1800"/>
              <a:buChar char="●"/>
            </a:pPr>
            <a:r>
              <a:rPr lang="en-GB" sz="1800" u="sng">
                <a:solidFill>
                  <a:schemeClr val="hlink"/>
                </a:solidFill>
                <a:hlinkClick r:id="rId6"/>
              </a:rPr>
              <a:t>Child exploitation disruption toolkit</a:t>
            </a:r>
            <a:endParaRPr sz="1800"/>
          </a:p>
          <a:p>
            <a:pPr marL="0" lvl="0" indent="0" algn="l" rtl="0">
              <a:spcBef>
                <a:spcPts val="1000"/>
              </a:spcBef>
              <a:spcAft>
                <a:spcPts val="0"/>
              </a:spcAft>
              <a:buNone/>
            </a:pPr>
            <a:endParaRPr sz="1800"/>
          </a:p>
          <a:p>
            <a:pPr marL="457200" lvl="0" indent="0" algn="l" rtl="0">
              <a:spcBef>
                <a:spcPts val="1000"/>
              </a:spcBef>
              <a:spcAft>
                <a:spcPts val="0"/>
              </a:spcAft>
              <a:buNone/>
            </a:pPr>
            <a:endParaRPr sz="1800"/>
          </a:p>
          <a:p>
            <a:pPr marL="0" lvl="0" indent="0" algn="l" rtl="0">
              <a:spcBef>
                <a:spcPts val="0"/>
              </a:spcBef>
              <a:spcAft>
                <a:spcPts val="0"/>
              </a:spcAft>
              <a:buNone/>
            </a:pPr>
            <a:r>
              <a:rPr lang="en-GB" sz="1800"/>
              <a:t> </a:t>
            </a:r>
            <a:endParaRPr sz="1800"/>
          </a:p>
          <a:p>
            <a:pPr marL="0" lvl="0" indent="0" algn="l" rtl="0">
              <a:spcBef>
                <a:spcPts val="1600"/>
              </a:spcBef>
              <a:spcAft>
                <a:spcPts val="1600"/>
              </a:spcAft>
              <a:buNone/>
            </a:pPr>
            <a:endParaRPr sz="1800"/>
          </a:p>
        </p:txBody>
      </p:sp>
      <p:sp>
        <p:nvSpPr>
          <p:cNvPr id="149" name="Google Shape;149;p3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36"/>
          <p:cNvSpPr txBox="1">
            <a:spLocks noGrp="1"/>
          </p:cNvSpPr>
          <p:nvPr>
            <p:ph type="title"/>
          </p:nvPr>
        </p:nvSpPr>
        <p:spPr>
          <a:xfrm>
            <a:off x="270000" y="216425"/>
            <a:ext cx="8686800" cy="572700"/>
          </a:xfrm>
          <a:prstGeom prst="rect">
            <a:avLst/>
          </a:prstGeom>
          <a:noFill/>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rgbClr val="073763"/>
                </a:solidFill>
              </a:rPr>
              <a:t>Helping children to be safe</a:t>
            </a:r>
            <a:endParaRPr>
              <a:solidFill>
                <a:srgbClr val="073763"/>
              </a:solidFill>
            </a:endParaRPr>
          </a:p>
          <a:p>
            <a:pPr marL="0" lvl="0" indent="0" algn="l" rtl="0">
              <a:spcBef>
                <a:spcPts val="0"/>
              </a:spcBef>
              <a:spcAft>
                <a:spcPts val="0"/>
              </a:spcAft>
              <a:buClr>
                <a:schemeClr val="dk1"/>
              </a:buClr>
              <a:buSzPts val="1100"/>
              <a:buFont typeface="Arial"/>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69" name="Google Shape;169;p36"/>
          <p:cNvSpPr txBox="1">
            <a:spLocks noGrp="1"/>
          </p:cNvSpPr>
          <p:nvPr>
            <p:ph type="body" idx="1"/>
          </p:nvPr>
        </p:nvSpPr>
        <p:spPr>
          <a:xfrm>
            <a:off x="270000" y="914400"/>
            <a:ext cx="7539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new statutory guidance</a:t>
            </a:r>
            <a:r>
              <a:rPr lang="en-GB" sz="1800" dirty="0"/>
              <a:t> for teaching about </a:t>
            </a:r>
            <a:r>
              <a:rPr lang="en-GB" sz="1800" b="1" dirty="0"/>
              <a:t>being safe</a:t>
            </a:r>
            <a:r>
              <a:rPr lang="en-GB" sz="1800" dirty="0"/>
              <a:t>. </a:t>
            </a:r>
            <a:endParaRPr sz="1800" dirty="0"/>
          </a:p>
        </p:txBody>
      </p:sp>
      <p:sp>
        <p:nvSpPr>
          <p:cNvPr id="170" name="Google Shape;170;p36"/>
          <p:cNvSpPr txBox="1">
            <a:spLocks noGrp="1"/>
          </p:cNvSpPr>
          <p:nvPr>
            <p:ph type="body" idx="1"/>
          </p:nvPr>
        </p:nvSpPr>
        <p:spPr>
          <a:xfrm>
            <a:off x="346200" y="1911600"/>
            <a:ext cx="7633800" cy="202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600" b="1" dirty="0"/>
              <a:t>STATUTORY GUIDANCE</a:t>
            </a:r>
            <a:br>
              <a:rPr lang="en-GB" sz="1800" i="1" dirty="0"/>
            </a:br>
            <a:r>
              <a:rPr lang="en-GB" sz="1800" dirty="0"/>
              <a:t>Through relationships education (and RSE), schools should teach pupils the knowledge they need to recognise and to report abuse, including emotional, physical and sexual abuse. In primary schools, this can be delivered by focusing on boundaries and privacy, ensuring young people understand that they have rights over their own bodies. (p20)</a:t>
            </a:r>
            <a:endParaRPr sz="1800" dirty="0"/>
          </a:p>
          <a:p>
            <a:pPr marL="0" lvl="0" indent="0" algn="l" rtl="0">
              <a:spcBef>
                <a:spcPts val="1600"/>
              </a:spcBef>
              <a:spcAft>
                <a:spcPts val="1600"/>
              </a:spcAft>
              <a:buNone/>
            </a:pPr>
            <a:endParaRPr sz="1800" dirty="0"/>
          </a:p>
        </p:txBody>
      </p:sp>
      <p:sp>
        <p:nvSpPr>
          <p:cNvPr id="171" name="Google Shape;171;p3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3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The context for being safe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86" name="Google Shape;186;p38"/>
          <p:cNvSpPr txBox="1">
            <a:spLocks noGrp="1"/>
          </p:cNvSpPr>
          <p:nvPr>
            <p:ph type="body" idx="1"/>
          </p:nvPr>
        </p:nvSpPr>
        <p:spPr>
          <a:xfrm>
            <a:off x="270000" y="914400"/>
            <a:ext cx="7666500" cy="2569500"/>
          </a:xfrm>
          <a:prstGeom prst="rect">
            <a:avLst/>
          </a:prstGeom>
        </p:spPr>
        <p:txBody>
          <a:bodyPr spcFirstLastPara="1" wrap="square" lIns="91425" tIns="91425" rIns="91425" bIns="91425" anchor="t" anchorCtr="0">
            <a:noAutofit/>
          </a:bodyPr>
          <a:lstStyle/>
          <a:p>
            <a:pPr marL="0" indent="0">
              <a:spcBef>
                <a:spcPts val="600"/>
              </a:spcBef>
              <a:buNone/>
            </a:pPr>
            <a:r>
              <a:rPr lang="en-GB" sz="1800" dirty="0"/>
              <a:t>No one should ever experience abuse and there are adults that pupils can trust who will take appropriate and positive action to help them. Be clear about who these adults are.</a:t>
            </a:r>
          </a:p>
          <a:p>
            <a:pPr marL="0" indent="0">
              <a:spcBef>
                <a:spcPts val="1600"/>
              </a:spcBef>
              <a:buNone/>
            </a:pPr>
            <a:r>
              <a:rPr lang="en-GB" sz="1800" dirty="0"/>
              <a:t>All pupils can benefit from learning the skills needed to build healthy relationships and recognise unhealthy relationships. </a:t>
            </a:r>
          </a:p>
          <a:p>
            <a:pPr marL="0" indent="0">
              <a:spcBef>
                <a:spcPts val="1600"/>
              </a:spcBef>
              <a:buNone/>
            </a:pPr>
            <a:r>
              <a:rPr lang="en-GB" sz="1800" dirty="0"/>
              <a:t>Schools must be proactive in creating a safe environment where healthy relationships can be built, where pupils facing abuse will be listened to and helped, and where abusive behaviour will not be tolerated.</a:t>
            </a:r>
          </a:p>
          <a:p>
            <a:pPr marL="0" lvl="0" indent="0" algn="l" rtl="0">
              <a:spcBef>
                <a:spcPts val="1600"/>
              </a:spcBef>
              <a:spcAft>
                <a:spcPts val="0"/>
              </a:spcAft>
              <a:buNone/>
            </a:pPr>
            <a:r>
              <a:rPr lang="en-GB" sz="1800" dirty="0"/>
              <a:t>Schools should take care to ensure that pupils continue to feel safe, while being aware of pupils who may already have experienced harm. </a:t>
            </a:r>
            <a:endParaRPr sz="1800" dirty="0"/>
          </a:p>
          <a:p>
            <a:pPr marL="0" lvl="0" indent="0" algn="l" rtl="0">
              <a:spcBef>
                <a:spcPts val="1600"/>
              </a:spcBef>
              <a:spcAft>
                <a:spcPts val="1600"/>
              </a:spcAft>
              <a:buNone/>
            </a:pPr>
            <a:endParaRPr sz="1800" dirty="0"/>
          </a:p>
        </p:txBody>
      </p:sp>
      <p:sp>
        <p:nvSpPr>
          <p:cNvPr id="187" name="Google Shape;187;p38"/>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The context for being safe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93" name="Google Shape;193;p39"/>
          <p:cNvSpPr txBox="1">
            <a:spLocks noGrp="1"/>
          </p:cNvSpPr>
          <p:nvPr>
            <p:ph type="body" idx="1"/>
          </p:nvPr>
        </p:nvSpPr>
        <p:spPr>
          <a:xfrm>
            <a:off x="270000" y="914400"/>
            <a:ext cx="7666500" cy="256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Primary teaching should introduce the concepts of:</a:t>
            </a:r>
            <a:endParaRPr sz="1800" dirty="0"/>
          </a:p>
          <a:p>
            <a:pPr marL="457200" lvl="0" indent="-342900" algn="l" rtl="0">
              <a:spcBef>
                <a:spcPts val="1600"/>
              </a:spcBef>
              <a:spcAft>
                <a:spcPts val="0"/>
              </a:spcAft>
              <a:buSzPts val="1800"/>
              <a:buChar char="●"/>
            </a:pPr>
            <a:r>
              <a:rPr lang="en-GB" sz="1800" dirty="0"/>
              <a:t>personal boundaries</a:t>
            </a:r>
            <a:endParaRPr sz="1800" dirty="0"/>
          </a:p>
          <a:p>
            <a:pPr marL="457200" lvl="0" indent="-342900" algn="l" rtl="0">
              <a:spcBef>
                <a:spcPts val="0"/>
              </a:spcBef>
              <a:spcAft>
                <a:spcPts val="0"/>
              </a:spcAft>
              <a:buSzPts val="1800"/>
              <a:buChar char="●"/>
            </a:pPr>
            <a:r>
              <a:rPr lang="en-GB" sz="1800" dirty="0"/>
              <a:t>privacy, both in person and online</a:t>
            </a:r>
            <a:endParaRPr sz="1800" dirty="0"/>
          </a:p>
          <a:p>
            <a:pPr marL="457200" lvl="0" indent="-342900" algn="l" rtl="0">
              <a:spcBef>
                <a:spcPts val="0"/>
              </a:spcBef>
              <a:spcAft>
                <a:spcPts val="0"/>
              </a:spcAft>
              <a:buSzPts val="1800"/>
              <a:buChar char="●"/>
            </a:pPr>
            <a:r>
              <a:rPr lang="en-GB" sz="1800" dirty="0"/>
              <a:t>what to do if pupils ever feel unsafe </a:t>
            </a:r>
            <a:endParaRPr sz="1800" dirty="0"/>
          </a:p>
          <a:p>
            <a:pPr marL="0" lvl="0" indent="0" algn="l" rtl="0">
              <a:spcBef>
                <a:spcPts val="1600"/>
              </a:spcBef>
              <a:spcAft>
                <a:spcPts val="1600"/>
              </a:spcAft>
              <a:buNone/>
            </a:pPr>
            <a:r>
              <a:rPr lang="en-GB" sz="1800" dirty="0"/>
              <a:t>This will help to prepare pupils to absorb the more demanding secondary content. Pupils will also be empowered to identify if they are/feel unsafe, and to know where they can access help, from an early age. </a:t>
            </a:r>
            <a:endParaRPr sz="1800" dirty="0"/>
          </a:p>
        </p:txBody>
      </p:sp>
      <p:sp>
        <p:nvSpPr>
          <p:cNvPr id="194" name="Google Shape;194;p39"/>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Managing difficult topics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93" name="Google Shape;193;p39"/>
          <p:cNvSpPr txBox="1">
            <a:spLocks noGrp="1"/>
          </p:cNvSpPr>
          <p:nvPr>
            <p:ph type="body" idx="1"/>
          </p:nvPr>
        </p:nvSpPr>
        <p:spPr>
          <a:xfrm>
            <a:off x="270000" y="914400"/>
            <a:ext cx="7666500" cy="256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topics covered in this module could cause distress to some pupils.</a:t>
            </a:r>
          </a:p>
          <a:p>
            <a:pPr marL="0" lvl="0" indent="0" algn="l" rtl="0">
              <a:spcBef>
                <a:spcPts val="0"/>
              </a:spcBef>
              <a:spcAft>
                <a:spcPts val="0"/>
              </a:spcAft>
              <a:buNone/>
            </a:pPr>
            <a:r>
              <a:rPr lang="en-GB" sz="1800" dirty="0"/>
              <a:t>You should manage this distress by:</a:t>
            </a:r>
          </a:p>
          <a:p>
            <a:pPr marL="457200" lvl="0" indent="-342900" algn="l" rtl="0">
              <a:spcBef>
                <a:spcPts val="1600"/>
              </a:spcBef>
              <a:spcAft>
                <a:spcPts val="0"/>
              </a:spcAft>
              <a:buSzPts val="1800"/>
              <a:buChar char="●"/>
            </a:pPr>
            <a:r>
              <a:rPr lang="en-GB" sz="1800" dirty="0"/>
              <a:t>Judging the most appropriate timing and sequencing of the teaching to ensure pupils are not overwhelmed and do not lose sight of the positive and healthy relationships they will build and experience throughout their lives (see slide ‘Timing and sequencing these topics’ in this module).</a:t>
            </a:r>
          </a:p>
          <a:p>
            <a:pPr indent="-342900">
              <a:buSzPts val="1800"/>
            </a:pPr>
            <a:r>
              <a:rPr lang="en-GB" sz="1800" dirty="0"/>
              <a:t>Teaching about healthy relationships before discussing more difficult topics</a:t>
            </a:r>
          </a:p>
          <a:p>
            <a:pPr marL="457200" lvl="0" indent="-342900" algn="l" rtl="0">
              <a:spcBef>
                <a:spcPts val="0"/>
              </a:spcBef>
              <a:spcAft>
                <a:spcPts val="0"/>
              </a:spcAft>
              <a:buSzPts val="1800"/>
              <a:buChar char="●"/>
            </a:pPr>
            <a:r>
              <a:rPr lang="en-GB" sz="1800" dirty="0"/>
              <a:t>Highlighting ways to get help whenever difficult topics are discussed</a:t>
            </a:r>
            <a:endParaRPr sz="1800" dirty="0"/>
          </a:p>
        </p:txBody>
      </p:sp>
      <p:sp>
        <p:nvSpPr>
          <p:cNvPr id="194" name="Google Shape;194;p39"/>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5" name="Google Shape;1024;p138">
            <a:extLst>
              <a:ext uri="{FF2B5EF4-FFF2-40B4-BE49-F238E27FC236}">
                <a16:creationId xmlns:a16="http://schemas.microsoft.com/office/drawing/2014/main" id="{ED1C8C75-65E7-498B-9B5A-5889B6F576B1}"/>
              </a:ext>
            </a:extLst>
          </p:cNvPr>
          <p:cNvSpPr txBox="1">
            <a:spLocks/>
          </p:cNvSpPr>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0" indent="0" algn="ctr">
              <a:buFont typeface="Arial"/>
              <a:buNone/>
            </a:pPr>
            <a:r>
              <a:rPr lang="en-GB" b="1">
                <a:solidFill>
                  <a:srgbClr val="FFFFFF"/>
                </a:solidFill>
              </a:rPr>
              <a:t>Good practice</a:t>
            </a:r>
            <a:endParaRPr lang="en-GB" b="1" dirty="0">
              <a:solidFill>
                <a:srgbClr val="FFFFFF"/>
              </a:solidFill>
            </a:endParaRPr>
          </a:p>
        </p:txBody>
      </p:sp>
    </p:spTree>
    <p:extLst>
      <p:ext uri="{BB962C8B-B14F-4D97-AF65-F5344CB8AC3E}">
        <p14:creationId xmlns:p14="http://schemas.microsoft.com/office/powerpoint/2010/main" val="3155355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Timing and sequencing these topics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93" name="Google Shape;193;p39"/>
          <p:cNvSpPr txBox="1">
            <a:spLocks noGrp="1"/>
          </p:cNvSpPr>
          <p:nvPr>
            <p:ph type="body" idx="1"/>
          </p:nvPr>
        </p:nvSpPr>
        <p:spPr>
          <a:xfrm>
            <a:off x="270000" y="914400"/>
            <a:ext cx="7174509" cy="2569500"/>
          </a:xfrm>
          <a:prstGeom prst="rect">
            <a:avLst/>
          </a:prstGeom>
        </p:spPr>
        <p:txBody>
          <a:bodyPr spcFirstLastPara="1" wrap="square" lIns="91425" tIns="91425" rIns="91425" bIns="91425" anchor="t" anchorCtr="0">
            <a:noAutofit/>
          </a:bodyPr>
          <a:lstStyle/>
          <a:p>
            <a:pPr marL="0" indent="0">
              <a:buNone/>
            </a:pPr>
            <a:r>
              <a:rPr lang="en-GB" sz="1800" dirty="0"/>
              <a:t>To ensure that the content of this module is not overwhelming for pupils, </a:t>
            </a:r>
            <a:r>
              <a:rPr lang="en-GB" sz="1800" b="1" dirty="0"/>
              <a:t>schools should phase the delivery of the topics and assess what level of detail to teach</a:t>
            </a:r>
            <a:r>
              <a:rPr lang="en-GB" sz="1800" dirty="0"/>
              <a:t>.</a:t>
            </a:r>
          </a:p>
          <a:p>
            <a:pPr marL="0" indent="0">
              <a:spcBef>
                <a:spcPts val="500"/>
              </a:spcBef>
              <a:buNone/>
            </a:pPr>
            <a:r>
              <a:rPr lang="en-GB" sz="1800" dirty="0"/>
              <a:t>Teachers will need to take into consideration age and developmental appropriateness for their pupils, so that they are not lacking the knowledge they need to make informed decisions if they encounter issues described in this module.</a:t>
            </a:r>
          </a:p>
          <a:p>
            <a:pPr marL="0" indent="0">
              <a:spcBef>
                <a:spcPts val="500"/>
              </a:spcBef>
              <a:buNone/>
            </a:pPr>
            <a:r>
              <a:rPr lang="en-GB" sz="1800" b="1" dirty="0"/>
              <a:t>Teachers should not deliver this content in one unbroken series of lessons </a:t>
            </a:r>
            <a:r>
              <a:rPr lang="en-GB" sz="1800" dirty="0"/>
              <a:t>and should consider delivering parts of this module in conjunction with modules such as ‘Intimate and sexual relationships’, ‘Online relationships’, ‘Internet safety and harms’, ‘Caring friendships’, ‘Respectful relationships’ and ‘Mental wellbeing’.</a:t>
            </a:r>
          </a:p>
          <a:p>
            <a:pPr marL="0" indent="0">
              <a:spcBef>
                <a:spcPts val="1000"/>
              </a:spcBef>
              <a:buNone/>
            </a:pPr>
            <a:endParaRPr lang="en-GB" sz="1800" dirty="0">
              <a:highlight>
                <a:srgbClr val="FFFF00"/>
              </a:highlight>
            </a:endParaRPr>
          </a:p>
          <a:p>
            <a:pPr marL="0" lvl="0" indent="0" algn="l" rtl="0">
              <a:spcBef>
                <a:spcPts val="0"/>
              </a:spcBef>
              <a:spcAft>
                <a:spcPts val="0"/>
              </a:spcAft>
              <a:buNone/>
            </a:pPr>
            <a:endParaRPr sz="1800" dirty="0">
              <a:highlight>
                <a:srgbClr val="FFFF00"/>
              </a:highlight>
            </a:endParaRPr>
          </a:p>
        </p:txBody>
      </p:sp>
      <p:sp>
        <p:nvSpPr>
          <p:cNvPr id="194" name="Google Shape;194;p39"/>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a:p>
        </p:txBody>
      </p:sp>
      <p:sp>
        <p:nvSpPr>
          <p:cNvPr id="5" name="Google Shape;1024;p138">
            <a:extLst>
              <a:ext uri="{FF2B5EF4-FFF2-40B4-BE49-F238E27FC236}">
                <a16:creationId xmlns:a16="http://schemas.microsoft.com/office/drawing/2014/main" id="{ED1C8C75-65E7-498B-9B5A-5889B6F576B1}"/>
              </a:ext>
            </a:extLst>
          </p:cNvPr>
          <p:cNvSpPr txBox="1">
            <a:spLocks/>
          </p:cNvSpPr>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0" indent="0" algn="ctr">
              <a:buFont typeface="Arial"/>
              <a:buNone/>
            </a:pPr>
            <a:r>
              <a:rPr lang="en-GB" b="1">
                <a:solidFill>
                  <a:srgbClr val="FFFFFF"/>
                </a:solidFill>
              </a:rPr>
              <a:t>Good practice</a:t>
            </a:r>
            <a:endParaRPr lang="en-GB" b="1" dirty="0">
              <a:solidFill>
                <a:srgbClr val="FFFFFF"/>
              </a:solidFill>
            </a:endParaRPr>
          </a:p>
        </p:txBody>
      </p:sp>
    </p:spTree>
    <p:extLst>
      <p:ext uri="{BB962C8B-B14F-4D97-AF65-F5344CB8AC3E}">
        <p14:creationId xmlns:p14="http://schemas.microsoft.com/office/powerpoint/2010/main" val="23553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LGBT needs and inclusion</a:t>
            </a: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00" name="Google Shape;200;p40"/>
          <p:cNvSpPr txBox="1">
            <a:spLocks noGrp="1"/>
          </p:cNvSpPr>
          <p:nvPr>
            <p:ph type="body" idx="1"/>
          </p:nvPr>
        </p:nvSpPr>
        <p:spPr>
          <a:xfrm>
            <a:off x="270000" y="914400"/>
            <a:ext cx="77139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Primary schools are enabled and encouraged to cover LGBT (lesbian, gay, bisexual and transgender) content if they consider it age appropriate to do so. Secondary schools should include LGBT content.</a:t>
            </a:r>
            <a:endParaRPr sz="1800" dirty="0"/>
          </a:p>
          <a:p>
            <a:pPr marL="0" lvl="0" indent="0" algn="l" rtl="0">
              <a:spcBef>
                <a:spcPts val="1000"/>
              </a:spcBef>
              <a:spcAft>
                <a:spcPts val="0"/>
              </a:spcAft>
              <a:buNone/>
            </a:pPr>
            <a:r>
              <a:rPr lang="en-GB" sz="1800" dirty="0"/>
              <a:t>When doing so, schools should ensure:</a:t>
            </a:r>
            <a:endParaRPr sz="1800" dirty="0"/>
          </a:p>
          <a:p>
            <a:pPr marL="457200" lvl="0" indent="-342900" algn="l" rtl="0">
              <a:spcBef>
                <a:spcPts val="1000"/>
              </a:spcBef>
              <a:spcAft>
                <a:spcPts val="0"/>
              </a:spcAft>
              <a:buSzPts val="1800"/>
              <a:buChar char="●"/>
            </a:pPr>
            <a:r>
              <a:rPr lang="en-GB" sz="1800" dirty="0"/>
              <a:t>LGBT-relevant knowledge and examples are included throughout programmes of study (not one-off teaching)</a:t>
            </a:r>
            <a:endParaRPr sz="1800" dirty="0"/>
          </a:p>
          <a:p>
            <a:pPr marL="457200" lvl="0" indent="-342900" algn="l" rtl="0">
              <a:spcBef>
                <a:spcPts val="0"/>
              </a:spcBef>
              <a:spcAft>
                <a:spcPts val="0"/>
              </a:spcAft>
              <a:buSzPts val="1800"/>
              <a:buChar char="●"/>
            </a:pPr>
            <a:r>
              <a:rPr lang="en-GB" sz="1800" dirty="0"/>
              <a:t>inclusive language is used, considering how individual pupils may relate to particular topics</a:t>
            </a:r>
            <a:endParaRPr sz="1800" dirty="0"/>
          </a:p>
        </p:txBody>
      </p:sp>
      <p:sp>
        <p:nvSpPr>
          <p:cNvPr id="201" name="Google Shape;201;p4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Pupils with SEND</a:t>
            </a:r>
            <a:endParaRPr>
              <a:solidFill>
                <a:srgbClr val="073763"/>
              </a:solidFill>
            </a:endParaRPr>
          </a:p>
        </p:txBody>
      </p:sp>
      <p:sp>
        <p:nvSpPr>
          <p:cNvPr id="207" name="Google Shape;207;p41"/>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chemeClr val="hlink"/>
                </a:solidFill>
                <a:hlinkClick r:id="rId3"/>
              </a:rPr>
              <a:t>SEND code of practice</a:t>
            </a:r>
            <a:r>
              <a:rPr lang="en-GB" sz="1800" dirty="0"/>
              <a:t>, section 8.)</a:t>
            </a:r>
            <a:endParaRPr sz="1800" b="1" dirty="0"/>
          </a:p>
        </p:txBody>
      </p:sp>
      <p:sp>
        <p:nvSpPr>
          <p:cNvPr id="208" name="Google Shape;208;p41"/>
          <p:cNvSpPr txBox="1"/>
          <p:nvPr/>
        </p:nvSpPr>
        <p:spPr>
          <a:xfrm>
            <a:off x="270000" y="3015475"/>
            <a:ext cx="8410800" cy="1795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600" b="1" dirty="0">
                <a:solidFill>
                  <a:schemeClr val="dk2"/>
                </a:solidFill>
              </a:rPr>
              <a:t>STATUTORY GUIDANCE</a:t>
            </a:r>
            <a:endParaRPr sz="1600" b="1" dirty="0">
              <a:solidFill>
                <a:schemeClr val="dk2"/>
              </a:solidFill>
            </a:endParaRPr>
          </a:p>
          <a:p>
            <a:pPr marL="0" lvl="0" indent="0" algn="l" rtl="0">
              <a:spcBef>
                <a:spcPts val="0"/>
              </a:spcBef>
              <a:spcAft>
                <a:spcPts val="0"/>
              </a:spcAft>
              <a:buNone/>
            </a:pPr>
            <a:r>
              <a:rPr lang="en-GB" sz="1800" dirty="0">
                <a:solidFill>
                  <a:schemeClr val="dk2"/>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dk2"/>
              </a:solidFill>
            </a:endParaRPr>
          </a:p>
        </p:txBody>
      </p:sp>
      <p:sp>
        <p:nvSpPr>
          <p:cNvPr id="209" name="Google Shape;209;p4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43"/>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References to the law</a:t>
            </a:r>
            <a:endParaRPr dirty="0">
              <a:solidFill>
                <a:srgbClr val="073763"/>
              </a:solidFill>
            </a:endParaRPr>
          </a:p>
        </p:txBody>
      </p:sp>
      <p:sp>
        <p:nvSpPr>
          <p:cNvPr id="222" name="Google Shape;222;p43"/>
          <p:cNvSpPr txBox="1">
            <a:spLocks noGrp="1"/>
          </p:cNvSpPr>
          <p:nvPr>
            <p:ph type="body" idx="1"/>
          </p:nvPr>
        </p:nvSpPr>
        <p:spPr>
          <a:xfrm>
            <a:off x="270000" y="914400"/>
            <a:ext cx="7977300" cy="37713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800" dirty="0"/>
              <a:t>The references to the law both within and at the end of this module are given as a teacher resource if needed. They are not exhaustive. </a:t>
            </a:r>
            <a:endParaRPr sz="1800" dirty="0"/>
          </a:p>
          <a:p>
            <a:pPr marL="0" marR="0" lvl="0" indent="0" algn="l" rtl="0">
              <a:lnSpc>
                <a:spcPct val="115000"/>
              </a:lnSpc>
              <a:spcBef>
                <a:spcPts val="1000"/>
              </a:spcBef>
              <a:spcAft>
                <a:spcPts val="0"/>
              </a:spcAft>
              <a:buNone/>
            </a:pPr>
            <a:r>
              <a:rPr lang="en-GB" sz="1800" dirty="0"/>
              <a:t>Teachers are not expected to be able to teach the details of the law or to be able to answer complex questions that may come up about the law.</a:t>
            </a:r>
            <a:endParaRPr sz="1800" dirty="0"/>
          </a:p>
          <a:p>
            <a:pPr marL="0" marR="0" lvl="0" indent="0" algn="l" rtl="0">
              <a:lnSpc>
                <a:spcPct val="115000"/>
              </a:lnSpc>
              <a:spcBef>
                <a:spcPts val="1000"/>
              </a:spcBef>
              <a:spcAft>
                <a:spcPts val="0"/>
              </a:spcAft>
              <a:buNone/>
            </a:pPr>
            <a:r>
              <a:rPr lang="en-GB" sz="1800" dirty="0"/>
              <a:t>If pupils have specific legal questions they should be directed to appropriate sources of information and advice. Teachers are not qualified to give legal advice. </a:t>
            </a:r>
            <a:endParaRPr sz="1800" dirty="0"/>
          </a:p>
          <a:p>
            <a:pPr marL="0" lvl="0" indent="0" algn="l" rtl="0">
              <a:spcBef>
                <a:spcPts val="0"/>
              </a:spcBef>
              <a:spcAft>
                <a:spcPts val="0"/>
              </a:spcAft>
              <a:buNone/>
            </a:pPr>
            <a:endParaRPr sz="1800" dirty="0"/>
          </a:p>
        </p:txBody>
      </p:sp>
      <p:sp>
        <p:nvSpPr>
          <p:cNvPr id="223" name="Google Shape;223;p4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44"/>
          <p:cNvSpPr txBox="1">
            <a:spLocks noGrp="1"/>
          </p:cNvSpPr>
          <p:nvPr>
            <p:ph type="title"/>
          </p:nvPr>
        </p:nvSpPr>
        <p:spPr>
          <a:xfrm>
            <a:off x="2792400" y="2150850"/>
            <a:ext cx="35592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Safeguarding</a:t>
            </a:r>
            <a:endParaRPr>
              <a:solidFill>
                <a:srgbClr val="FFFFFF"/>
              </a:solidFill>
            </a:endParaRPr>
          </a:p>
        </p:txBody>
      </p:sp>
      <p:sp>
        <p:nvSpPr>
          <p:cNvPr id="229" name="Google Shape;229;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45"/>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Safeguarding</a:t>
            </a:r>
            <a:endParaRPr>
              <a:solidFill>
                <a:srgbClr val="073763"/>
              </a:solidFill>
            </a:endParaRPr>
          </a:p>
        </p:txBody>
      </p:sp>
      <p:sp>
        <p:nvSpPr>
          <p:cNvPr id="235" name="Google Shape;235;p45"/>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36" name="Google Shape;236;p4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4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Trusted adults</a:t>
            </a:r>
            <a:endParaRPr dirty="0">
              <a:solidFill>
                <a:srgbClr val="073763"/>
              </a:solidFill>
            </a:endParaRPr>
          </a:p>
        </p:txBody>
      </p:sp>
      <p:sp>
        <p:nvSpPr>
          <p:cNvPr id="242" name="Google Shape;242;p46"/>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Within this module we have used the term </a:t>
            </a:r>
            <a:r>
              <a:rPr lang="en-GB" sz="1800" b="1" dirty="0"/>
              <a:t>trusted adult</a:t>
            </a:r>
            <a:r>
              <a:rPr lang="en-GB" sz="1800" dirty="0"/>
              <a:t>.</a:t>
            </a:r>
            <a:endParaRPr sz="1800" dirty="0"/>
          </a:p>
          <a:p>
            <a:pPr marL="0" lvl="0" indent="0" algn="l" rtl="0">
              <a:spcBef>
                <a:spcPts val="1000"/>
              </a:spcBef>
              <a:spcAft>
                <a:spcPts val="0"/>
              </a:spcAft>
              <a:buClr>
                <a:schemeClr val="dk1"/>
              </a:buClr>
              <a:buSzPts val="1100"/>
              <a:buFont typeface="Arial"/>
              <a:buNone/>
            </a:pPr>
            <a:r>
              <a:rPr lang="en-GB" sz="1800" dirty="0"/>
              <a:t>A trusted adult will generally be someone who children feel comfortable to turn to for help. Obvious examples include family members, teachers and doctors.</a:t>
            </a:r>
            <a:endParaRPr sz="1800" dirty="0"/>
          </a:p>
          <a:p>
            <a:pPr marL="0" lvl="0" indent="0" algn="l" rtl="0">
              <a:spcBef>
                <a:spcPts val="1000"/>
              </a:spcBef>
              <a:spcAft>
                <a:spcPts val="0"/>
              </a:spcAft>
              <a:buClr>
                <a:schemeClr val="dk1"/>
              </a:buClr>
              <a:buSzPts val="1100"/>
              <a:buFont typeface="Arial"/>
              <a:buNone/>
            </a:pPr>
            <a:r>
              <a:rPr lang="en-GB" sz="1800" dirty="0"/>
              <a:t>It will be important when teaching this topic, and any other relevant topics, that teachers explore this concept. Pupils should be comfortable and capable of identifying who their trusted adults could be, both within their families and wider circles.</a:t>
            </a:r>
            <a:endParaRPr sz="1800" dirty="0"/>
          </a:p>
          <a:p>
            <a:pPr marL="0" lvl="0" indent="0" algn="l" rtl="0">
              <a:spcBef>
                <a:spcPts val="0"/>
              </a:spcBef>
              <a:spcAft>
                <a:spcPts val="0"/>
              </a:spcAft>
              <a:buClr>
                <a:schemeClr val="dk1"/>
              </a:buClr>
              <a:buSzPts val="1100"/>
              <a:buFont typeface="Arial"/>
              <a:buNone/>
            </a:pPr>
            <a:r>
              <a:rPr lang="en-GB" sz="1800" dirty="0"/>
              <a:t> </a:t>
            </a:r>
            <a:endParaRPr sz="1800" dirty="0"/>
          </a:p>
          <a:p>
            <a:pPr marL="0" lvl="0" indent="0" algn="l" rtl="0">
              <a:spcBef>
                <a:spcPts val="0"/>
              </a:spcBef>
              <a:spcAft>
                <a:spcPts val="0"/>
              </a:spcAft>
              <a:buNone/>
            </a:pPr>
            <a:endParaRPr sz="1800" strike="sngStrike" dirty="0">
              <a:highlight>
                <a:srgbClr val="FFFF00"/>
              </a:highlight>
            </a:endParaRPr>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43" name="Google Shape;243;p4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4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Create class ground rules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55" name="Google Shape;255;p48"/>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56" name="Google Shape;256;p4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50"/>
          <p:cNvSpPr txBox="1">
            <a:spLocks noGrp="1"/>
          </p:cNvSpPr>
          <p:nvPr>
            <p:ph type="title"/>
          </p:nvPr>
        </p:nvSpPr>
        <p:spPr>
          <a:xfrm>
            <a:off x="2327550" y="2150850"/>
            <a:ext cx="44889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Primary curriculum</a:t>
            </a:r>
            <a:endParaRPr>
              <a:solidFill>
                <a:srgbClr val="FFFFFF"/>
              </a:solidFill>
            </a:endParaRPr>
          </a:p>
        </p:txBody>
      </p:sp>
      <p:sp>
        <p:nvSpPr>
          <p:cNvPr id="269" name="Google Shape;269;p5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2"/>
          <p:cNvSpPr txBox="1">
            <a:spLocks noGrp="1"/>
          </p:cNvSpPr>
          <p:nvPr>
            <p:ph type="title"/>
          </p:nvPr>
        </p:nvSpPr>
        <p:spPr>
          <a:xfrm>
            <a:off x="464250" y="2150850"/>
            <a:ext cx="82155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Boundaries, privacy and feeling unsafe</a:t>
            </a:r>
            <a:endParaRPr>
              <a:solidFill>
                <a:srgbClr val="073763"/>
              </a:solidFill>
            </a:endParaRPr>
          </a:p>
        </p:txBody>
      </p:sp>
      <p:sp>
        <p:nvSpPr>
          <p:cNvPr id="282" name="Google Shape;282;p5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Respectful, positive relationships</a:t>
            </a:r>
            <a:endParaRPr dirty="0">
              <a:solidFill>
                <a:srgbClr val="073763"/>
              </a:solidFill>
            </a:endParaRPr>
          </a:p>
        </p:txBody>
      </p:sp>
      <p:sp>
        <p:nvSpPr>
          <p:cNvPr id="247" name="Google Shape;247;p4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244" name="Google Shape;244;p4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rgbClr val="000000"/>
              </a:buClr>
              <a:buSzPts val="1100"/>
              <a:buNone/>
            </a:pPr>
            <a:r>
              <a:rPr lang="en-GB" dirty="0">
                <a:solidFill>
                  <a:schemeClr val="bg2"/>
                </a:solidFill>
              </a:rPr>
              <a:t>Teaching about being safe must always take as its starting point respectful, healthy, positive relationships.</a:t>
            </a:r>
          </a:p>
          <a:p>
            <a:pPr marL="0" lvl="0" indent="0" algn="l" rtl="0">
              <a:lnSpc>
                <a:spcPct val="115000"/>
              </a:lnSpc>
              <a:spcBef>
                <a:spcPts val="1000"/>
              </a:spcBef>
              <a:spcAft>
                <a:spcPts val="0"/>
              </a:spcAft>
              <a:buClr>
                <a:srgbClr val="000000"/>
              </a:buClr>
              <a:buSzPts val="1100"/>
              <a:buNone/>
            </a:pPr>
            <a:r>
              <a:rPr lang="en-GB" dirty="0">
                <a:solidFill>
                  <a:schemeClr val="bg2"/>
                </a:solidFill>
              </a:rPr>
              <a:t>Children need to be able to recognise these and recognise their right to be respected, before they can recognise unsafe relationships.</a:t>
            </a:r>
          </a:p>
          <a:p>
            <a:pPr marL="0" lvl="0" indent="0" algn="l" rtl="0">
              <a:lnSpc>
                <a:spcPct val="115000"/>
              </a:lnSpc>
              <a:spcBef>
                <a:spcPts val="1000"/>
              </a:spcBef>
              <a:spcAft>
                <a:spcPts val="0"/>
              </a:spcAft>
              <a:buClr>
                <a:srgbClr val="000000"/>
              </a:buClr>
              <a:buSzPts val="1100"/>
              <a:buNone/>
            </a:pPr>
            <a:r>
              <a:rPr lang="en-GB" dirty="0">
                <a:solidFill>
                  <a:schemeClr val="bg2"/>
                </a:solidFill>
              </a:rPr>
              <a:t>Discuss some characteristics of a positive:</a:t>
            </a:r>
            <a:endParaRPr b="1" dirty="0">
              <a:solidFill>
                <a:schemeClr val="bg2"/>
              </a:solidFill>
            </a:endParaRPr>
          </a:p>
          <a:p>
            <a:pPr marL="457200" lvl="0" indent="-317500" algn="l" rtl="0">
              <a:lnSpc>
                <a:spcPct val="115000"/>
              </a:lnSpc>
              <a:spcBef>
                <a:spcPts val="1000"/>
              </a:spcBef>
              <a:spcAft>
                <a:spcPts val="0"/>
              </a:spcAft>
              <a:buClrTx/>
              <a:buSzPts val="1400"/>
              <a:buChar char="●"/>
            </a:pPr>
            <a:r>
              <a:rPr lang="en-GB" b="1" dirty="0">
                <a:solidFill>
                  <a:schemeClr val="bg2"/>
                </a:solidFill>
              </a:rPr>
              <a:t>friendship</a:t>
            </a:r>
            <a:r>
              <a:rPr lang="en-GB" dirty="0">
                <a:solidFill>
                  <a:schemeClr val="bg2"/>
                </a:solidFill>
              </a:rPr>
              <a:t>, e.g. enjoying time together</a:t>
            </a:r>
            <a:endParaRPr dirty="0">
              <a:solidFill>
                <a:schemeClr val="bg2"/>
              </a:solidFill>
            </a:endParaRPr>
          </a:p>
          <a:p>
            <a:pPr marL="457200" lvl="0" indent="-317500" algn="l" rtl="0">
              <a:lnSpc>
                <a:spcPct val="115000"/>
              </a:lnSpc>
              <a:spcBef>
                <a:spcPts val="0"/>
              </a:spcBef>
              <a:spcAft>
                <a:spcPts val="0"/>
              </a:spcAft>
              <a:buClrTx/>
              <a:buSzPts val="1400"/>
              <a:buChar char="●"/>
            </a:pPr>
            <a:r>
              <a:rPr lang="en-GB" b="1" dirty="0">
                <a:solidFill>
                  <a:schemeClr val="bg2"/>
                </a:solidFill>
              </a:rPr>
              <a:t>family relationship</a:t>
            </a:r>
            <a:r>
              <a:rPr lang="en-GB" dirty="0">
                <a:solidFill>
                  <a:schemeClr val="bg2"/>
                </a:solidFill>
              </a:rPr>
              <a:t>, e.g. love and trust</a:t>
            </a:r>
            <a:endParaRPr dirty="0">
              <a:solidFill>
                <a:schemeClr val="bg2"/>
              </a:solidFill>
            </a:endParaRPr>
          </a:p>
          <a:p>
            <a:pPr marL="457200" lvl="0" indent="-317500" algn="l" rtl="0">
              <a:lnSpc>
                <a:spcPct val="115000"/>
              </a:lnSpc>
              <a:spcBef>
                <a:spcPts val="0"/>
              </a:spcBef>
              <a:spcAft>
                <a:spcPts val="0"/>
              </a:spcAft>
              <a:buClrTx/>
              <a:buSzPts val="1400"/>
              <a:buChar char="●"/>
            </a:pPr>
            <a:r>
              <a:rPr lang="en-GB" b="1" dirty="0">
                <a:solidFill>
                  <a:schemeClr val="bg2"/>
                </a:solidFill>
              </a:rPr>
              <a:t>relationship with someone else</a:t>
            </a:r>
            <a:r>
              <a:rPr lang="en-GB" dirty="0">
                <a:solidFill>
                  <a:schemeClr val="bg2"/>
                </a:solidFill>
              </a:rPr>
              <a:t>, e.g. feeling supported by a teacher</a:t>
            </a:r>
            <a:endParaRPr dirty="0">
              <a:solidFill>
                <a:schemeClr val="bg2"/>
              </a:solidFill>
            </a:endParaRPr>
          </a:p>
        </p:txBody>
      </p:sp>
      <p:sp>
        <p:nvSpPr>
          <p:cNvPr id="245" name="Google Shape;245;p4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sp>
        <p:nvSpPr>
          <p:cNvPr id="10" name="Google Shape;291;p53">
            <a:extLst>
              <a:ext uri="{FF2B5EF4-FFF2-40B4-BE49-F238E27FC236}">
                <a16:creationId xmlns:a16="http://schemas.microsoft.com/office/drawing/2014/main" id="{83C5A472-D9F6-49BF-A14C-A433754E0E5B}"/>
              </a:ext>
            </a:extLst>
          </p:cNvPr>
          <p:cNvSpPr txBox="1"/>
          <p:nvPr/>
        </p:nvSpPr>
        <p:spPr>
          <a:xfrm>
            <a:off x="6178800" y="216425"/>
            <a:ext cx="2695200" cy="178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a:t>
            </a:r>
            <a:r>
              <a:rPr lang="en-GB" sz="1600" b="1" dirty="0">
                <a:solidFill>
                  <a:srgbClr val="595959"/>
                </a:solidFill>
              </a:rPr>
              <a:t> </a:t>
            </a:r>
            <a:r>
              <a:rPr lang="en-GB" sz="1600" dirty="0">
                <a:solidFill>
                  <a:srgbClr val="595959"/>
                </a:solidFill>
              </a:rPr>
              <a:t>what sorts of boundaries are appropriate in friendships with peers and others (including in a digital context).</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extLst>
      <p:ext uri="{BB962C8B-B14F-4D97-AF65-F5344CB8AC3E}">
        <p14:creationId xmlns:p14="http://schemas.microsoft.com/office/powerpoint/2010/main" val="37469004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6"/>
        <p:cNvGrpSpPr/>
        <p:nvPr/>
      </p:nvGrpSpPr>
      <p:grpSpPr>
        <a:xfrm>
          <a:off x="0" y="0"/>
          <a:ext cx="0" cy="0"/>
          <a:chOff x="0" y="0"/>
          <a:chExt cx="0" cy="0"/>
        </a:xfrm>
      </p:grpSpPr>
      <p:sp>
        <p:nvSpPr>
          <p:cNvPr id="287" name="Google Shape;287;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Appropriate boundaries (1)</a:t>
            </a:r>
            <a:endParaRPr dirty="0">
              <a:solidFill>
                <a:srgbClr val="073763"/>
              </a:solidFill>
            </a:endParaRPr>
          </a:p>
        </p:txBody>
      </p:sp>
      <p:sp>
        <p:nvSpPr>
          <p:cNvPr id="288" name="Google Shape;288;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None/>
            </a:pPr>
            <a:r>
              <a:rPr lang="en-GB" dirty="0"/>
              <a:t>Embed learning from ‘respectful relationships’ on respecting boundaries between friends.</a:t>
            </a:r>
            <a:endParaRPr dirty="0"/>
          </a:p>
          <a:p>
            <a:pPr marL="0" lvl="0" indent="0" algn="l" rtl="0">
              <a:lnSpc>
                <a:spcPct val="115000"/>
              </a:lnSpc>
              <a:spcBef>
                <a:spcPts val="1000"/>
              </a:spcBef>
              <a:spcAft>
                <a:spcPts val="0"/>
              </a:spcAft>
              <a:buClr>
                <a:schemeClr val="dk1"/>
              </a:buClr>
              <a:buSzPts val="1400"/>
              <a:buNone/>
            </a:pPr>
            <a:r>
              <a:rPr lang="en-GB" dirty="0"/>
              <a:t>Explain that it is important to know our own boundaries in friendships, and with others, both offline and online.</a:t>
            </a:r>
            <a:endParaRPr dirty="0"/>
          </a:p>
          <a:p>
            <a:pPr marL="0" lvl="0" indent="0" algn="l" rtl="0">
              <a:lnSpc>
                <a:spcPct val="115000"/>
              </a:lnSpc>
              <a:spcBef>
                <a:spcPts val="1000"/>
              </a:spcBef>
              <a:spcAft>
                <a:spcPts val="0"/>
              </a:spcAft>
              <a:buClr>
                <a:schemeClr val="dk1"/>
              </a:buClr>
              <a:buSzPts val="1400"/>
              <a:buNone/>
            </a:pPr>
            <a:r>
              <a:rPr lang="en-GB" dirty="0"/>
              <a:t>This includes having appropriate boundaries around:</a:t>
            </a:r>
            <a:endParaRPr dirty="0"/>
          </a:p>
          <a:p>
            <a:pPr marL="457200" lvl="0" indent="-317500" algn="l" rtl="0">
              <a:lnSpc>
                <a:spcPct val="115000"/>
              </a:lnSpc>
              <a:spcBef>
                <a:spcPts val="1000"/>
              </a:spcBef>
              <a:spcAft>
                <a:spcPts val="0"/>
              </a:spcAft>
              <a:buSzPts val="1400"/>
              <a:buChar char="●"/>
            </a:pPr>
            <a:r>
              <a:rPr lang="en-GB" b="1" dirty="0"/>
              <a:t>physical contact</a:t>
            </a:r>
            <a:r>
              <a:rPr lang="en-GB" dirty="0"/>
              <a:t> (including how much and what kinds of contact we have with different people)</a:t>
            </a:r>
            <a:endParaRPr dirty="0"/>
          </a:p>
          <a:p>
            <a:pPr marL="457200" lvl="0" indent="-317500" algn="l" rtl="0">
              <a:lnSpc>
                <a:spcPct val="115000"/>
              </a:lnSpc>
              <a:spcBef>
                <a:spcPts val="0"/>
              </a:spcBef>
              <a:spcAft>
                <a:spcPts val="0"/>
              </a:spcAft>
              <a:buSzPts val="1400"/>
              <a:buChar char="●"/>
            </a:pPr>
            <a:r>
              <a:rPr lang="en-GB" b="1" dirty="0"/>
              <a:t>personal information</a:t>
            </a:r>
            <a:r>
              <a:rPr lang="en-GB" dirty="0"/>
              <a:t> (including what information we share, and what we keep private)</a:t>
            </a:r>
            <a:endParaRPr dirty="0"/>
          </a:p>
          <a:p>
            <a:pPr marL="0" lvl="0" indent="0" algn="l" rtl="0">
              <a:lnSpc>
                <a:spcPct val="115000"/>
              </a:lnSpc>
              <a:spcBef>
                <a:spcPts val="1000"/>
              </a:spcBef>
              <a:spcAft>
                <a:spcPts val="0"/>
              </a:spcAft>
              <a:buClr>
                <a:schemeClr val="dk1"/>
              </a:buClr>
              <a:buSzPts val="1400"/>
              <a:buNone/>
            </a:pPr>
            <a:endParaRPr dirty="0"/>
          </a:p>
        </p:txBody>
      </p:sp>
      <p:sp>
        <p:nvSpPr>
          <p:cNvPr id="289" name="Google Shape;289;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90" name="Google Shape;290;p53"/>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291" name="Google Shape;291;p53"/>
          <p:cNvSpPr txBox="1"/>
          <p:nvPr/>
        </p:nvSpPr>
        <p:spPr>
          <a:xfrm>
            <a:off x="6178800" y="216425"/>
            <a:ext cx="2695200" cy="178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a:t>
            </a:r>
            <a:r>
              <a:rPr lang="en-GB" sz="1600" b="1" dirty="0">
                <a:solidFill>
                  <a:srgbClr val="595959"/>
                </a:solidFill>
              </a:rPr>
              <a:t> </a:t>
            </a:r>
            <a:r>
              <a:rPr lang="en-GB" sz="1600" dirty="0">
                <a:solidFill>
                  <a:srgbClr val="595959"/>
                </a:solidFill>
              </a:rPr>
              <a:t>what sorts of boundaries are appropriate in friendships with peers and others (including in a digital context).</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Appropriate boundaries (2)</a:t>
            </a:r>
            <a:endParaRPr>
              <a:solidFill>
                <a:srgbClr val="073763"/>
              </a:solidFill>
            </a:endParaRPr>
          </a:p>
        </p:txBody>
      </p:sp>
      <p:sp>
        <p:nvSpPr>
          <p:cNvPr id="297" name="Google Shape;297;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None/>
            </a:pPr>
            <a:r>
              <a:rPr lang="en-GB" dirty="0"/>
              <a:t>Explain that individuals have personal boundaries and that these differ by situation (e.g. at school or online) and between people (e.g. with close friends or others).</a:t>
            </a:r>
            <a:endParaRPr dirty="0"/>
          </a:p>
          <a:p>
            <a:pPr marL="0" lvl="0" indent="0" algn="l" rtl="0">
              <a:lnSpc>
                <a:spcPct val="115000"/>
              </a:lnSpc>
              <a:spcBef>
                <a:spcPts val="1000"/>
              </a:spcBef>
              <a:spcAft>
                <a:spcPts val="0"/>
              </a:spcAft>
              <a:buClr>
                <a:schemeClr val="dk1"/>
              </a:buClr>
              <a:buSzPts val="1400"/>
              <a:buNone/>
            </a:pPr>
            <a:r>
              <a:rPr lang="en-GB" dirty="0"/>
              <a:t>Teach pupils how to: </a:t>
            </a:r>
            <a:endParaRPr dirty="0"/>
          </a:p>
          <a:p>
            <a:pPr marL="457200" lvl="0" indent="-317500" algn="l" rtl="0">
              <a:lnSpc>
                <a:spcPct val="115000"/>
              </a:lnSpc>
              <a:spcBef>
                <a:spcPts val="1000"/>
              </a:spcBef>
              <a:spcAft>
                <a:spcPts val="0"/>
              </a:spcAft>
              <a:buSzPts val="1400"/>
              <a:buChar char="●"/>
            </a:pPr>
            <a:r>
              <a:rPr lang="en-GB" b="1" dirty="0"/>
              <a:t>communicate</a:t>
            </a:r>
            <a:r>
              <a:rPr lang="en-GB" dirty="0"/>
              <a:t> their boundaries</a:t>
            </a:r>
            <a:endParaRPr dirty="0"/>
          </a:p>
          <a:p>
            <a:pPr marL="457200" lvl="0" indent="-317500" algn="l" rtl="0">
              <a:lnSpc>
                <a:spcPct val="115000"/>
              </a:lnSpc>
              <a:spcBef>
                <a:spcPts val="0"/>
              </a:spcBef>
              <a:spcAft>
                <a:spcPts val="0"/>
              </a:spcAft>
              <a:buSzPts val="1400"/>
              <a:buChar char="●"/>
            </a:pPr>
            <a:r>
              <a:rPr lang="en-GB" b="1" dirty="0"/>
              <a:t>recognise</a:t>
            </a:r>
            <a:r>
              <a:rPr lang="en-GB" dirty="0"/>
              <a:t> and respect other people’s boundaries </a:t>
            </a:r>
            <a:endParaRPr dirty="0"/>
          </a:p>
          <a:p>
            <a:pPr marL="457200" lvl="0" indent="-317500" algn="l" rtl="0">
              <a:lnSpc>
                <a:spcPct val="115000"/>
              </a:lnSpc>
              <a:spcBef>
                <a:spcPts val="0"/>
              </a:spcBef>
              <a:spcAft>
                <a:spcPts val="0"/>
              </a:spcAft>
              <a:buSzPts val="1400"/>
              <a:buChar char="●"/>
            </a:pPr>
            <a:r>
              <a:rPr lang="en-GB" b="1" dirty="0"/>
              <a:t>keep some information private</a:t>
            </a:r>
            <a:r>
              <a:rPr lang="en-GB" dirty="0"/>
              <a:t>, including online</a:t>
            </a:r>
            <a:endParaRPr dirty="0"/>
          </a:p>
          <a:p>
            <a:pPr marL="457200" lvl="0" indent="-317500" algn="l" rtl="0">
              <a:lnSpc>
                <a:spcPct val="115000"/>
              </a:lnSpc>
              <a:spcBef>
                <a:spcPts val="0"/>
              </a:spcBef>
              <a:spcAft>
                <a:spcPts val="0"/>
              </a:spcAft>
              <a:buSzPts val="1400"/>
              <a:buChar char="●"/>
            </a:pPr>
            <a:r>
              <a:rPr lang="en-GB" b="1" dirty="0"/>
              <a:t>ask for support </a:t>
            </a:r>
            <a:r>
              <a:rPr lang="en-GB" dirty="0"/>
              <a:t>from a trusted adult if someone does not respect our boundaries</a:t>
            </a:r>
            <a:endParaRPr dirty="0"/>
          </a:p>
          <a:p>
            <a:pPr marL="0" lvl="0" indent="0" algn="l" rtl="0">
              <a:lnSpc>
                <a:spcPct val="115000"/>
              </a:lnSpc>
              <a:spcBef>
                <a:spcPts val="1000"/>
              </a:spcBef>
              <a:spcAft>
                <a:spcPts val="0"/>
              </a:spcAft>
              <a:buClr>
                <a:schemeClr val="dk1"/>
              </a:buClr>
              <a:buSzPts val="1400"/>
              <a:buNone/>
            </a:pPr>
            <a:endParaRPr dirty="0"/>
          </a:p>
        </p:txBody>
      </p:sp>
      <p:sp>
        <p:nvSpPr>
          <p:cNvPr id="298" name="Google Shape;298;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
        <p:nvSpPr>
          <p:cNvPr id="299" name="Google Shape;299;p54"/>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00" name="Google Shape;300;p54"/>
          <p:cNvSpPr txBox="1"/>
          <p:nvPr/>
        </p:nvSpPr>
        <p:spPr>
          <a:xfrm>
            <a:off x="6178800" y="216425"/>
            <a:ext cx="2695200" cy="178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what sorts of boundaries are appropriate in friendships with peers and others (including in a digital context).</a:t>
            </a:r>
            <a:br>
              <a:rPr lang="en-GB" sz="1600">
                <a:solidFill>
                  <a:srgbClr val="595959"/>
                </a:solidFill>
              </a:rPr>
            </a:br>
            <a:r>
              <a:rPr lang="en-GB" sz="1600">
                <a:solidFill>
                  <a:srgbClr val="595959"/>
                </a:solidFill>
              </a:rPr>
              <a:t> </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Communicating boundaries</a:t>
            </a:r>
            <a:endParaRPr>
              <a:solidFill>
                <a:srgbClr val="073763"/>
              </a:solidFill>
            </a:endParaRPr>
          </a:p>
        </p:txBody>
      </p:sp>
      <p:sp>
        <p:nvSpPr>
          <p:cNvPr id="306" name="Google Shape;306;p5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None/>
            </a:pPr>
            <a:r>
              <a:rPr lang="en-GB" dirty="0"/>
              <a:t>Teach pupils that while other people should not make assumptions about our boundaries we can also communicate our boundaries by: </a:t>
            </a:r>
            <a:endParaRPr dirty="0"/>
          </a:p>
          <a:p>
            <a:pPr marL="457200" lvl="0" indent="-317500" algn="l" rtl="0">
              <a:spcBef>
                <a:spcPts val="1000"/>
              </a:spcBef>
              <a:spcAft>
                <a:spcPts val="0"/>
              </a:spcAft>
              <a:buSzPts val="1400"/>
              <a:buChar char="●"/>
            </a:pPr>
            <a:r>
              <a:rPr lang="en-GB" b="1" dirty="0"/>
              <a:t>telling or showing</a:t>
            </a:r>
            <a:r>
              <a:rPr lang="en-GB" dirty="0"/>
              <a:t> people how we feel about things (e.g. which toys we are happy to share, whether we prefer to greet friends by saying hello, hugging or in another way)</a:t>
            </a:r>
            <a:endParaRPr dirty="0"/>
          </a:p>
          <a:p>
            <a:pPr marL="457200" lvl="0" indent="-317500" algn="l" rtl="0">
              <a:spcBef>
                <a:spcPts val="0"/>
              </a:spcBef>
              <a:spcAft>
                <a:spcPts val="0"/>
              </a:spcAft>
              <a:buSzPts val="1400"/>
              <a:buChar char="●"/>
            </a:pPr>
            <a:r>
              <a:rPr lang="en-GB" b="1" dirty="0"/>
              <a:t>telling a trusted adult </a:t>
            </a:r>
            <a:r>
              <a:rPr lang="en-GB" dirty="0"/>
              <a:t>if someone does not respect our boundaries</a:t>
            </a:r>
            <a:endParaRPr dirty="0"/>
          </a:p>
          <a:p>
            <a:pPr marL="0" lvl="0" indent="0" algn="l" rtl="0">
              <a:lnSpc>
                <a:spcPct val="115000"/>
              </a:lnSpc>
              <a:spcBef>
                <a:spcPts val="1000"/>
              </a:spcBef>
              <a:spcAft>
                <a:spcPts val="0"/>
              </a:spcAft>
              <a:buClr>
                <a:schemeClr val="dk1"/>
              </a:buClr>
              <a:buSzPts val="1400"/>
              <a:buNone/>
            </a:pPr>
            <a:r>
              <a:rPr lang="en-GB" dirty="0"/>
              <a:t>Explain that we all have a right to maintain our boundaries both offline and online and that it is ok to say no (for example).</a:t>
            </a:r>
            <a:endParaRPr dirty="0"/>
          </a:p>
        </p:txBody>
      </p:sp>
      <p:sp>
        <p:nvSpPr>
          <p:cNvPr id="307" name="Google Shape;307;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
        <p:nvSpPr>
          <p:cNvPr id="308" name="Google Shape;308;p55"/>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09" name="Google Shape;309;p55"/>
          <p:cNvSpPr txBox="1"/>
          <p:nvPr/>
        </p:nvSpPr>
        <p:spPr>
          <a:xfrm>
            <a:off x="6178800" y="216425"/>
            <a:ext cx="2695200" cy="178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what sorts of boundaries are appropriate in friendships with peers and others (including in a digital context).</a:t>
            </a:r>
            <a:br>
              <a:rPr lang="en-GB" sz="1600">
                <a:solidFill>
                  <a:srgbClr val="595959"/>
                </a:solidFill>
              </a:rPr>
            </a:br>
            <a:r>
              <a:rPr lang="en-GB" sz="1600">
                <a:solidFill>
                  <a:srgbClr val="595959"/>
                </a:solidFill>
              </a:rPr>
              <a:t> </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Recognising boundaries</a:t>
            </a:r>
            <a:endParaRPr>
              <a:solidFill>
                <a:srgbClr val="073763"/>
              </a:solidFill>
            </a:endParaRPr>
          </a:p>
        </p:txBody>
      </p:sp>
      <p:sp>
        <p:nvSpPr>
          <p:cNvPr id="315" name="Google Shape;315;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whilst some of their boundaries might be similar to others’, </a:t>
            </a:r>
            <a:r>
              <a:rPr lang="en-GB" b="1" dirty="0"/>
              <a:t>recognising and respecting </a:t>
            </a:r>
            <a:r>
              <a:rPr lang="en-GB" dirty="0"/>
              <a:t>other people’s boundaries is an important part of friendships and other relationships and can make them happier.</a:t>
            </a:r>
            <a:endParaRPr dirty="0"/>
          </a:p>
          <a:p>
            <a:pPr marL="0" lvl="0" indent="0" algn="l" rtl="0">
              <a:lnSpc>
                <a:spcPct val="115000"/>
              </a:lnSpc>
              <a:spcBef>
                <a:spcPts val="1000"/>
              </a:spcBef>
              <a:spcAft>
                <a:spcPts val="0"/>
              </a:spcAft>
              <a:buNone/>
            </a:pPr>
            <a:r>
              <a:rPr lang="en-GB" dirty="0"/>
              <a:t>This means: </a:t>
            </a:r>
            <a:endParaRPr dirty="0"/>
          </a:p>
          <a:p>
            <a:pPr marL="457200" lvl="0" indent="-317500" algn="l" rtl="0">
              <a:spcBef>
                <a:spcPts val="1000"/>
              </a:spcBef>
              <a:spcAft>
                <a:spcPts val="0"/>
              </a:spcAft>
              <a:buSzPts val="1400"/>
              <a:buChar char="●"/>
            </a:pPr>
            <a:r>
              <a:rPr lang="en-GB" b="1" dirty="0"/>
              <a:t>not assuming</a:t>
            </a:r>
            <a:r>
              <a:rPr lang="en-GB" dirty="0"/>
              <a:t> that everyone wants to be treated in the same way</a:t>
            </a:r>
            <a:endParaRPr dirty="0"/>
          </a:p>
          <a:p>
            <a:pPr marL="457200" lvl="0" indent="-317500" algn="l" rtl="0">
              <a:lnSpc>
                <a:spcPct val="115000"/>
              </a:lnSpc>
              <a:spcBef>
                <a:spcPts val="0"/>
              </a:spcBef>
              <a:spcAft>
                <a:spcPts val="0"/>
              </a:spcAft>
              <a:buSzPts val="1400"/>
              <a:buChar char="●"/>
            </a:pPr>
            <a:r>
              <a:rPr lang="en-GB" b="1" dirty="0"/>
              <a:t>listening to our friends</a:t>
            </a:r>
            <a:r>
              <a:rPr lang="en-GB" dirty="0"/>
              <a:t> if they tell or show us that they are uncomfortable </a:t>
            </a:r>
            <a:endParaRPr dirty="0"/>
          </a:p>
          <a:p>
            <a:pPr marL="0" lvl="0" indent="0" algn="l" rtl="0">
              <a:lnSpc>
                <a:spcPct val="115000"/>
              </a:lnSpc>
              <a:spcBef>
                <a:spcPts val="1000"/>
              </a:spcBef>
              <a:spcAft>
                <a:spcPts val="0"/>
              </a:spcAft>
              <a:buNone/>
            </a:pPr>
            <a:r>
              <a:rPr lang="en-GB" dirty="0"/>
              <a:t>Remind pupils that when people feel under pressure (put on the spot) they might say they are happy with something when they are not.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Clr>
                <a:schemeClr val="dk1"/>
              </a:buClr>
              <a:buSzPts val="1400"/>
              <a:buNone/>
            </a:pPr>
            <a:endParaRPr dirty="0"/>
          </a:p>
        </p:txBody>
      </p:sp>
      <p:sp>
        <p:nvSpPr>
          <p:cNvPr id="316" name="Google Shape;316;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317" name="Google Shape;317;p56"/>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18" name="Google Shape;318;p56"/>
          <p:cNvSpPr txBox="1"/>
          <p:nvPr/>
        </p:nvSpPr>
        <p:spPr>
          <a:xfrm>
            <a:off x="6178800" y="216425"/>
            <a:ext cx="2695200" cy="178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what sorts of boundaries are appropriate in friendships with peers and others (including in a digital context).</a:t>
            </a:r>
            <a:br>
              <a:rPr lang="en-GB" sz="1600">
                <a:solidFill>
                  <a:srgbClr val="595959"/>
                </a:solidFill>
              </a:rPr>
            </a:br>
            <a:r>
              <a:rPr lang="en-GB" sz="1600">
                <a:solidFill>
                  <a:srgbClr val="595959"/>
                </a:solidFill>
              </a:rPr>
              <a:t> </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Keeping some information private</a:t>
            </a:r>
            <a:endParaRPr dirty="0">
              <a:solidFill>
                <a:srgbClr val="073763"/>
              </a:solidFill>
            </a:endParaRPr>
          </a:p>
        </p:txBody>
      </p:sp>
      <p:sp>
        <p:nvSpPr>
          <p:cNvPr id="324" name="Google Shape;324;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None/>
            </a:pPr>
            <a:r>
              <a:rPr lang="en-GB" dirty="0"/>
              <a:t>Teach that people also have boundaries about the information they share. </a:t>
            </a:r>
            <a:endParaRPr dirty="0"/>
          </a:p>
          <a:p>
            <a:pPr marL="0" lvl="0" indent="0" algn="l" rtl="0">
              <a:lnSpc>
                <a:spcPct val="115000"/>
              </a:lnSpc>
              <a:spcBef>
                <a:spcPts val="1000"/>
              </a:spcBef>
              <a:spcAft>
                <a:spcPts val="0"/>
              </a:spcAft>
              <a:buClr>
                <a:schemeClr val="dk1"/>
              </a:buClr>
              <a:buSzPts val="1400"/>
              <a:buNone/>
            </a:pPr>
            <a:r>
              <a:rPr lang="en-GB" dirty="0"/>
              <a:t>We have a right, for example: </a:t>
            </a:r>
            <a:endParaRPr dirty="0"/>
          </a:p>
          <a:p>
            <a:pPr marL="457200" lvl="0" indent="-317500" algn="l" rtl="0">
              <a:lnSpc>
                <a:spcPct val="115000"/>
              </a:lnSpc>
              <a:spcBef>
                <a:spcPts val="1000"/>
              </a:spcBef>
              <a:spcAft>
                <a:spcPts val="0"/>
              </a:spcAft>
              <a:buSzPts val="1400"/>
              <a:buChar char="●"/>
            </a:pPr>
            <a:r>
              <a:rPr lang="en-GB" dirty="0"/>
              <a:t>not to share personal information with someone online</a:t>
            </a:r>
            <a:endParaRPr dirty="0"/>
          </a:p>
          <a:p>
            <a:pPr marL="457200" lvl="0" indent="-317500" algn="l" rtl="0">
              <a:lnSpc>
                <a:spcPct val="115000"/>
              </a:lnSpc>
              <a:spcBef>
                <a:spcPts val="0"/>
              </a:spcBef>
              <a:spcAft>
                <a:spcPts val="0"/>
              </a:spcAft>
              <a:buSzPts val="1400"/>
              <a:buChar char="●"/>
            </a:pPr>
            <a:r>
              <a:rPr lang="en-GB" dirty="0"/>
              <a:t>to only talk to the people we choose (e.g. a close friend or trusted adult) about some issues</a:t>
            </a:r>
            <a:endParaRPr dirty="0"/>
          </a:p>
          <a:p>
            <a:pPr marL="0" lvl="0" indent="0" algn="l" rtl="0">
              <a:lnSpc>
                <a:spcPct val="115000"/>
              </a:lnSpc>
              <a:spcBef>
                <a:spcPts val="1000"/>
              </a:spcBef>
              <a:spcAft>
                <a:spcPts val="0"/>
              </a:spcAft>
              <a:buNone/>
            </a:pPr>
            <a:r>
              <a:rPr lang="en-GB" dirty="0"/>
              <a:t>Remind pupils that if they or someone they know is keeping information private that worries or upsets them, they have a right to talk to a trusted adult about it.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Clr>
                <a:schemeClr val="dk1"/>
              </a:buClr>
              <a:buSzPts val="1400"/>
              <a:buNone/>
            </a:pPr>
            <a:endParaRPr dirty="0"/>
          </a:p>
        </p:txBody>
      </p:sp>
      <p:sp>
        <p:nvSpPr>
          <p:cNvPr id="325" name="Google Shape;325;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326" name="Google Shape;326;p57"/>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27" name="Google Shape;327;p57"/>
          <p:cNvSpPr txBox="1"/>
          <p:nvPr/>
        </p:nvSpPr>
        <p:spPr>
          <a:xfrm>
            <a:off x="6178800" y="216425"/>
            <a:ext cx="2695200" cy="178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what sorts of boundaries are appropriate in friendships with peers and others (including in a digital context).</a:t>
            </a:r>
            <a:br>
              <a:rPr lang="en-GB" sz="1600">
                <a:solidFill>
                  <a:srgbClr val="595959"/>
                </a:solidFill>
              </a:rPr>
            </a:br>
            <a:r>
              <a:rPr lang="en-GB" sz="1600">
                <a:solidFill>
                  <a:srgbClr val="595959"/>
                </a:solidFill>
              </a:rPr>
              <a:t> </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Privacy</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33" name="Google Shape;333;p5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children, young people and adults have a right to privacy, which may include: </a:t>
            </a:r>
            <a:endParaRPr dirty="0"/>
          </a:p>
          <a:p>
            <a:pPr marL="457200" lvl="0" indent="-317500" algn="l" rtl="0">
              <a:lnSpc>
                <a:spcPct val="115000"/>
              </a:lnSpc>
              <a:spcBef>
                <a:spcPts val="1000"/>
              </a:spcBef>
              <a:spcAft>
                <a:spcPts val="0"/>
              </a:spcAft>
              <a:buSzPts val="1400"/>
              <a:buChar char="●"/>
            </a:pPr>
            <a:r>
              <a:rPr lang="en-GB" dirty="0"/>
              <a:t>having some times or spaces where others do not see us (e.g. when using the toilet or dressing) </a:t>
            </a:r>
            <a:endParaRPr dirty="0"/>
          </a:p>
          <a:p>
            <a:pPr marL="457200" lvl="0" indent="-317500" algn="l" rtl="0">
              <a:lnSpc>
                <a:spcPct val="115000"/>
              </a:lnSpc>
              <a:spcBef>
                <a:spcPts val="0"/>
              </a:spcBef>
              <a:spcAft>
                <a:spcPts val="0"/>
              </a:spcAft>
              <a:buSzPts val="1400"/>
              <a:buChar char="●"/>
            </a:pPr>
            <a:r>
              <a:rPr lang="en-GB" dirty="0"/>
              <a:t>having some things that other people do not know about us (e.g. our personal details)</a:t>
            </a:r>
            <a:endParaRPr dirty="0"/>
          </a:p>
          <a:p>
            <a:pPr marL="0" lvl="0" indent="0" algn="l" rtl="0">
              <a:lnSpc>
                <a:spcPct val="115000"/>
              </a:lnSpc>
              <a:spcBef>
                <a:spcPts val="1000"/>
              </a:spcBef>
              <a:spcAft>
                <a:spcPts val="0"/>
              </a:spcAft>
              <a:buNone/>
            </a:pPr>
            <a:r>
              <a:rPr lang="en-GB" dirty="0"/>
              <a:t>Explain that sometimes trusted adults need to check a child is safe or know things (including secrets) in order to keep them safe. </a:t>
            </a:r>
            <a:endParaRPr dirty="0"/>
          </a:p>
          <a:p>
            <a:pPr marL="0" lvl="0" indent="0" algn="l" rtl="0">
              <a:lnSpc>
                <a:spcPct val="115000"/>
              </a:lnSpc>
              <a:spcBef>
                <a:spcPts val="1000"/>
              </a:spcBef>
              <a:spcAft>
                <a:spcPts val="0"/>
              </a:spcAft>
              <a:buNone/>
            </a:pPr>
            <a:r>
              <a:rPr lang="en-GB" dirty="0"/>
              <a:t> </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4" name="Google Shape;334;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a:p>
        </p:txBody>
      </p:sp>
      <p:sp>
        <p:nvSpPr>
          <p:cNvPr id="335" name="Google Shape;335;p58"/>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36" name="Google Shape;336;p58"/>
          <p:cNvSpPr txBox="1"/>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about the concept of privacy and the implications of it for both children and adults; including that it is not always right to keep secrets if they relate to being safe.</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Secrets </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42" name="Google Shape;342;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sometimes secrets can be fun (e.g. a surprise party). However, we do not have to keep secrets that make us feel worried or uncomfortable.</a:t>
            </a:r>
            <a:endParaRPr dirty="0"/>
          </a:p>
          <a:p>
            <a:pPr marL="0" lvl="0" indent="0" algn="l" rtl="0">
              <a:lnSpc>
                <a:spcPct val="115000"/>
              </a:lnSpc>
              <a:spcBef>
                <a:spcPts val="1000"/>
              </a:spcBef>
              <a:spcAft>
                <a:spcPts val="0"/>
              </a:spcAft>
              <a:buNone/>
            </a:pPr>
            <a:r>
              <a:rPr lang="en-GB" dirty="0"/>
              <a:t>Explain that pupils can:</a:t>
            </a:r>
            <a:endParaRPr dirty="0"/>
          </a:p>
          <a:p>
            <a:pPr marL="457200" lvl="0" indent="-317500" algn="l" rtl="0">
              <a:lnSpc>
                <a:spcPct val="115000"/>
              </a:lnSpc>
              <a:spcBef>
                <a:spcPts val="1000"/>
              </a:spcBef>
              <a:spcAft>
                <a:spcPts val="0"/>
              </a:spcAft>
              <a:buSzPts val="1400"/>
              <a:buChar char="●"/>
            </a:pPr>
            <a:r>
              <a:rPr lang="en-GB" dirty="0"/>
              <a:t>ask a trusted adult for advice if a secret makes them feel scared, embarrassed or uncomfortable</a:t>
            </a:r>
            <a:endParaRPr dirty="0"/>
          </a:p>
          <a:p>
            <a:pPr marL="457200" lvl="0" indent="-317500" algn="l" rtl="0">
              <a:lnSpc>
                <a:spcPct val="115000"/>
              </a:lnSpc>
              <a:spcBef>
                <a:spcPts val="0"/>
              </a:spcBef>
              <a:spcAft>
                <a:spcPts val="0"/>
              </a:spcAft>
              <a:buSzPts val="1400"/>
              <a:buChar char="●"/>
            </a:pPr>
            <a:r>
              <a:rPr lang="en-GB" dirty="0"/>
              <a:t>encourage a friend to speak to someone or call </a:t>
            </a:r>
            <a:r>
              <a:rPr lang="en-GB" u="sng" dirty="0">
                <a:solidFill>
                  <a:schemeClr val="hlink"/>
                </a:solidFill>
                <a:hlinkClick r:id="rId3"/>
              </a:rPr>
              <a:t>Childline</a:t>
            </a:r>
            <a:r>
              <a:rPr lang="en-GB" dirty="0"/>
              <a:t> anonymously if they are keeping a strange or worrying secret</a:t>
            </a:r>
            <a:endParaRPr dirty="0"/>
          </a:p>
          <a:p>
            <a:pPr marL="0" lvl="0" indent="0" algn="l" rtl="0">
              <a:spcBef>
                <a:spcPts val="1000"/>
              </a:spcBef>
              <a:spcAft>
                <a:spcPts val="0"/>
              </a:spcAft>
              <a:buNone/>
            </a:pPr>
            <a:r>
              <a:rPr lang="en-GB" dirty="0"/>
              <a:t>This applies even if an adult or another young person has asked for something to be a secret. Talking to a trusted adult could keep someone safe.</a:t>
            </a:r>
            <a:endParaRPr dirty="0"/>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3" name="Google Shape;343;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344" name="Google Shape;344;p59"/>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45" name="Google Shape;345;p59"/>
          <p:cNvSpPr txBox="1"/>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about the concept of privacy and the implications of it for both children and adults; including that it is not always right to keep secrets if they relate to being safe.</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Rights over our own bodies (1)</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51" name="Google Shape;351;p60"/>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Recognise that for some pupils physical contact with others can be a good thing. Holding hands with or hugging people we like and trust can be positive and reassuring.</a:t>
            </a:r>
          </a:p>
          <a:p>
            <a:pPr marL="0" lvl="0" indent="0" algn="l" rtl="0">
              <a:lnSpc>
                <a:spcPct val="115000"/>
              </a:lnSpc>
              <a:spcBef>
                <a:spcPts val="1000"/>
              </a:spcBef>
              <a:spcAft>
                <a:spcPts val="0"/>
              </a:spcAft>
              <a:buNone/>
            </a:pPr>
            <a:r>
              <a:rPr lang="en-GB" dirty="0"/>
              <a:t>Teach that everyone’s body belongs to them. For older pupils introduce the concept of </a:t>
            </a:r>
            <a:r>
              <a:rPr lang="en-GB" b="1" dirty="0"/>
              <a:t>‘bodily autonomy’</a:t>
            </a:r>
            <a:r>
              <a:rPr lang="en-GB" dirty="0"/>
              <a:t>. </a:t>
            </a:r>
            <a:endParaRPr dirty="0"/>
          </a:p>
          <a:p>
            <a:pPr marL="0" lvl="0" indent="0" algn="l" rtl="0">
              <a:lnSpc>
                <a:spcPct val="115000"/>
              </a:lnSpc>
              <a:spcBef>
                <a:spcPts val="1000"/>
              </a:spcBef>
              <a:spcAft>
                <a:spcPts val="0"/>
              </a:spcAft>
              <a:buNone/>
            </a:pPr>
            <a:r>
              <a:rPr lang="en-GB" dirty="0"/>
              <a:t>Wherever possible an individual’s physical boundaries should be respected. No one should do anything to someone else’s body to make them feel uncomfortable. </a:t>
            </a:r>
          </a:p>
          <a:p>
            <a:pPr marL="0" lvl="0" indent="0" algn="l" rtl="0">
              <a:lnSpc>
                <a:spcPct val="115000"/>
              </a:lnSpc>
              <a:spcBef>
                <a:spcPts val="1000"/>
              </a:spcBef>
              <a:spcAft>
                <a:spcPts val="0"/>
              </a:spcAft>
              <a:buNone/>
            </a:pPr>
            <a:r>
              <a:rPr lang="en-GB" dirty="0"/>
              <a:t>Ensure that children are able to name body parts and are aware of which parts are considered to be private.</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2" name="Google Shape;352;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354" name="Google Shape;354;p60"/>
          <p:cNvSpPr txBox="1"/>
          <p:nvPr/>
        </p:nvSpPr>
        <p:spPr>
          <a:xfrm>
            <a:off x="6178800" y="216425"/>
            <a:ext cx="2695200" cy="205433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that each person’s body belongs to them, and the differences between appropriate and inappropriate or unsafe physical, and other, contact.</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
        <p:nvSpPr>
          <p:cNvPr id="353" name="Google Shape;353;p60"/>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solidFill>
                  <a:srgbClr val="073763"/>
                </a:solidFill>
              </a:rPr>
              <a:t>Rights over our own bodies (2)</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69" name="Google Shape;369;p62"/>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t>Emphasise the wonders of our bodies, and be clear that our bodies belong to us.</a:t>
            </a:r>
          </a:p>
          <a:p>
            <a:pPr marL="0" lvl="0" indent="0" algn="l" rtl="0">
              <a:spcBef>
                <a:spcPts val="1000"/>
              </a:spcBef>
              <a:spcAft>
                <a:spcPts val="0"/>
              </a:spcAft>
              <a:buNone/>
            </a:pPr>
            <a:r>
              <a:rPr lang="en-GB" dirty="0"/>
              <a:t>Teach that people have a right to:</a:t>
            </a:r>
            <a:endParaRPr dirty="0"/>
          </a:p>
          <a:p>
            <a:pPr marL="457200" lvl="0" indent="-317500" algn="l" rtl="0">
              <a:spcBef>
                <a:spcPts val="1000"/>
              </a:spcBef>
              <a:spcAft>
                <a:spcPts val="0"/>
              </a:spcAft>
              <a:buSzPts val="1400"/>
              <a:buChar char="●"/>
            </a:pPr>
            <a:r>
              <a:rPr lang="en-GB" b="1" dirty="0"/>
              <a:t>choose whether we have physical contact</a:t>
            </a:r>
            <a:r>
              <a:rPr lang="en-GB" dirty="0"/>
              <a:t>, like holding hands or hugging</a:t>
            </a:r>
            <a:endParaRPr dirty="0"/>
          </a:p>
          <a:p>
            <a:pPr marL="457200" lvl="0" indent="-317500" algn="l" rtl="0">
              <a:spcBef>
                <a:spcPts val="0"/>
              </a:spcBef>
              <a:spcAft>
                <a:spcPts val="0"/>
              </a:spcAft>
              <a:buSzPts val="1400"/>
              <a:buChar char="●"/>
            </a:pPr>
            <a:r>
              <a:rPr lang="en-GB" b="1" dirty="0"/>
              <a:t>refuse some contact</a:t>
            </a:r>
            <a:r>
              <a:rPr lang="en-GB" dirty="0"/>
              <a:t>, e.g. saying ‘no’ or ‘that makes me uncomfortable’, or indicating in another way in words, with a facial expression or with our body</a:t>
            </a:r>
            <a:endParaRPr dirty="0"/>
          </a:p>
          <a:p>
            <a:pPr marL="457200" lvl="0" indent="-317500" algn="l" rtl="0">
              <a:spcBef>
                <a:spcPts val="0"/>
              </a:spcBef>
              <a:spcAft>
                <a:spcPts val="0"/>
              </a:spcAft>
              <a:buSzPts val="1400"/>
              <a:buChar char="●"/>
            </a:pPr>
            <a:r>
              <a:rPr lang="en-GB" b="1" dirty="0"/>
              <a:t>change our mind</a:t>
            </a:r>
            <a:r>
              <a:rPr lang="en-GB" dirty="0"/>
              <a:t> about physical or other contact at any time</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0" name="Google Shape;370;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371" name="Google Shape;371;p62"/>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72" name="Google Shape;372;p62"/>
          <p:cNvSpPr txBox="1"/>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that each person’s body belongs to them, and the differences between appropriate and inappropriate or unsafe physical, and other, contact.</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Rights over our own bodies (3)</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60" name="Google Shape;360;p61"/>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an adult or another young person should never make a young person uncomfortable, e.g. by: </a:t>
            </a:r>
            <a:endParaRPr dirty="0"/>
          </a:p>
          <a:p>
            <a:pPr marL="457200" lvl="0" indent="-317500" algn="l" rtl="0">
              <a:spcBef>
                <a:spcPts val="1000"/>
              </a:spcBef>
              <a:spcAft>
                <a:spcPts val="0"/>
              </a:spcAft>
              <a:buSzPts val="1400"/>
              <a:buChar char="●"/>
            </a:pPr>
            <a:r>
              <a:rPr lang="en-GB" dirty="0"/>
              <a:t>touching them inappropriately</a:t>
            </a:r>
          </a:p>
          <a:p>
            <a:pPr marL="457200" lvl="0" indent="-317500" algn="l" rtl="0">
              <a:spcAft>
                <a:spcPts val="0"/>
              </a:spcAft>
              <a:buSzPts val="1400"/>
              <a:buChar char="●"/>
            </a:pPr>
            <a:r>
              <a:rPr lang="en-GB" dirty="0"/>
              <a:t>touching them in a way they do not agree to </a:t>
            </a:r>
            <a:endParaRPr dirty="0"/>
          </a:p>
          <a:p>
            <a:pPr marL="457200" lvl="0" indent="-317500" algn="l" rtl="0">
              <a:spcBef>
                <a:spcPts val="0"/>
              </a:spcBef>
              <a:spcAft>
                <a:spcPts val="0"/>
              </a:spcAft>
              <a:buSzPts val="1400"/>
              <a:buChar char="●"/>
            </a:pPr>
            <a:r>
              <a:rPr lang="en-GB" dirty="0"/>
              <a:t>asking them to share or look at an inappropriate image (e.g. a partly or fully naked picture)</a:t>
            </a:r>
            <a:endParaRPr dirty="0"/>
          </a:p>
        </p:txBody>
      </p:sp>
      <p:sp>
        <p:nvSpPr>
          <p:cNvPr id="361" name="Google Shape;361;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362" name="Google Shape;362;p61"/>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63" name="Google Shape;363;p61"/>
          <p:cNvSpPr txBox="1"/>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that each person’s body belongs to them, and the differences between appropriate and inappropriate or unsafe physical, and other, contact.</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solidFill>
                  <a:srgbClr val="073763"/>
                </a:solidFill>
              </a:rPr>
              <a:t>Rights over our own bodies (4)</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69" name="Google Shape;369;p62"/>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t>Explain that pupils can:</a:t>
            </a:r>
          </a:p>
          <a:p>
            <a:pPr marL="457200" lvl="0" indent="-317500" algn="l" rtl="0">
              <a:lnSpc>
                <a:spcPct val="115000"/>
              </a:lnSpc>
              <a:spcBef>
                <a:spcPts val="1000"/>
              </a:spcBef>
              <a:spcAft>
                <a:spcPts val="0"/>
              </a:spcAft>
              <a:buSzPts val="1400"/>
              <a:buChar char="●"/>
            </a:pPr>
            <a:r>
              <a:rPr lang="en-GB" dirty="0"/>
              <a:t>ask a trusted adult for advice if physical contact ever makes them feel scared, embarrassed or uncomfortable</a:t>
            </a:r>
          </a:p>
          <a:p>
            <a:pPr marL="457200" lvl="0" indent="-317500" algn="l" rtl="0">
              <a:lnSpc>
                <a:spcPct val="115000"/>
              </a:lnSpc>
              <a:spcBef>
                <a:spcPts val="0"/>
              </a:spcBef>
              <a:spcAft>
                <a:spcPts val="0"/>
              </a:spcAft>
              <a:buSzPts val="1400"/>
              <a:buChar char="●"/>
            </a:pPr>
            <a:r>
              <a:rPr lang="en-GB" dirty="0"/>
              <a:t>encourage a friend to speak to someone or call </a:t>
            </a:r>
            <a:r>
              <a:rPr lang="en-GB" u="sng" dirty="0">
                <a:solidFill>
                  <a:schemeClr val="hlink"/>
                </a:solidFill>
                <a:hlinkClick r:id="rId3"/>
              </a:rPr>
              <a:t>Childline</a:t>
            </a:r>
            <a:r>
              <a:rPr lang="en-GB" dirty="0"/>
              <a:t> anonymously if they are worried about physical contact they have experienced</a:t>
            </a:r>
          </a:p>
          <a:p>
            <a:pPr marL="0" indent="0">
              <a:spcBef>
                <a:spcPts val="1000"/>
              </a:spcBef>
              <a:buNone/>
            </a:pPr>
            <a:r>
              <a:rPr lang="en-GB" dirty="0"/>
              <a:t>Refer to the slides on “Asking for help and support” for more guidance.</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0" name="Google Shape;370;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a:p>
        </p:txBody>
      </p:sp>
      <p:sp>
        <p:nvSpPr>
          <p:cNvPr id="371" name="Google Shape;371;p62"/>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72" name="Google Shape;372;p62"/>
          <p:cNvSpPr txBox="1"/>
          <p:nvPr/>
        </p:nvSpPr>
        <p:spPr>
          <a:xfrm>
            <a:off x="6178800" y="216425"/>
            <a:ext cx="2695200" cy="2355300"/>
          </a:xfrm>
          <a:prstGeom prst="rect">
            <a:avLst/>
          </a:prstGeom>
          <a:solidFill>
            <a:schemeClr val="bg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that each person’s body belongs to them, and the differences between appropriate and inappropriate or unsafe physical, and other, contact.</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extLst>
      <p:ext uri="{BB962C8B-B14F-4D97-AF65-F5344CB8AC3E}">
        <p14:creationId xmlns:p14="http://schemas.microsoft.com/office/powerpoint/2010/main" val="1451322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6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Responding to adults </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78" name="Google Shape;378;p6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t>Teach that children have the right to:</a:t>
            </a:r>
            <a:endParaRPr dirty="0"/>
          </a:p>
          <a:p>
            <a:pPr marL="457200" lvl="0" indent="-317500" algn="l" rtl="0">
              <a:spcBef>
                <a:spcPts val="1000"/>
              </a:spcBef>
              <a:spcAft>
                <a:spcPts val="0"/>
              </a:spcAft>
              <a:buSzPts val="1400"/>
              <a:buChar char="●"/>
            </a:pPr>
            <a:r>
              <a:rPr lang="en-GB" dirty="0"/>
              <a:t>deny or withdraw permission from adults or other young people who make them feel uncomfortable or unsafe to have contact with them in person or online</a:t>
            </a:r>
            <a:endParaRPr dirty="0"/>
          </a:p>
          <a:p>
            <a:pPr marL="457200" lvl="0" indent="-317500" algn="l" rtl="0">
              <a:spcBef>
                <a:spcPts val="0"/>
              </a:spcBef>
              <a:spcAft>
                <a:spcPts val="0"/>
              </a:spcAft>
              <a:buSzPts val="1400"/>
              <a:buChar char="●"/>
            </a:pPr>
            <a:r>
              <a:rPr lang="en-GB" dirty="0"/>
              <a:t>speak to a trusted adult if an adult or another young person makes them feel unsafe, sad, worried or embarrassed</a:t>
            </a: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9" name="Google Shape;379;p6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380" name="Google Shape;380;p63"/>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81" name="Google Shape;381;p63"/>
          <p:cNvSpPr txBox="1"/>
          <p:nvPr/>
        </p:nvSpPr>
        <p:spPr>
          <a:xfrm>
            <a:off x="6178800" y="216425"/>
            <a:ext cx="2695200" cy="21189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how to respond safely and appropriately to adults they may encounter (in all contexts, including online) whom they do not know.</a:t>
            </a:r>
            <a:br>
              <a:rPr lang="en-GB" sz="1600" dirty="0">
                <a:solidFill>
                  <a:srgbClr val="595959"/>
                </a:solidFill>
              </a:rPr>
            </a:br>
            <a:r>
              <a:rPr lang="en-GB" sz="1600" dirty="0">
                <a:solidFill>
                  <a:srgbClr val="595959"/>
                </a:solidFill>
              </a:rPr>
              <a: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Being safe</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87" name="Google Shape;387;p6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t>Teach that all people, including children, have a right to feel safe.</a:t>
            </a:r>
            <a:endParaRPr dirty="0"/>
          </a:p>
          <a:p>
            <a:pPr marL="0" lvl="0" indent="0" algn="l" rtl="0">
              <a:lnSpc>
                <a:spcPct val="115000"/>
              </a:lnSpc>
              <a:spcBef>
                <a:spcPts val="1600"/>
              </a:spcBef>
              <a:spcAft>
                <a:spcPts val="0"/>
              </a:spcAft>
              <a:buNone/>
            </a:pPr>
            <a:r>
              <a:rPr lang="en-GB" dirty="0"/>
              <a:t>For example, feeling safe can mean: </a:t>
            </a:r>
            <a:endParaRPr dirty="0"/>
          </a:p>
          <a:p>
            <a:pPr marL="457200" lvl="0" indent="-317500" algn="l" rtl="0">
              <a:lnSpc>
                <a:spcPct val="115000"/>
              </a:lnSpc>
              <a:spcBef>
                <a:spcPts val="1600"/>
              </a:spcBef>
              <a:spcAft>
                <a:spcPts val="0"/>
              </a:spcAft>
              <a:buSzPts val="1400"/>
              <a:buChar char="●"/>
            </a:pPr>
            <a:r>
              <a:rPr lang="en-GB" dirty="0"/>
              <a:t>feeling cared for by our family</a:t>
            </a:r>
            <a:endParaRPr dirty="0"/>
          </a:p>
          <a:p>
            <a:pPr marL="457200" lvl="0" indent="-317500" algn="l" rtl="0">
              <a:lnSpc>
                <a:spcPct val="115000"/>
              </a:lnSpc>
              <a:spcBef>
                <a:spcPts val="0"/>
              </a:spcBef>
              <a:spcAft>
                <a:spcPts val="0"/>
              </a:spcAft>
              <a:buSzPts val="1400"/>
              <a:buChar char="●"/>
            </a:pPr>
            <a:r>
              <a:rPr lang="en-GB" dirty="0"/>
              <a:t>knowing we will have enough food when we need it</a:t>
            </a:r>
          </a:p>
          <a:p>
            <a:r>
              <a:rPr lang="en-GB" dirty="0"/>
              <a:t>for some pupils, positive, reassuring touch</a:t>
            </a:r>
            <a:endParaRPr dirty="0"/>
          </a:p>
          <a:p>
            <a:pPr marL="0" lvl="0" indent="0" algn="l" rtl="0">
              <a:lnSpc>
                <a:spcPct val="115000"/>
              </a:lnSpc>
              <a:spcBef>
                <a:spcPts val="1600"/>
              </a:spcBef>
              <a:spcAft>
                <a:spcPts val="1600"/>
              </a:spcAft>
              <a:buNone/>
            </a:pPr>
            <a:endParaRPr dirty="0"/>
          </a:p>
        </p:txBody>
      </p:sp>
      <p:sp>
        <p:nvSpPr>
          <p:cNvPr id="388" name="Google Shape;388;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389" name="Google Shape;389;p64"/>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90" name="Google Shape;390;p64"/>
          <p:cNvSpPr txBox="1"/>
          <p:nvPr/>
        </p:nvSpPr>
        <p:spPr>
          <a:xfrm>
            <a:off x="6178800" y="216425"/>
            <a:ext cx="2695200" cy="15672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how to recognise and report feelings of being unsafe or feeling bad about any adult.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Feeling unsafe</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96" name="Google Shape;396;p6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500"/>
              </a:spcBef>
              <a:spcAft>
                <a:spcPts val="0"/>
              </a:spcAft>
              <a:buClr>
                <a:schemeClr val="dk1"/>
              </a:buClr>
              <a:buSzPts val="1100"/>
              <a:buFont typeface="Arial"/>
              <a:buNone/>
            </a:pPr>
            <a:r>
              <a:rPr lang="en-GB" dirty="0"/>
              <a:t>Teach pupils to trust how they feel to help recognise  feelings of being unsafe or feeling bad about any adult or other young person. </a:t>
            </a:r>
          </a:p>
          <a:p>
            <a:pPr marL="0" lvl="0" indent="0" algn="l" rtl="0">
              <a:lnSpc>
                <a:spcPct val="115000"/>
              </a:lnSpc>
              <a:spcBef>
                <a:spcPts val="1000"/>
              </a:spcBef>
              <a:spcAft>
                <a:spcPts val="0"/>
              </a:spcAft>
              <a:buNone/>
            </a:pPr>
            <a:r>
              <a:rPr lang="en-GB" dirty="0"/>
              <a:t>Explore examples of behaviour that can make people feel unsafe, include examples from previous slides in this module. </a:t>
            </a:r>
          </a:p>
          <a:p>
            <a:pPr marL="0" lvl="0" indent="0" algn="l" rtl="0">
              <a:lnSpc>
                <a:spcPct val="115000"/>
              </a:lnSpc>
              <a:spcBef>
                <a:spcPts val="1000"/>
              </a:spcBef>
              <a:spcAft>
                <a:spcPts val="0"/>
              </a:spcAft>
              <a:buNone/>
            </a:pPr>
            <a:r>
              <a:rPr lang="en-GB" dirty="0"/>
              <a:t>Add that being shouted at a lot with hurtful words, or told to say bad things about someone else might also make them feel unsafe.</a:t>
            </a:r>
          </a:p>
          <a:p>
            <a:pPr marL="0" lvl="0" indent="0" algn="l" rtl="0">
              <a:spcBef>
                <a:spcPts val="1000"/>
              </a:spcBef>
              <a:spcAft>
                <a:spcPts val="0"/>
              </a:spcAft>
              <a:buClr>
                <a:schemeClr val="dk1"/>
              </a:buClr>
              <a:buSzPts val="1100"/>
              <a:buFont typeface="Arial"/>
              <a:buNone/>
            </a:pPr>
            <a:endParaRPr dirty="0"/>
          </a:p>
        </p:txBody>
      </p:sp>
      <p:sp>
        <p:nvSpPr>
          <p:cNvPr id="397" name="Google Shape;397;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398" name="Google Shape;398;p65"/>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399" name="Google Shape;399;p65"/>
          <p:cNvSpPr txBox="1"/>
          <p:nvPr/>
        </p:nvSpPr>
        <p:spPr>
          <a:xfrm>
            <a:off x="6178800" y="216425"/>
            <a:ext cx="2695200" cy="15672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rgbClr val="595959"/>
                </a:solidFill>
              </a:rPr>
              <a:t>STATUTORY GUIDANCE </a:t>
            </a:r>
            <a:br>
              <a:rPr lang="en-GB" sz="1600" b="1" dirty="0">
                <a:solidFill>
                  <a:srgbClr val="595959"/>
                </a:solidFill>
              </a:rPr>
            </a:br>
            <a:r>
              <a:rPr lang="en-GB" sz="1600" dirty="0">
                <a:solidFill>
                  <a:srgbClr val="595959"/>
                </a:solidFill>
              </a:rPr>
              <a:t>Know how to recognise and report feelings of being unsafe or feeling bad about any adult. </a:t>
            </a:r>
            <a:endParaRPr sz="1600" dirty="0">
              <a:solidFill>
                <a:srgbClr val="595959"/>
              </a:solidFill>
            </a:endParaRPr>
          </a:p>
          <a:p>
            <a:pPr marL="0" lvl="0" indent="0" algn="l" rtl="0">
              <a:lnSpc>
                <a:spcPct val="115000"/>
              </a:lnSpc>
              <a:spcBef>
                <a:spcPts val="1600"/>
              </a:spcBef>
              <a:spcAft>
                <a:spcPts val="1600"/>
              </a:spcAft>
              <a:buNone/>
            </a:pPr>
            <a:endParaRPr sz="1600" i="1" dirty="0">
              <a:solidFill>
                <a:srgbClr val="595959"/>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67"/>
          <p:cNvSpPr txBox="1">
            <a:spLocks noGrp="1"/>
          </p:cNvSpPr>
          <p:nvPr>
            <p:ph type="title"/>
          </p:nvPr>
        </p:nvSpPr>
        <p:spPr>
          <a:xfrm>
            <a:off x="1506300" y="2150850"/>
            <a:ext cx="61314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073763"/>
                </a:solidFill>
              </a:rPr>
              <a:t>Asking for help and support</a:t>
            </a:r>
            <a:endParaRPr dirty="0">
              <a:solidFill>
                <a:srgbClr val="073763"/>
              </a:solidFill>
            </a:endParaRPr>
          </a:p>
        </p:txBody>
      </p:sp>
      <p:sp>
        <p:nvSpPr>
          <p:cNvPr id="414" name="Google Shape;414;p6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35</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Recognising abusive behaviour (1)</a:t>
            </a:r>
            <a:endParaRPr dirty="0">
              <a:solidFill>
                <a:srgbClr val="073763"/>
              </a:solidFill>
            </a:endParaRPr>
          </a:p>
          <a:p>
            <a:pPr marL="0" lvl="0" indent="0" algn="l" rtl="0">
              <a:lnSpc>
                <a:spcPct val="100000"/>
              </a:lnSpc>
              <a:spcBef>
                <a:spcPts val="0"/>
              </a:spcBef>
              <a:spcAft>
                <a:spcPts val="0"/>
              </a:spcAft>
              <a:buSzPts val="2800"/>
              <a:buNone/>
            </a:pPr>
            <a:r>
              <a:rPr lang="en-GB" dirty="0">
                <a:solidFill>
                  <a:srgbClr val="073763"/>
                </a:solidFill>
              </a:rPr>
              <a:t> </a:t>
            </a:r>
            <a:endParaRPr dirty="0">
              <a:solidFill>
                <a:srgbClr val="073763"/>
              </a:solidFill>
            </a:endParaRPr>
          </a:p>
        </p:txBody>
      </p:sp>
      <p:sp>
        <p:nvSpPr>
          <p:cNvPr id="420" name="Google Shape;420;p68"/>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Embed learning from ‘respectful relationships’ and discuss the characteristics of positive relationships to enable pupils to contrast positive and negative behaviour.</a:t>
            </a:r>
          </a:p>
          <a:p>
            <a:pPr marL="0" lvl="0" indent="0" algn="l" rtl="0">
              <a:spcBef>
                <a:spcPts val="1000"/>
              </a:spcBef>
              <a:spcAft>
                <a:spcPts val="0"/>
              </a:spcAft>
              <a:buNone/>
            </a:pPr>
            <a:r>
              <a:rPr lang="en-GB" dirty="0"/>
              <a:t>Begin to introduce the concept of abuse (covered in more detail in secondary) so that pupils: </a:t>
            </a:r>
            <a:endParaRPr dirty="0"/>
          </a:p>
          <a:p>
            <a:pPr marL="457200" lvl="0" indent="-317500" algn="l" rtl="0">
              <a:spcBef>
                <a:spcPts val="1000"/>
              </a:spcBef>
              <a:spcAft>
                <a:spcPts val="0"/>
              </a:spcAft>
              <a:buSzPts val="1400"/>
              <a:buChar char="●"/>
            </a:pPr>
            <a:r>
              <a:rPr lang="en-GB" dirty="0"/>
              <a:t>can recognise the signs that something is wrong</a:t>
            </a:r>
            <a:endParaRPr dirty="0"/>
          </a:p>
          <a:p>
            <a:pPr marL="457200" lvl="0" indent="-317500" algn="l" rtl="0">
              <a:spcBef>
                <a:spcPts val="0"/>
              </a:spcBef>
              <a:spcAft>
                <a:spcPts val="0"/>
              </a:spcAft>
              <a:buSzPts val="1400"/>
              <a:buChar char="●"/>
            </a:pPr>
            <a:r>
              <a:rPr lang="en-GB" dirty="0"/>
              <a:t>know when they need to get support </a:t>
            </a: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421" name="Google Shape;421;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422" name="Google Shape;422;p68"/>
          <p:cNvSpPr txBox="1"/>
          <p:nvPr/>
        </p:nvSpPr>
        <p:spPr>
          <a:xfrm>
            <a:off x="6178800" y="216425"/>
            <a:ext cx="2695200" cy="1569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to ask for advice or help for themselves or others, and to keep trying until they are heard.</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
        <p:nvSpPr>
          <p:cNvPr id="423" name="Google Shape;423;p68"/>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Recognising abusive behaviour (2)</a:t>
            </a:r>
            <a:endParaRPr dirty="0">
              <a:solidFill>
                <a:srgbClr val="073763"/>
              </a:solidFill>
            </a:endParaRPr>
          </a:p>
          <a:p>
            <a:pPr marL="0" lvl="0" indent="0" algn="l" rtl="0">
              <a:lnSpc>
                <a:spcPct val="100000"/>
              </a:lnSpc>
              <a:spcBef>
                <a:spcPts val="0"/>
              </a:spcBef>
              <a:spcAft>
                <a:spcPts val="0"/>
              </a:spcAft>
              <a:buSzPts val="2800"/>
              <a:buNone/>
            </a:pPr>
            <a:r>
              <a:rPr lang="en-GB" dirty="0">
                <a:solidFill>
                  <a:srgbClr val="073763"/>
                </a:solidFill>
              </a:rPr>
              <a:t> </a:t>
            </a:r>
            <a:endParaRPr dirty="0">
              <a:solidFill>
                <a:srgbClr val="073763"/>
              </a:solidFill>
            </a:endParaRPr>
          </a:p>
        </p:txBody>
      </p:sp>
      <p:sp>
        <p:nvSpPr>
          <p:cNvPr id="420" name="Google Shape;420;p68"/>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t>In particular, explain that a pupil can seek help if: </a:t>
            </a:r>
            <a:endParaRPr dirty="0"/>
          </a:p>
          <a:p>
            <a:pPr marL="457200" lvl="0" indent="-317500" algn="l" rtl="0">
              <a:spcBef>
                <a:spcPts val="1000"/>
              </a:spcBef>
              <a:spcAft>
                <a:spcPts val="0"/>
              </a:spcAft>
              <a:buSzPts val="1400"/>
              <a:buChar char="●"/>
            </a:pPr>
            <a:r>
              <a:rPr lang="en-GB" dirty="0"/>
              <a:t>someone is harming them in any way</a:t>
            </a:r>
          </a:p>
          <a:p>
            <a:pPr marL="457200" lvl="0" indent="-317500" algn="l" rtl="0">
              <a:spcAft>
                <a:spcPts val="0"/>
              </a:spcAft>
              <a:buSzPts val="1400"/>
              <a:buChar char="●"/>
            </a:pPr>
            <a:r>
              <a:rPr lang="en-GB" dirty="0"/>
              <a:t>someone makes inappropriate physical or other contact with them </a:t>
            </a:r>
            <a:endParaRPr dirty="0"/>
          </a:p>
          <a:p>
            <a:pPr marL="457200" lvl="0" indent="-317500" algn="l" rtl="0">
              <a:spcBef>
                <a:spcPts val="0"/>
              </a:spcBef>
              <a:spcAft>
                <a:spcPts val="0"/>
              </a:spcAft>
              <a:buSzPts val="1400"/>
              <a:buChar char="●"/>
            </a:pPr>
            <a:r>
              <a:rPr lang="en-GB" dirty="0"/>
              <a:t>they are worried or upset about how anyone is treating them (including online)</a:t>
            </a:r>
            <a:endParaRPr dirty="0"/>
          </a:p>
          <a:p>
            <a:pPr marL="0" lvl="0" indent="0" algn="l" rtl="0">
              <a:spcBef>
                <a:spcPts val="1000"/>
              </a:spcBef>
              <a:spcAft>
                <a:spcPts val="0"/>
              </a:spcAft>
              <a:buNone/>
            </a:pPr>
            <a:r>
              <a:rPr lang="en-GB" dirty="0"/>
              <a:t>Explain that there are laws against abuse and it is important to report concerns or ask for help if we or someone we know is being abused. </a:t>
            </a:r>
          </a:p>
          <a:p>
            <a:pPr marL="0" indent="0">
              <a:spcBef>
                <a:spcPts val="1000"/>
              </a:spcBef>
              <a:buNone/>
            </a:pPr>
            <a:r>
              <a:rPr lang="en-GB" dirty="0"/>
              <a:t>Explain that it is never wrong or rude to do something to keep ourselves or someone else safe.</a:t>
            </a:r>
          </a:p>
          <a:p>
            <a:pPr marL="0" lvl="0" indent="0" algn="l" rtl="0">
              <a:spcBef>
                <a:spcPts val="1000"/>
              </a:spcBef>
              <a:spcAft>
                <a:spcPts val="0"/>
              </a:spcAft>
              <a:buNone/>
            </a:pPr>
            <a:endParaRPr dirty="0">
              <a:highlight>
                <a:srgbClr val="FFFF00"/>
              </a:highlight>
            </a:endParaRPr>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421" name="Google Shape;421;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a:p>
        </p:txBody>
      </p:sp>
      <p:sp>
        <p:nvSpPr>
          <p:cNvPr id="422" name="Google Shape;422;p68"/>
          <p:cNvSpPr txBox="1"/>
          <p:nvPr/>
        </p:nvSpPr>
        <p:spPr>
          <a:xfrm>
            <a:off x="6178800" y="216425"/>
            <a:ext cx="2695200" cy="1569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to ask for advice or help for themselves or others, and to keep trying until they are heard.</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
        <p:nvSpPr>
          <p:cNvPr id="423" name="Google Shape;423;p68"/>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Tree>
    <p:extLst>
      <p:ext uri="{BB962C8B-B14F-4D97-AF65-F5344CB8AC3E}">
        <p14:creationId xmlns:p14="http://schemas.microsoft.com/office/powerpoint/2010/main" val="37883320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Right to ask for help</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29" name="Google Shape;429;p69"/>
          <p:cNvSpPr txBox="1">
            <a:spLocks noGrp="1"/>
          </p:cNvSpPr>
          <p:nvPr>
            <p:ph type="body" idx="1"/>
          </p:nvPr>
        </p:nvSpPr>
        <p:spPr>
          <a:xfrm>
            <a:off x="269999" y="789000"/>
            <a:ext cx="597254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700" dirty="0"/>
              <a:t>Teach that children have a right to feel safe. If an adult hurts a child in any way, or makes them feel uncomfortable or unsafe, then the adult is doing something wrong. It is never the child’s fault.</a:t>
            </a:r>
          </a:p>
          <a:p>
            <a:pPr marL="0" lvl="0" indent="0" algn="l" rtl="0">
              <a:spcBef>
                <a:spcPts val="600"/>
              </a:spcBef>
              <a:spcAft>
                <a:spcPts val="0"/>
              </a:spcAft>
              <a:buNone/>
            </a:pPr>
            <a:r>
              <a:rPr lang="en-GB" sz="1700" dirty="0"/>
              <a:t>Explain that we can also ask for help if another child is hurting us, or making us feel uncomfortable or unsafe and that: </a:t>
            </a:r>
            <a:endParaRPr sz="1700" dirty="0"/>
          </a:p>
          <a:p>
            <a:pPr marL="288000" lvl="0" algn="l" rtl="0">
              <a:spcBef>
                <a:spcPts val="300"/>
              </a:spcBef>
              <a:spcAft>
                <a:spcPts val="0"/>
              </a:spcAft>
              <a:buSzPts val="1400"/>
              <a:buChar char="●"/>
              <a:tabLst>
                <a:tab pos="360363" algn="l"/>
              </a:tabLst>
            </a:pPr>
            <a:r>
              <a:rPr lang="en-GB" sz="1700" dirty="0"/>
              <a:t>speaking up is not ‘telling tales’ and shows courage</a:t>
            </a:r>
            <a:endParaRPr sz="1700" dirty="0"/>
          </a:p>
          <a:p>
            <a:pPr marL="288000" lvl="0" algn="l" rtl="0">
              <a:spcBef>
                <a:spcPts val="0"/>
              </a:spcBef>
              <a:spcAft>
                <a:spcPts val="0"/>
              </a:spcAft>
              <a:buSzPts val="1400"/>
              <a:buChar char="●"/>
              <a:tabLst>
                <a:tab pos="360363" algn="l"/>
              </a:tabLst>
            </a:pPr>
            <a:r>
              <a:rPr lang="en-GB" sz="1700" dirty="0"/>
              <a:t>people can speak up for themselves or for someone else</a:t>
            </a:r>
            <a:endParaRPr sz="1700" dirty="0"/>
          </a:p>
          <a:p>
            <a:pPr marL="288000" lvl="0" algn="l" rtl="0">
              <a:spcBef>
                <a:spcPts val="0"/>
              </a:spcBef>
              <a:spcAft>
                <a:spcPts val="0"/>
              </a:spcAft>
              <a:buSzPts val="1400"/>
              <a:buChar char="●"/>
              <a:tabLst>
                <a:tab pos="360363" algn="l"/>
              </a:tabLst>
            </a:pPr>
            <a:r>
              <a:rPr lang="en-GB" sz="1700" dirty="0"/>
              <a:t>we do not have to keep secrets that worry us</a:t>
            </a:r>
            <a:endParaRPr sz="1700" dirty="0"/>
          </a:p>
          <a:p>
            <a:pPr marL="0" lvl="0" indent="0" algn="l" rtl="0">
              <a:spcBef>
                <a:spcPts val="600"/>
              </a:spcBef>
              <a:spcAft>
                <a:spcPts val="0"/>
              </a:spcAft>
              <a:buClr>
                <a:schemeClr val="dk1"/>
              </a:buClr>
              <a:buSzPts val="1100"/>
              <a:buFont typeface="Arial"/>
              <a:buNone/>
            </a:pPr>
            <a:r>
              <a:rPr lang="en-GB" sz="1700" dirty="0"/>
              <a:t>Speaking to a trusted adult is a good way to get support. Sometimes an adult will be able to manage an issue, find someone else to help, and reassure us.</a:t>
            </a:r>
            <a:endParaRPr sz="1700" dirty="0"/>
          </a:p>
          <a:p>
            <a:pPr marL="0" lvl="0" indent="0" algn="l" rtl="0">
              <a:spcBef>
                <a:spcPts val="1600"/>
              </a:spcBef>
              <a:spcAft>
                <a:spcPts val="0"/>
              </a:spcAft>
              <a:buNone/>
            </a:pPr>
            <a:endParaRPr dirty="0"/>
          </a:p>
        </p:txBody>
      </p:sp>
      <p:sp>
        <p:nvSpPr>
          <p:cNvPr id="430" name="Google Shape;430;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a:p>
        </p:txBody>
      </p:sp>
      <p:sp>
        <p:nvSpPr>
          <p:cNvPr id="431" name="Google Shape;431;p69"/>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432" name="Google Shape;432;p69"/>
          <p:cNvSpPr txBox="1"/>
          <p:nvPr/>
        </p:nvSpPr>
        <p:spPr>
          <a:xfrm>
            <a:off x="6178800" y="216425"/>
            <a:ext cx="2695200" cy="1569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to ask for advice or help for themselves or others, and to keep trying until they are heard.</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How to ask for advice </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38" name="Google Shape;438;p70"/>
          <p:cNvSpPr txBox="1">
            <a:spLocks noGrp="1"/>
          </p:cNvSpPr>
          <p:nvPr>
            <p:ph type="body" idx="1"/>
          </p:nvPr>
        </p:nvSpPr>
        <p:spPr>
          <a:xfrm>
            <a:off x="270000" y="789000"/>
            <a:ext cx="598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we can ask a trusted adult for help in any </a:t>
            </a:r>
            <a:br>
              <a:rPr lang="en-GB" dirty="0"/>
            </a:br>
            <a:r>
              <a:rPr lang="en-GB" dirty="0"/>
              <a:t>way, e.g. by saying things like:</a:t>
            </a:r>
            <a:endParaRPr dirty="0"/>
          </a:p>
          <a:p>
            <a:pPr marL="457200" lvl="0" indent="-317500" algn="l" rtl="0">
              <a:spcBef>
                <a:spcPts val="1000"/>
              </a:spcBef>
              <a:spcAft>
                <a:spcPts val="0"/>
              </a:spcAft>
              <a:buSzPts val="1400"/>
              <a:buChar char="●"/>
            </a:pPr>
            <a:r>
              <a:rPr lang="en-GB" i="1" dirty="0"/>
              <a:t>can I tell you something? I need your help.</a:t>
            </a:r>
            <a:endParaRPr i="1" dirty="0"/>
          </a:p>
          <a:p>
            <a:pPr marL="457200" lvl="0" indent="-317500" algn="l" rtl="0">
              <a:spcBef>
                <a:spcPts val="0"/>
              </a:spcBef>
              <a:spcAft>
                <a:spcPts val="0"/>
              </a:spcAft>
              <a:buSzPts val="1400"/>
              <a:buChar char="●"/>
            </a:pPr>
            <a:r>
              <a:rPr lang="en-GB" i="1" dirty="0"/>
              <a:t>I feel worried, confused... I am scared for [a friend]</a:t>
            </a:r>
            <a:endParaRPr i="1" dirty="0"/>
          </a:p>
          <a:p>
            <a:pPr marL="457200" lvl="0" indent="-317500" algn="l" rtl="0">
              <a:spcBef>
                <a:spcPts val="0"/>
              </a:spcBef>
              <a:spcAft>
                <a:spcPts val="0"/>
              </a:spcAft>
              <a:buSzPts val="1400"/>
              <a:buChar char="●"/>
            </a:pPr>
            <a:r>
              <a:rPr lang="en-GB" i="1" dirty="0"/>
              <a:t>this lesson made me think about when…</a:t>
            </a:r>
            <a:endParaRPr i="1" dirty="0"/>
          </a:p>
          <a:p>
            <a:pPr marL="0" lvl="0" indent="0" algn="l" rtl="0">
              <a:spcBef>
                <a:spcPts val="1000"/>
              </a:spcBef>
              <a:spcAft>
                <a:spcPts val="0"/>
              </a:spcAft>
              <a:buNone/>
            </a:pPr>
            <a:r>
              <a:rPr lang="en-GB" dirty="0"/>
              <a:t>Teach that adults should listen to and take children’s feelings and experiences seriously. If a child is not listened to or understood they should ask others for help. </a:t>
            </a:r>
            <a:endParaRPr dirty="0"/>
          </a:p>
          <a:p>
            <a:pPr marL="0" lvl="0" indent="0" algn="l" rtl="0">
              <a:spcBef>
                <a:spcPts val="1000"/>
              </a:spcBef>
              <a:spcAft>
                <a:spcPts val="0"/>
              </a:spcAft>
              <a:buClr>
                <a:schemeClr val="dk1"/>
              </a:buClr>
              <a:buSzPts val="1100"/>
              <a:buFont typeface="Arial"/>
              <a:buNone/>
            </a:pPr>
            <a:r>
              <a:rPr lang="en-GB" dirty="0"/>
              <a:t>Remind pupils of school processes and the people they can speak to outside the classroom.</a:t>
            </a:r>
            <a:endParaRPr dirty="0"/>
          </a:p>
          <a:p>
            <a:pPr marL="0" lvl="0" indent="0" algn="l" rtl="0">
              <a:spcBef>
                <a:spcPts val="1000"/>
              </a:spcBef>
              <a:spcAft>
                <a:spcPts val="0"/>
              </a:spcAft>
              <a:buClr>
                <a:schemeClr val="dk1"/>
              </a:buClr>
              <a:buSzPts val="1100"/>
              <a:buFont typeface="Arial"/>
              <a:buNone/>
            </a:pPr>
            <a:endParaRPr dirty="0"/>
          </a:p>
          <a:p>
            <a:pPr marL="0" lvl="0" indent="0" algn="l" rtl="0">
              <a:spcBef>
                <a:spcPts val="1000"/>
              </a:spcBef>
              <a:spcAft>
                <a:spcPts val="0"/>
              </a:spcAft>
              <a:buNone/>
            </a:pPr>
            <a:endParaRPr dirty="0"/>
          </a:p>
        </p:txBody>
      </p:sp>
      <p:sp>
        <p:nvSpPr>
          <p:cNvPr id="439" name="Google Shape;439;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a:p>
        </p:txBody>
      </p:sp>
      <p:sp>
        <p:nvSpPr>
          <p:cNvPr id="440" name="Google Shape;440;p70"/>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441" name="Google Shape;441;p70"/>
          <p:cNvSpPr txBox="1"/>
          <p:nvPr/>
        </p:nvSpPr>
        <p:spPr>
          <a:xfrm>
            <a:off x="6178800" y="216425"/>
            <a:ext cx="2695200" cy="1569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to ask for advice or help for themselves or others, and to keep trying until they are heard.</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How to talk about concerns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47" name="Google Shape;447;p71"/>
          <p:cNvSpPr txBox="1">
            <a:spLocks noGrp="1"/>
          </p:cNvSpPr>
          <p:nvPr>
            <p:ph type="body" idx="1"/>
          </p:nvPr>
        </p:nvSpPr>
        <p:spPr>
          <a:xfrm>
            <a:off x="270000" y="789000"/>
            <a:ext cx="59751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Explain that it can be hard to talk to people when we are worried or hurt by something. Teach that children can use any way of communicating that feels right to them, e.g. speaking, writing it down, drawing a picture, or referring to a TV programme. Examples of what someone could say include:</a:t>
            </a:r>
            <a:endParaRPr/>
          </a:p>
          <a:p>
            <a:pPr marL="457200" lvl="0" indent="-317500" algn="l" rtl="0">
              <a:spcBef>
                <a:spcPts val="1000"/>
              </a:spcBef>
              <a:spcAft>
                <a:spcPts val="0"/>
              </a:spcAft>
              <a:buSzPts val="1400"/>
              <a:buChar char="●"/>
            </a:pPr>
            <a:r>
              <a:rPr lang="en-GB" i="1"/>
              <a:t>this person is doing... and I don’t like it</a:t>
            </a:r>
            <a:endParaRPr i="1"/>
          </a:p>
          <a:p>
            <a:pPr marL="457200" lvl="0" indent="-317500" algn="l" rtl="0">
              <a:spcBef>
                <a:spcPts val="0"/>
              </a:spcBef>
              <a:spcAft>
                <a:spcPts val="0"/>
              </a:spcAft>
              <a:buSzPts val="1400"/>
              <a:buChar char="●"/>
            </a:pPr>
            <a:r>
              <a:rPr lang="en-GB" i="1"/>
              <a:t>I feel worried, scared, bad when... </a:t>
            </a:r>
            <a:endParaRPr i="1"/>
          </a:p>
          <a:p>
            <a:pPr marL="457200" lvl="0" indent="-317500" algn="l" rtl="0">
              <a:spcBef>
                <a:spcPts val="0"/>
              </a:spcBef>
              <a:spcAft>
                <a:spcPts val="0"/>
              </a:spcAft>
              <a:buSzPts val="1400"/>
              <a:buChar char="●"/>
            </a:pPr>
            <a:r>
              <a:rPr lang="en-GB" i="1"/>
              <a:t>this person makes me feel [sad, embarrassed] </a:t>
            </a:r>
            <a:endParaRPr i="1"/>
          </a:p>
          <a:p>
            <a:pPr marL="457200" lvl="0" indent="-317500" algn="l" rtl="0">
              <a:spcBef>
                <a:spcPts val="0"/>
              </a:spcBef>
              <a:spcAft>
                <a:spcPts val="0"/>
              </a:spcAft>
              <a:buSzPts val="1400"/>
              <a:buChar char="●"/>
            </a:pPr>
            <a:r>
              <a:rPr lang="en-GB" i="1"/>
              <a:t>someone touched me and I felt uncomfortable</a:t>
            </a:r>
            <a:endParaRPr i="1"/>
          </a:p>
          <a:p>
            <a:pPr marL="0" lvl="0" indent="0" algn="l" rtl="0">
              <a:spcBef>
                <a:spcPts val="1000"/>
              </a:spcBef>
              <a:spcAft>
                <a:spcPts val="0"/>
              </a:spcAft>
              <a:buNone/>
            </a:pPr>
            <a:r>
              <a:rPr lang="en-GB"/>
              <a:t>Ensure pupils have the vocabulary to report accurately any concerns about inappropriate touching or abuse.</a:t>
            </a:r>
            <a:endParaRPr/>
          </a:p>
          <a:p>
            <a:pPr marL="0" lvl="0" indent="0" algn="l" rtl="0">
              <a:lnSpc>
                <a:spcPct val="115000"/>
              </a:lnSpc>
              <a:spcBef>
                <a:spcPts val="1000"/>
              </a:spcBef>
              <a:spcAft>
                <a:spcPts val="0"/>
              </a:spcAft>
              <a:buNone/>
            </a:pPr>
            <a:endParaRPr/>
          </a:p>
          <a:p>
            <a:pPr marL="0" lvl="0" indent="0" algn="l" rtl="0">
              <a:lnSpc>
                <a:spcPct val="115000"/>
              </a:lnSpc>
              <a:spcBef>
                <a:spcPts val="1000"/>
              </a:spcBef>
              <a:spcAft>
                <a:spcPts val="0"/>
              </a:spcAft>
              <a:buNone/>
            </a:pPr>
            <a:endParaRPr/>
          </a:p>
          <a:p>
            <a:pPr marL="0" lvl="0" indent="0" algn="l" rtl="0">
              <a:lnSpc>
                <a:spcPct val="115000"/>
              </a:lnSpc>
              <a:spcBef>
                <a:spcPts val="1000"/>
              </a:spcBef>
              <a:spcAft>
                <a:spcPts val="0"/>
              </a:spcAft>
              <a:buNone/>
            </a:pPr>
            <a:endParaRPr/>
          </a:p>
          <a:p>
            <a:pPr marL="45720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1000"/>
              </a:spcBef>
              <a:spcAft>
                <a:spcPts val="1600"/>
              </a:spcAft>
              <a:buSzPts val="1400"/>
              <a:buNone/>
            </a:pPr>
            <a:endParaRPr/>
          </a:p>
        </p:txBody>
      </p:sp>
      <p:sp>
        <p:nvSpPr>
          <p:cNvPr id="448" name="Google Shape;448;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a:p>
        </p:txBody>
      </p:sp>
      <p:sp>
        <p:nvSpPr>
          <p:cNvPr id="449" name="Google Shape;449;p71"/>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450" name="Google Shape;450;p71"/>
          <p:cNvSpPr txBox="1"/>
          <p:nvPr/>
        </p:nvSpPr>
        <p:spPr>
          <a:xfrm>
            <a:off x="6178800" y="216425"/>
            <a:ext cx="2695200" cy="15672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to report concerns or abuse, and the vocabulary and confidence needed to do so.</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Where to get advice</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56" name="Google Shape;456;p7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pupils to identify who they can go to for advice if they feel unsafe or need to talk. This could include:</a:t>
            </a:r>
            <a:endParaRPr dirty="0"/>
          </a:p>
          <a:p>
            <a:pPr marL="457200" lvl="0" indent="-317500" algn="l" rtl="0">
              <a:lnSpc>
                <a:spcPct val="115000"/>
              </a:lnSpc>
              <a:spcBef>
                <a:spcPts val="1000"/>
              </a:spcBef>
              <a:spcAft>
                <a:spcPts val="0"/>
              </a:spcAft>
              <a:buSzPts val="1400"/>
              <a:buChar char="●"/>
            </a:pPr>
            <a:r>
              <a:rPr lang="en-GB" dirty="0"/>
              <a:t>adults in their family (immediate and extended), or other adults they feel safe with (e.g. teachers and other staff, GP, a friend’s parents)</a:t>
            </a:r>
            <a:endParaRPr dirty="0"/>
          </a:p>
          <a:p>
            <a:pPr marL="457200" lvl="0" indent="-317500" algn="l" rtl="0">
              <a:lnSpc>
                <a:spcPct val="115000"/>
              </a:lnSpc>
              <a:spcBef>
                <a:spcPts val="0"/>
              </a:spcBef>
              <a:spcAft>
                <a:spcPts val="0"/>
              </a:spcAft>
              <a:buSzPts val="1400"/>
              <a:buChar char="●"/>
            </a:pPr>
            <a:r>
              <a:rPr lang="en-GB" dirty="0"/>
              <a:t>a range of support services (national and local)</a:t>
            </a:r>
            <a:endParaRPr dirty="0"/>
          </a:p>
          <a:p>
            <a:pPr marL="457200" lvl="0" indent="-317500" algn="l" rtl="0">
              <a:spcBef>
                <a:spcPts val="0"/>
              </a:spcBef>
              <a:spcAft>
                <a:spcPts val="0"/>
              </a:spcAft>
              <a:buSzPts val="1400"/>
              <a:buChar char="●"/>
            </a:pPr>
            <a:r>
              <a:rPr lang="en-GB" u="sng" dirty="0">
                <a:solidFill>
                  <a:schemeClr val="accent5"/>
                </a:solidFill>
                <a:hlinkClick r:id="rId3">
                  <a:extLst>
                    <a:ext uri="{A12FA001-AC4F-418D-AE19-62706E023703}">
                      <ahyp:hlinkClr xmlns:ahyp="http://schemas.microsoft.com/office/drawing/2018/hyperlinkcolor" val="tx"/>
                    </a:ext>
                  </a:extLst>
                </a:hlinkClick>
              </a:rPr>
              <a:t>Childline</a:t>
            </a:r>
            <a:r>
              <a:rPr lang="en-GB" dirty="0"/>
              <a:t> anonymously</a:t>
            </a:r>
            <a:endParaRPr dirty="0"/>
          </a:p>
          <a:p>
            <a:pPr marL="0" lvl="0" indent="0" algn="l" rtl="0">
              <a:spcBef>
                <a:spcPts val="1000"/>
              </a:spcBef>
              <a:spcAft>
                <a:spcPts val="0"/>
              </a:spcAft>
              <a:buNone/>
            </a:pPr>
            <a:r>
              <a:rPr lang="en-GB" dirty="0"/>
              <a:t>Remind pupils that if someone is in immediate danger we can call the police ourselves on 999. </a:t>
            </a:r>
            <a:endParaRPr dirty="0"/>
          </a:p>
          <a:p>
            <a:pPr marL="0" lvl="0" indent="0" algn="l" rtl="0">
              <a:lnSpc>
                <a:spcPct val="115000"/>
              </a:lnSpc>
              <a:spcBef>
                <a:spcPts val="1000"/>
              </a:spcBef>
              <a:spcAft>
                <a:spcPts val="1600"/>
              </a:spcAft>
              <a:buSzPts val="1400"/>
              <a:buNone/>
            </a:pPr>
            <a:r>
              <a:rPr lang="en-GB" dirty="0"/>
              <a:t>Explain that talking to a friend can often help but that children do sometimes need support from an adult to deal with difficult problems and worries.</a:t>
            </a:r>
            <a:endParaRPr dirty="0"/>
          </a:p>
        </p:txBody>
      </p:sp>
      <p:sp>
        <p:nvSpPr>
          <p:cNvPr id="457" name="Google Shape;457;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a:p>
        </p:txBody>
      </p:sp>
      <p:sp>
        <p:nvSpPr>
          <p:cNvPr id="458" name="Google Shape;458;p72"/>
          <p:cNvSpPr txBox="1">
            <a:spLocks noGrp="1"/>
          </p:cNvSpPr>
          <p:nvPr>
            <p:ph type="subTitle" idx="4294967295"/>
          </p:nvPr>
        </p:nvSpPr>
        <p:spPr>
          <a:xfrm>
            <a:off x="7796400" y="4454575"/>
            <a:ext cx="1077600" cy="472500"/>
          </a:xfrm>
          <a:prstGeom prst="rect">
            <a:avLst/>
          </a:prstGeom>
          <a:noFill/>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E06666"/>
                </a:solidFill>
                <a:latin typeface="Arial"/>
                <a:ea typeface="Arial"/>
                <a:cs typeface="Arial"/>
                <a:sym typeface="Arial"/>
              </a:rPr>
              <a:t>Primary</a:t>
            </a:r>
            <a:endParaRPr sz="1800" b="0" i="0" u="none" strike="noStrike" cap="none">
              <a:solidFill>
                <a:srgbClr val="E06666"/>
              </a:solidFill>
              <a:latin typeface="Arial"/>
              <a:ea typeface="Arial"/>
              <a:cs typeface="Arial"/>
              <a:sym typeface="Arial"/>
            </a:endParaRPr>
          </a:p>
        </p:txBody>
      </p:sp>
      <p:sp>
        <p:nvSpPr>
          <p:cNvPr id="459" name="Google Shape;459;p72"/>
          <p:cNvSpPr txBox="1"/>
          <p:nvPr/>
        </p:nvSpPr>
        <p:spPr>
          <a:xfrm>
            <a:off x="6178800" y="216425"/>
            <a:ext cx="2695200" cy="1297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chemeClr val="dk2"/>
                </a:solidFill>
              </a:rPr>
              <a:t>Know where to get advice e.g. family, school and/or other sources.</a:t>
            </a:r>
            <a:endParaRPr sz="1600">
              <a:solidFill>
                <a:srgbClr val="595959"/>
              </a:solidFill>
            </a:endParaRPr>
          </a:p>
          <a:p>
            <a:pPr marL="0" lvl="0" indent="0" algn="l" rtl="0">
              <a:lnSpc>
                <a:spcPct val="115000"/>
              </a:lnSpc>
              <a:spcBef>
                <a:spcPts val="1600"/>
              </a:spcBef>
              <a:spcAft>
                <a:spcPts val="1600"/>
              </a:spcAft>
              <a:buNone/>
            </a:pPr>
            <a:endParaRPr sz="1600" i="1">
              <a:solidFill>
                <a:srgbClr val="595959"/>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044"/>
        <p:cNvGrpSpPr/>
        <p:nvPr/>
      </p:nvGrpSpPr>
      <p:grpSpPr>
        <a:xfrm>
          <a:off x="0" y="0"/>
          <a:ext cx="0" cy="0"/>
          <a:chOff x="0" y="0"/>
          <a:chExt cx="0" cy="0"/>
        </a:xfrm>
      </p:grpSpPr>
      <p:sp>
        <p:nvSpPr>
          <p:cNvPr id="1045" name="Google Shape;1045;p14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Good practice approaches (3)</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046" name="Google Shape;1046;p141"/>
          <p:cNvSpPr txBox="1">
            <a:spLocks noGrp="1"/>
          </p:cNvSpPr>
          <p:nvPr>
            <p:ph type="body" idx="1"/>
          </p:nvPr>
        </p:nvSpPr>
        <p:spPr>
          <a:xfrm>
            <a:off x="270000" y="914400"/>
            <a:ext cx="7607700" cy="3771300"/>
          </a:xfrm>
          <a:prstGeom prst="rect">
            <a:avLst/>
          </a:prstGeom>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Make sure to convey the message that </a:t>
            </a:r>
            <a:r>
              <a:rPr lang="en-GB" sz="1800" b="1" dirty="0"/>
              <a:t>we all have a part to play in challenging abusive behaviour</a:t>
            </a:r>
            <a:r>
              <a:rPr lang="en-GB" sz="1800" dirty="0"/>
              <a:t> and attitudes which support this.</a:t>
            </a:r>
            <a:endParaRPr sz="1800" dirty="0"/>
          </a:p>
          <a:p>
            <a:pPr marL="0" lvl="0" indent="0" algn="l" rtl="0">
              <a:spcBef>
                <a:spcPts val="1000"/>
              </a:spcBef>
              <a:spcAft>
                <a:spcPts val="0"/>
              </a:spcAft>
              <a:buNone/>
            </a:pPr>
            <a:r>
              <a:rPr lang="en-GB" sz="1800" dirty="0"/>
              <a:t>Make sure to convey the message that </a:t>
            </a:r>
            <a:r>
              <a:rPr lang="en-GB" sz="1800" b="1" dirty="0"/>
              <a:t>it takes a huge amount of strength to survive abuse both at the time and after</a:t>
            </a:r>
            <a:r>
              <a:rPr lang="en-GB" sz="1800" dirty="0"/>
              <a:t> it has stopped. Everyone copes in their own way and many people, with time, work through the impacts to rebuild their life and sense of self.</a:t>
            </a:r>
            <a:endParaRPr sz="1800" dirty="0"/>
          </a:p>
          <a:p>
            <a:pPr marL="0" lvl="0" indent="0" algn="l" rtl="0">
              <a:spcBef>
                <a:spcPts val="1000"/>
              </a:spcBef>
              <a:spcAft>
                <a:spcPts val="0"/>
              </a:spcAft>
              <a:buNone/>
            </a:pPr>
            <a:r>
              <a:rPr lang="en-GB" sz="1800" b="1" dirty="0"/>
              <a:t>Ensure abuse is discussed not only as being against the law but as wrong in itself. </a:t>
            </a:r>
            <a:r>
              <a:rPr lang="en-GB" sz="1800" dirty="0"/>
              <a:t>For example, it is always wrong to abuse people because it violates their human rights and is immoral and harmful. </a:t>
            </a:r>
            <a:endParaRPr sz="1800" dirty="0"/>
          </a:p>
          <a:p>
            <a:pPr marL="0" lvl="0" indent="0" algn="l" rtl="0">
              <a:spcBef>
                <a:spcPts val="1000"/>
              </a:spcBef>
              <a:spcAft>
                <a:spcPts val="0"/>
              </a:spcAft>
              <a:buNone/>
            </a:pPr>
            <a:endParaRPr sz="1800" dirty="0">
              <a:solidFill>
                <a:srgbClr val="FF0000"/>
              </a:solidFill>
            </a:endParaRPr>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1047" name="Google Shape;1047;p141"/>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1048" name="Google Shape;1048;p14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052"/>
        <p:cNvGrpSpPr/>
        <p:nvPr/>
      </p:nvGrpSpPr>
      <p:grpSpPr>
        <a:xfrm>
          <a:off x="0" y="0"/>
          <a:ext cx="0" cy="0"/>
          <a:chOff x="0" y="0"/>
          <a:chExt cx="0" cy="0"/>
        </a:xfrm>
      </p:grpSpPr>
      <p:sp>
        <p:nvSpPr>
          <p:cNvPr id="1053" name="Google Shape;1053;p14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Good practice approaches (4)</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054" name="Google Shape;1054;p142"/>
          <p:cNvSpPr txBox="1">
            <a:spLocks noGrp="1"/>
          </p:cNvSpPr>
          <p:nvPr>
            <p:ph type="body" idx="1"/>
          </p:nvPr>
        </p:nvSpPr>
        <p:spPr>
          <a:xfrm>
            <a:off x="270000" y="914400"/>
            <a:ext cx="7607700" cy="3771300"/>
          </a:xfrm>
          <a:prstGeom prst="rect">
            <a:avLst/>
          </a:prstGeom>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When teaching this content be aware that </a:t>
            </a:r>
            <a:r>
              <a:rPr lang="en-GB" sz="1800" b="1" dirty="0"/>
              <a:t>children will often try to tell someone about abuse in a way and with language that is ‘coded’ or hidden</a:t>
            </a:r>
            <a:r>
              <a:rPr lang="en-GB" sz="1800" dirty="0"/>
              <a:t> (verbal, non-verbal and with their body). </a:t>
            </a:r>
            <a:endParaRPr sz="1800" dirty="0"/>
          </a:p>
          <a:p>
            <a:pPr marL="0" lvl="0" indent="0" algn="l" rtl="0">
              <a:spcBef>
                <a:spcPts val="1000"/>
              </a:spcBef>
              <a:spcAft>
                <a:spcPts val="0"/>
              </a:spcAft>
              <a:buClr>
                <a:schemeClr val="dk1"/>
              </a:buClr>
              <a:buSzPts val="1100"/>
              <a:buFont typeface="Arial"/>
              <a:buNone/>
            </a:pPr>
            <a:r>
              <a:rPr lang="en-GB" sz="1800" b="1" dirty="0"/>
              <a:t>Contact local specialist services</a:t>
            </a:r>
            <a:r>
              <a:rPr lang="en-GB" sz="1800" dirty="0"/>
              <a:t> before teaching this content. </a:t>
            </a:r>
            <a:br>
              <a:rPr lang="en-GB" sz="1800" dirty="0"/>
            </a:br>
            <a:r>
              <a:rPr lang="en-GB" sz="1800" dirty="0"/>
              <a:t>They may have delivery resources or provide leaflets. </a:t>
            </a: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1055" name="Google Shape;1055;p142"/>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1056" name="Google Shape;1056;p14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060"/>
        <p:cNvGrpSpPr/>
        <p:nvPr/>
      </p:nvGrpSpPr>
      <p:grpSpPr>
        <a:xfrm>
          <a:off x="0" y="0"/>
          <a:ext cx="0" cy="0"/>
          <a:chOff x="0" y="0"/>
          <a:chExt cx="0" cy="0"/>
        </a:xfrm>
      </p:grpSpPr>
      <p:sp>
        <p:nvSpPr>
          <p:cNvPr id="1061" name="Google Shape;1061;p143"/>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Further information</a:t>
            </a:r>
            <a:endParaRPr>
              <a:solidFill>
                <a:srgbClr val="073763"/>
              </a:solidFill>
            </a:endParaRPr>
          </a:p>
        </p:txBody>
      </p:sp>
      <p:sp>
        <p:nvSpPr>
          <p:cNvPr id="1062" name="Google Shape;1062;p14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refer pupils to) national and local support services. Services include: </a:t>
            </a:r>
            <a:endParaRPr sz="1800" dirty="0"/>
          </a:p>
          <a:p>
            <a:pPr marL="0" lvl="0" indent="0" algn="l" rtl="0">
              <a:lnSpc>
                <a:spcPct val="115000"/>
              </a:lnSpc>
              <a:spcBef>
                <a:spcPts val="0"/>
              </a:spcBef>
              <a:spcAft>
                <a:spcPts val="0"/>
              </a:spcAft>
              <a:buNone/>
            </a:pPr>
            <a:endParaRPr sz="1800" dirty="0"/>
          </a:p>
          <a:p>
            <a:pPr marL="457200" lvl="0" indent="-342900" algn="l" rtl="0">
              <a:spcBef>
                <a:spcPts val="0"/>
              </a:spcBef>
              <a:spcAft>
                <a:spcPts val="0"/>
              </a:spcAft>
              <a:buSzPts val="1800"/>
              <a:buChar char="●"/>
            </a:pPr>
            <a:r>
              <a:rPr lang="en-GB" sz="1800" dirty="0"/>
              <a:t>Police, health services, social care</a:t>
            </a:r>
            <a:endParaRPr sz="1800" dirty="0"/>
          </a:p>
          <a:p>
            <a:pPr marL="457200" lvl="0" indent="-342900" algn="l" rtl="0">
              <a:spcBef>
                <a:spcPts val="0"/>
              </a:spcBef>
              <a:spcAft>
                <a:spcPts val="0"/>
              </a:spcAft>
              <a:buSzPts val="1800"/>
              <a:buChar char="●"/>
            </a:pPr>
            <a:r>
              <a:rPr lang="en-GB" sz="1800" u="sng" dirty="0">
                <a:solidFill>
                  <a:schemeClr val="hlink"/>
                </a:solidFill>
                <a:hlinkClick r:id="rId3"/>
              </a:rPr>
              <a:t>Childline</a:t>
            </a:r>
            <a:endParaRPr sz="1800" dirty="0"/>
          </a:p>
          <a:p>
            <a:pPr marL="457200" lvl="0" indent="-342900" algn="l" rtl="0">
              <a:spcBef>
                <a:spcPts val="0"/>
              </a:spcBef>
              <a:spcAft>
                <a:spcPts val="0"/>
              </a:spcAft>
              <a:buSzPts val="1800"/>
              <a:buChar char="●"/>
            </a:pPr>
            <a:r>
              <a:rPr lang="en-GB" sz="1800" u="sng" dirty="0">
                <a:solidFill>
                  <a:schemeClr val="hlink"/>
                </a:solidFill>
                <a:hlinkClick r:id="rId4"/>
              </a:rPr>
              <a:t>NSPCC</a:t>
            </a:r>
            <a:endParaRPr sz="1800" dirty="0"/>
          </a:p>
          <a:p>
            <a:pPr marL="457200" lvl="0" indent="-342900" algn="l" rtl="0">
              <a:spcBef>
                <a:spcPts val="0"/>
              </a:spcBef>
              <a:spcAft>
                <a:spcPts val="0"/>
              </a:spcAft>
              <a:buSzPts val="1800"/>
              <a:buChar char="●"/>
            </a:pPr>
            <a:r>
              <a:rPr lang="en-GB" sz="1800" u="sng" dirty="0">
                <a:solidFill>
                  <a:schemeClr val="hlink"/>
                </a:solidFill>
                <a:hlinkClick r:id="rId5"/>
              </a:rPr>
              <a:t>Rape Crisis England and Wales</a:t>
            </a:r>
            <a:r>
              <a:rPr lang="en-GB" sz="1800" dirty="0"/>
              <a:t> </a:t>
            </a:r>
            <a:endParaRPr sz="1800" dirty="0"/>
          </a:p>
          <a:p>
            <a:pPr marL="457200" lvl="0" indent="-342900" algn="l" rtl="0">
              <a:lnSpc>
                <a:spcPct val="115000"/>
              </a:lnSpc>
              <a:spcBef>
                <a:spcPts val="0"/>
              </a:spcBef>
              <a:spcAft>
                <a:spcPts val="0"/>
              </a:spcAft>
              <a:buSzPts val="1800"/>
              <a:buChar char="●"/>
            </a:pPr>
            <a:r>
              <a:rPr lang="en-GB" sz="1800" u="sng" dirty="0">
                <a:solidFill>
                  <a:schemeClr val="hlink"/>
                </a:solidFill>
                <a:hlinkClick r:id="rId6"/>
              </a:rPr>
              <a:t>National Domestic Abuse Helpline</a:t>
            </a:r>
            <a:r>
              <a:rPr lang="en-GB" sz="1800" u="sng" dirty="0">
                <a:solidFill>
                  <a:srgbClr val="0097A7"/>
                </a:solidFill>
              </a:rPr>
              <a:t> (women and girls)</a:t>
            </a:r>
            <a:endParaRPr sz="1800" u="sng" dirty="0">
              <a:solidFill>
                <a:srgbClr val="0097A7"/>
              </a:solidFill>
            </a:endParaRPr>
          </a:p>
          <a:p>
            <a:pPr marL="457200" lvl="0" indent="-342900" algn="l" rtl="0">
              <a:lnSpc>
                <a:spcPct val="115000"/>
              </a:lnSpc>
              <a:spcBef>
                <a:spcPts val="0"/>
              </a:spcBef>
              <a:spcAft>
                <a:spcPts val="0"/>
              </a:spcAft>
              <a:buSzPts val="1800"/>
              <a:buChar char="●"/>
            </a:pPr>
            <a:r>
              <a:rPr lang="en-GB" sz="1800" u="sng" dirty="0">
                <a:solidFill>
                  <a:schemeClr val="hlink"/>
                </a:solidFill>
                <a:hlinkClick r:id="rId7"/>
              </a:rPr>
              <a:t>National Male Survivor Helpline</a:t>
            </a:r>
            <a:endParaRPr sz="1800" u="sng" dirty="0">
              <a:solidFill>
                <a:schemeClr val="hlink"/>
              </a:solidFill>
            </a:endParaRPr>
          </a:p>
          <a:p>
            <a:pPr marL="457200" lvl="0" indent="-342900" algn="l" rtl="0">
              <a:lnSpc>
                <a:spcPct val="115000"/>
              </a:lnSpc>
              <a:spcBef>
                <a:spcPts val="0"/>
              </a:spcBef>
              <a:spcAft>
                <a:spcPts val="0"/>
              </a:spcAft>
              <a:buSzPts val="1800"/>
              <a:buChar char="●"/>
            </a:pPr>
            <a:r>
              <a:rPr lang="en-GB" sz="1800" u="sng" dirty="0">
                <a:solidFill>
                  <a:schemeClr val="hlink"/>
                </a:solidFill>
                <a:hlinkClick r:id="rId8"/>
              </a:rPr>
              <a:t>National LGBT+ Domestic Abuse Helpline</a:t>
            </a:r>
            <a:endParaRPr sz="1800" dirty="0">
              <a:solidFill>
                <a:srgbClr val="FF0000"/>
              </a:solidFill>
            </a:endParaRPr>
          </a:p>
          <a:p>
            <a:pPr marL="457200" lvl="0" indent="-342900" algn="l" rtl="0">
              <a:lnSpc>
                <a:spcPct val="115000"/>
              </a:lnSpc>
              <a:spcBef>
                <a:spcPts val="0"/>
              </a:spcBef>
              <a:spcAft>
                <a:spcPts val="0"/>
              </a:spcAft>
              <a:buSzPts val="1800"/>
              <a:buChar char="●"/>
            </a:pPr>
            <a:r>
              <a:rPr lang="en-GB" sz="1800" u="sng" dirty="0">
                <a:solidFill>
                  <a:schemeClr val="hlink"/>
                </a:solidFill>
                <a:hlinkClick r:id="rId9"/>
              </a:rPr>
              <a:t>FORWARD</a:t>
            </a:r>
            <a:r>
              <a:rPr lang="en-GB" sz="1800" u="sng" dirty="0">
                <a:solidFill>
                  <a:schemeClr val="hlink"/>
                </a:solidFill>
              </a:rPr>
              <a:t> (FGM)</a:t>
            </a:r>
          </a:p>
          <a:p>
            <a:pPr indent="-342900">
              <a:buSzPts val="1800"/>
            </a:pPr>
            <a:r>
              <a:rPr lang="en-GB" sz="1800" u="sng" dirty="0">
                <a:solidFill>
                  <a:schemeClr val="hlink"/>
                </a:solidFill>
                <a:hlinkClick r:id="rId10"/>
              </a:rPr>
              <a:t>NSPCC FGM pages</a:t>
            </a:r>
            <a:endParaRPr lang="en-GB" sz="1800" u="sng" dirty="0">
              <a:solidFill>
                <a:schemeClr val="hlink"/>
              </a:solidFill>
            </a:endParaRPr>
          </a:p>
          <a:p>
            <a:pPr marL="114300" lvl="0" indent="0" algn="l" rtl="0">
              <a:lnSpc>
                <a:spcPct val="115000"/>
              </a:lnSpc>
              <a:spcBef>
                <a:spcPts val="0"/>
              </a:spcBef>
              <a:spcAft>
                <a:spcPts val="0"/>
              </a:spcAft>
              <a:buSzPts val="1800"/>
              <a:buNone/>
            </a:pPr>
            <a:endParaRPr sz="1800" u="sng" dirty="0">
              <a:solidFill>
                <a:schemeClr val="hlink"/>
              </a:solidFill>
            </a:endParaRPr>
          </a:p>
          <a:p>
            <a:pPr marL="0" lvl="0" indent="0" algn="l" rtl="0">
              <a:spcBef>
                <a:spcPts val="0"/>
              </a:spcBef>
              <a:spcAft>
                <a:spcPts val="1600"/>
              </a:spcAft>
              <a:buNone/>
            </a:pPr>
            <a:endParaRPr sz="1800" dirty="0"/>
          </a:p>
        </p:txBody>
      </p:sp>
      <p:sp>
        <p:nvSpPr>
          <p:cNvPr id="1063" name="Google Shape;1063;p143"/>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1064" name="Google Shape;1064;p14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189"/>
        <p:cNvGrpSpPr/>
        <p:nvPr/>
      </p:nvGrpSpPr>
      <p:grpSpPr>
        <a:xfrm>
          <a:off x="0" y="0"/>
          <a:ext cx="0" cy="0"/>
          <a:chOff x="0" y="0"/>
          <a:chExt cx="0" cy="0"/>
        </a:xfrm>
      </p:grpSpPr>
      <p:sp>
        <p:nvSpPr>
          <p:cNvPr id="1190" name="Google Shape;1190;p160"/>
          <p:cNvSpPr txBox="1">
            <a:spLocks noGrp="1"/>
          </p:cNvSpPr>
          <p:nvPr>
            <p:ph type="title"/>
          </p:nvPr>
        </p:nvSpPr>
        <p:spPr>
          <a:xfrm>
            <a:off x="641550" y="2150850"/>
            <a:ext cx="78609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Legal references</a:t>
            </a:r>
            <a:endParaRPr>
              <a:solidFill>
                <a:srgbClr val="FFFFFF"/>
              </a:solidFill>
            </a:endParaRPr>
          </a:p>
        </p:txBody>
      </p:sp>
      <p:sp>
        <p:nvSpPr>
          <p:cNvPr id="1191" name="Google Shape;1191;p1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a:p>
        </p:txBody>
      </p:sp>
      <p:sp>
        <p:nvSpPr>
          <p:cNvPr id="1192" name="Google Shape;1192;p160"/>
          <p:cNvSpPr txBox="1">
            <a:spLocks noGrp="1"/>
          </p:cNvSpPr>
          <p:nvPr>
            <p:ph type="body" idx="4294967295"/>
          </p:nvPr>
        </p:nvSpPr>
        <p:spPr>
          <a:xfrm>
            <a:off x="1749450" y="3276600"/>
            <a:ext cx="5645100" cy="483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600">
                <a:solidFill>
                  <a:srgbClr val="595959"/>
                </a:solidFill>
              </a:rPr>
              <a:t>This information is for reference only and is not exhaustive.</a:t>
            </a:r>
            <a:endParaRPr sz="1800"/>
          </a:p>
          <a:p>
            <a:pPr marL="0" lvl="0" indent="0" algn="l" rtl="0">
              <a:lnSpc>
                <a:spcPct val="115000"/>
              </a:lnSpc>
              <a:spcBef>
                <a:spcPts val="1600"/>
              </a:spcBef>
              <a:spcAft>
                <a:spcPts val="0"/>
              </a:spcAft>
              <a:buSzPts val="1800"/>
              <a:buNone/>
            </a:pPr>
            <a:endParaRPr sz="1800"/>
          </a:p>
          <a:p>
            <a:pPr marL="0" lvl="0" indent="0" algn="l" rtl="0">
              <a:lnSpc>
                <a:spcPct val="115000"/>
              </a:lnSpc>
              <a:spcBef>
                <a:spcPts val="1600"/>
              </a:spcBef>
              <a:spcAft>
                <a:spcPts val="0"/>
              </a:spcAft>
              <a:buSzPts val="1800"/>
              <a:buNone/>
            </a:pPr>
            <a:endParaRPr sz="1800"/>
          </a:p>
          <a:p>
            <a:pPr marL="0" lvl="0" indent="0" algn="l" rtl="0">
              <a:lnSpc>
                <a:spcPct val="115000"/>
              </a:lnSpc>
              <a:spcBef>
                <a:spcPts val="1600"/>
              </a:spcBef>
              <a:spcAft>
                <a:spcPts val="1600"/>
              </a:spcAft>
              <a:buSzPts val="1800"/>
              <a:buNone/>
            </a:pPr>
            <a:endParaRPr sz="18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196"/>
        <p:cNvGrpSpPr/>
        <p:nvPr/>
      </p:nvGrpSpPr>
      <p:grpSpPr>
        <a:xfrm>
          <a:off x="0" y="0"/>
          <a:ext cx="0" cy="0"/>
          <a:chOff x="0" y="0"/>
          <a:chExt cx="0" cy="0"/>
        </a:xfrm>
      </p:grpSpPr>
      <p:sp>
        <p:nvSpPr>
          <p:cNvPr id="1197" name="Google Shape;1197;p1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Relevant law (1) </a:t>
            </a:r>
            <a:endParaRPr>
              <a:solidFill>
                <a:srgbClr val="073763"/>
              </a:solidFill>
            </a:endParaRPr>
          </a:p>
        </p:txBody>
      </p:sp>
      <p:sp>
        <p:nvSpPr>
          <p:cNvPr id="1198" name="Google Shape;1198;p161"/>
          <p:cNvSpPr txBox="1">
            <a:spLocks noGrp="1"/>
          </p:cNvSpPr>
          <p:nvPr>
            <p:ph type="body" idx="1"/>
          </p:nvPr>
        </p:nvSpPr>
        <p:spPr>
          <a:xfrm>
            <a:off x="270000" y="789000"/>
            <a:ext cx="8380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b="1"/>
              <a:t>Coercion: </a:t>
            </a:r>
            <a:r>
              <a:rPr lang="en-GB" sz="1800" u="sng">
                <a:solidFill>
                  <a:schemeClr val="accent5"/>
                </a:solidFill>
                <a:hlinkClick r:id="rId3">
                  <a:extLst>
                    <a:ext uri="{A12FA001-AC4F-418D-AE19-62706E023703}">
                      <ahyp:hlinkClr xmlns:ahyp="http://schemas.microsoft.com/office/drawing/2018/hyperlinkcolor" val="tx"/>
                    </a:ext>
                  </a:extLst>
                </a:hlinkClick>
              </a:rPr>
              <a:t>harassment, stalking</a:t>
            </a:r>
            <a:r>
              <a:rPr lang="en-GB" sz="1800"/>
              <a:t> (Protection from Harassment Act 1997) </a:t>
            </a:r>
            <a:r>
              <a:rPr lang="en-GB" sz="1800" u="sng">
                <a:solidFill>
                  <a:schemeClr val="accent5"/>
                </a:solidFill>
                <a:hlinkClick r:id="rId4">
                  <a:extLst>
                    <a:ext uri="{A12FA001-AC4F-418D-AE19-62706E023703}">
                      <ahyp:hlinkClr xmlns:ahyp="http://schemas.microsoft.com/office/drawing/2018/hyperlinkcolor" val="tx"/>
                    </a:ext>
                  </a:extLst>
                </a:hlinkClick>
              </a:rPr>
              <a:t>controlling or coercive behaviour in an intimate or family relationship</a:t>
            </a:r>
            <a:r>
              <a:rPr lang="en-GB" sz="1800"/>
              <a:t> - does not apply to a relationship of parental responsibility, or where the victim is under 16 years old (Serious Crime Act 2015), </a:t>
            </a:r>
            <a:r>
              <a:rPr lang="en-GB" sz="1800" u="sng">
                <a:solidFill>
                  <a:schemeClr val="accent5"/>
                </a:solidFill>
                <a:hlinkClick r:id="rId5">
                  <a:extLst>
                    <a:ext uri="{A12FA001-AC4F-418D-AE19-62706E023703}">
                      <ahyp:hlinkClr xmlns:ahyp="http://schemas.microsoft.com/office/drawing/2018/hyperlinkcolor" val="tx"/>
                    </a:ext>
                  </a:extLst>
                </a:hlinkClick>
              </a:rPr>
              <a:t>rape, sexual assault</a:t>
            </a:r>
            <a:r>
              <a:rPr lang="en-GB" sz="1800"/>
              <a:t> (Sexual Offences Act 2003).</a:t>
            </a:r>
            <a:endParaRPr sz="1800"/>
          </a:p>
          <a:p>
            <a:pPr marL="0" lvl="0" indent="0" algn="l" rtl="0">
              <a:spcBef>
                <a:spcPts val="1000"/>
              </a:spcBef>
              <a:spcAft>
                <a:spcPts val="0"/>
              </a:spcAft>
              <a:buNone/>
            </a:pPr>
            <a:r>
              <a:rPr lang="en-GB" sz="1800" b="1"/>
              <a:t>Domestic abuse: </a:t>
            </a:r>
            <a:r>
              <a:rPr lang="en-GB" sz="1800"/>
              <a:t>there is no specific offence of domestic abuse law. However, relevant offences might include </a:t>
            </a:r>
            <a:r>
              <a:rPr lang="en-GB" sz="1800" u="sng">
                <a:solidFill>
                  <a:schemeClr val="hlink"/>
                </a:solidFill>
                <a:hlinkClick r:id="rId4"/>
              </a:rPr>
              <a:t>controlling or coercive behaviour in an intimate or family relationship</a:t>
            </a:r>
            <a:r>
              <a:rPr lang="en-GB" sz="1800"/>
              <a:t> (Serious Crime Act 2015), </a:t>
            </a:r>
            <a:r>
              <a:rPr lang="en-GB" sz="1800" u="sng">
                <a:solidFill>
                  <a:schemeClr val="hlink"/>
                </a:solidFill>
                <a:hlinkClick r:id="rId3"/>
              </a:rPr>
              <a:t>harassment</a:t>
            </a:r>
            <a:r>
              <a:rPr lang="en-GB" sz="1800"/>
              <a:t> (Protection from Harassment Act 1997), </a:t>
            </a:r>
            <a:r>
              <a:rPr lang="en-GB" sz="1800" u="sng">
                <a:solidFill>
                  <a:schemeClr val="hlink"/>
                </a:solidFill>
                <a:hlinkClick r:id="rId5"/>
              </a:rPr>
              <a:t>sexual assault</a:t>
            </a:r>
            <a:r>
              <a:rPr lang="en-GB" sz="1800"/>
              <a:t> (Sexual Offences Act 2003).</a:t>
            </a:r>
            <a:endParaRPr sz="1800"/>
          </a:p>
          <a:p>
            <a:pPr marL="0" lvl="0" indent="0" algn="l" rtl="0">
              <a:spcBef>
                <a:spcPts val="1600"/>
              </a:spcBef>
              <a:spcAft>
                <a:spcPts val="0"/>
              </a:spcAft>
              <a:buNone/>
            </a:pPr>
            <a:endParaRPr sz="1800"/>
          </a:p>
          <a:p>
            <a:pPr marL="0" lvl="0" indent="0" algn="l" rtl="0">
              <a:lnSpc>
                <a:spcPct val="115000"/>
              </a:lnSpc>
              <a:spcBef>
                <a:spcPts val="160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1000"/>
              </a:spcBef>
              <a:spcAft>
                <a:spcPts val="1600"/>
              </a:spcAft>
              <a:buSzPts val="1400"/>
              <a:buNone/>
            </a:pPr>
            <a:endParaRPr/>
          </a:p>
        </p:txBody>
      </p:sp>
      <p:sp>
        <p:nvSpPr>
          <p:cNvPr id="1199" name="Google Shape;1199;p161"/>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03"/>
        <p:cNvGrpSpPr/>
        <p:nvPr/>
      </p:nvGrpSpPr>
      <p:grpSpPr>
        <a:xfrm>
          <a:off x="0" y="0"/>
          <a:ext cx="0" cy="0"/>
          <a:chOff x="0" y="0"/>
          <a:chExt cx="0" cy="0"/>
        </a:xfrm>
      </p:grpSpPr>
      <p:sp>
        <p:nvSpPr>
          <p:cNvPr id="1204" name="Google Shape;1204;p1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Relevant law (2)</a:t>
            </a:r>
            <a:endParaRPr>
              <a:solidFill>
                <a:srgbClr val="073763"/>
              </a:solidFill>
            </a:endParaRPr>
          </a:p>
        </p:txBody>
      </p:sp>
      <p:sp>
        <p:nvSpPr>
          <p:cNvPr id="1205" name="Google Shape;1205;p162"/>
          <p:cNvSpPr txBox="1">
            <a:spLocks noGrp="1"/>
          </p:cNvSpPr>
          <p:nvPr>
            <p:ph type="body" idx="1"/>
          </p:nvPr>
        </p:nvSpPr>
        <p:spPr>
          <a:xfrm>
            <a:off x="270000" y="789000"/>
            <a:ext cx="8380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Emotional abuse: </a:t>
            </a:r>
            <a:r>
              <a:rPr lang="en-GB" sz="1800" u="sng" dirty="0">
                <a:solidFill>
                  <a:schemeClr val="accent5"/>
                </a:solidFill>
                <a:hlinkClick r:id="rId3">
                  <a:extLst>
                    <a:ext uri="{A12FA001-AC4F-418D-AE19-62706E023703}">
                      <ahyp:hlinkClr xmlns:ahyp="http://schemas.microsoft.com/office/drawing/2018/hyperlinkcolor" val="tx"/>
                    </a:ext>
                  </a:extLst>
                </a:hlinkClick>
              </a:rPr>
              <a:t>cruelty to persons under 16</a:t>
            </a:r>
            <a:r>
              <a:rPr lang="en-GB" sz="1800" dirty="0"/>
              <a:t> (Children and Young Persons Act 1933), </a:t>
            </a:r>
            <a:r>
              <a:rPr lang="en-GB" sz="1800" u="sng" dirty="0">
                <a:solidFill>
                  <a:schemeClr val="accent5"/>
                </a:solidFill>
                <a:hlinkClick r:id="rId4">
                  <a:extLst>
                    <a:ext uri="{A12FA001-AC4F-418D-AE19-62706E023703}">
                      <ahyp:hlinkClr xmlns:ahyp="http://schemas.microsoft.com/office/drawing/2018/hyperlinkcolor" val="tx"/>
                    </a:ext>
                  </a:extLst>
                </a:hlinkClick>
              </a:rPr>
              <a:t>controlling or coercive behaviour in an intimate or family relationship</a:t>
            </a:r>
            <a:r>
              <a:rPr lang="en-GB" sz="1800" dirty="0"/>
              <a:t> (Serious Crime Act 2015).</a:t>
            </a:r>
            <a:endParaRPr sz="1800" dirty="0"/>
          </a:p>
          <a:p>
            <a:pPr marL="0" lvl="0" indent="0" algn="l" rtl="0">
              <a:spcBef>
                <a:spcPts val="1000"/>
              </a:spcBef>
              <a:spcAft>
                <a:spcPts val="0"/>
              </a:spcAft>
              <a:buClr>
                <a:schemeClr val="dk1"/>
              </a:buClr>
              <a:buSzPts val="1100"/>
              <a:buFont typeface="Arial"/>
              <a:buNone/>
            </a:pPr>
            <a:r>
              <a:rPr lang="en-GB" sz="1800" b="1" dirty="0"/>
              <a:t>Forced marriage: </a:t>
            </a:r>
            <a:r>
              <a:rPr lang="en-GB" sz="1800" u="sng" dirty="0">
                <a:solidFill>
                  <a:schemeClr val="hlink"/>
                </a:solidFill>
                <a:hlinkClick r:id="rId5"/>
              </a:rPr>
              <a:t>forced marriage</a:t>
            </a:r>
            <a:r>
              <a:rPr lang="en-GB" sz="1800" dirty="0"/>
              <a:t> (Family Law Act 1996), </a:t>
            </a:r>
            <a:r>
              <a:rPr lang="en-GB" sz="1800" u="sng" dirty="0">
                <a:solidFill>
                  <a:schemeClr val="hlink"/>
                </a:solidFill>
                <a:hlinkClick r:id="rId6"/>
              </a:rPr>
              <a:t>forced marriage</a:t>
            </a:r>
            <a:r>
              <a:rPr lang="en-GB" sz="1800" dirty="0"/>
              <a:t> (Anti-social Behaviour, Crime and Policing Act 2014).</a:t>
            </a:r>
            <a:endParaRPr sz="1800" dirty="0"/>
          </a:p>
          <a:p>
            <a:pPr marL="0" lvl="0" indent="0" algn="l" rtl="0">
              <a:spcBef>
                <a:spcPts val="1000"/>
              </a:spcBef>
              <a:spcAft>
                <a:spcPts val="0"/>
              </a:spcAft>
              <a:buClr>
                <a:schemeClr val="dk1"/>
              </a:buClr>
              <a:buSzPts val="1100"/>
              <a:buFont typeface="Arial"/>
              <a:buNone/>
            </a:pPr>
            <a:r>
              <a:rPr lang="en-GB" sz="1800" b="1" dirty="0"/>
              <a:t>Grooming: </a:t>
            </a:r>
            <a:r>
              <a:rPr lang="en-GB" sz="1800" u="sng" dirty="0">
                <a:solidFill>
                  <a:schemeClr val="accent5"/>
                </a:solidFill>
                <a:hlinkClick r:id="rId7">
                  <a:extLst>
                    <a:ext uri="{A12FA001-AC4F-418D-AE19-62706E023703}">
                      <ahyp:hlinkClr xmlns:ahyp="http://schemas.microsoft.com/office/drawing/2018/hyperlinkcolor" val="tx"/>
                    </a:ext>
                  </a:extLst>
                </a:hlinkClick>
              </a:rPr>
              <a:t>child sex offences</a:t>
            </a:r>
            <a:r>
              <a:rPr lang="en-GB" dirty="0"/>
              <a:t>,</a:t>
            </a:r>
            <a:r>
              <a:rPr lang="en-GB" sz="1800" dirty="0">
                <a:uFill>
                  <a:noFill/>
                </a:uFill>
                <a:hlinkClick r:id="rId8"/>
              </a:rPr>
              <a:t> </a:t>
            </a:r>
            <a:r>
              <a:rPr lang="en-GB" sz="1800" u="sng" dirty="0">
                <a:solidFill>
                  <a:schemeClr val="accent5"/>
                </a:solidFill>
                <a:hlinkClick r:id="rId8">
                  <a:extLst>
                    <a:ext uri="{A12FA001-AC4F-418D-AE19-62706E023703}">
                      <ahyp:hlinkClr xmlns:ahyp="http://schemas.microsoft.com/office/drawing/2018/hyperlinkcolor" val="tx"/>
                    </a:ext>
                  </a:extLst>
                </a:hlinkClick>
              </a:rPr>
              <a:t>sexual exploitation of children</a:t>
            </a:r>
            <a:r>
              <a:rPr lang="en-GB" sz="1800" dirty="0"/>
              <a:t>, </a:t>
            </a:r>
            <a:r>
              <a:rPr lang="en-GB" sz="1800" u="sng" dirty="0">
                <a:solidFill>
                  <a:schemeClr val="accent5"/>
                </a:solidFill>
                <a:hlinkClick r:id="rId9">
                  <a:extLst>
                    <a:ext uri="{A12FA001-AC4F-418D-AE19-62706E023703}">
                      <ahyp:hlinkClr xmlns:ahyp="http://schemas.microsoft.com/office/drawing/2018/hyperlinkcolor" val="tx"/>
                    </a:ext>
                  </a:extLst>
                </a:hlinkClick>
              </a:rPr>
              <a:t>sexual communication with a child</a:t>
            </a:r>
            <a:r>
              <a:rPr lang="en-GB" sz="1800" dirty="0"/>
              <a:t> (Sexual Offences Act 2003).</a:t>
            </a:r>
            <a:endParaRPr sz="1800" dirty="0"/>
          </a:p>
          <a:p>
            <a:pPr marL="0" lvl="0" indent="0" algn="l" rtl="0">
              <a:spcBef>
                <a:spcPts val="1000"/>
              </a:spcBef>
              <a:spcAft>
                <a:spcPts val="0"/>
              </a:spcAft>
              <a:buNone/>
            </a:pPr>
            <a:r>
              <a:rPr lang="en-GB" sz="1800" b="1" dirty="0"/>
              <a:t>Harassment:</a:t>
            </a:r>
            <a:r>
              <a:rPr lang="en-GB" sz="1800" dirty="0"/>
              <a:t> </a:t>
            </a:r>
            <a:r>
              <a:rPr lang="en-GB" sz="1800" u="sng" dirty="0">
                <a:solidFill>
                  <a:schemeClr val="accent5"/>
                </a:solidFill>
                <a:hlinkClick r:id="rId10">
                  <a:extLst>
                    <a:ext uri="{A12FA001-AC4F-418D-AE19-62706E023703}">
                      <ahyp:hlinkClr xmlns:ahyp="http://schemas.microsoft.com/office/drawing/2018/hyperlinkcolor" val="tx"/>
                    </a:ext>
                  </a:extLst>
                </a:hlinkClick>
              </a:rPr>
              <a:t>harassment, stalking</a:t>
            </a:r>
            <a:r>
              <a:rPr lang="en-GB" sz="1800" dirty="0"/>
              <a:t> (Protection from Harassment Act 1997). If harassment is based on any of the </a:t>
            </a:r>
            <a:r>
              <a:rPr lang="en-GB" sz="1800" u="sng" dirty="0">
                <a:solidFill>
                  <a:schemeClr val="accent5"/>
                </a:solidFill>
                <a:hlinkClick r:id="rId11">
                  <a:extLst>
                    <a:ext uri="{A12FA001-AC4F-418D-AE19-62706E023703}">
                      <ahyp:hlinkClr xmlns:ahyp="http://schemas.microsoft.com/office/drawing/2018/hyperlinkcolor" val="tx"/>
                    </a:ext>
                  </a:extLst>
                </a:hlinkClick>
              </a:rPr>
              <a:t>protected characteristics</a:t>
            </a:r>
            <a:r>
              <a:rPr lang="en-GB" sz="1800" dirty="0"/>
              <a:t> it may be illegal under the </a:t>
            </a:r>
            <a:r>
              <a:rPr lang="en-GB" sz="1800" u="sng" dirty="0">
                <a:solidFill>
                  <a:schemeClr val="accent5"/>
                </a:solidFill>
                <a:hlinkClick r:id="rId12">
                  <a:extLst>
                    <a:ext uri="{A12FA001-AC4F-418D-AE19-62706E023703}">
                      <ahyp:hlinkClr xmlns:ahyp="http://schemas.microsoft.com/office/drawing/2018/hyperlinkcolor" val="tx"/>
                    </a:ext>
                  </a:extLst>
                </a:hlinkClick>
              </a:rPr>
              <a:t>Equality Act 2010</a:t>
            </a:r>
            <a:r>
              <a:rPr lang="en-GB" sz="1800" dirty="0"/>
              <a:t>.</a:t>
            </a:r>
            <a:endParaRPr sz="1800" dirty="0"/>
          </a:p>
          <a:p>
            <a:pPr marL="0" lvl="0" indent="0" algn="l" rtl="0">
              <a:spcBef>
                <a:spcPts val="1000"/>
              </a:spcBef>
              <a:spcAft>
                <a:spcPts val="0"/>
              </a:spcAft>
              <a:buClr>
                <a:schemeClr val="dk1"/>
              </a:buClr>
              <a:buSzPts val="1100"/>
              <a:buFont typeface="Arial"/>
              <a:buNone/>
            </a:pPr>
            <a:endParaRPr dirty="0"/>
          </a:p>
          <a:p>
            <a:pPr marL="0" lvl="0" indent="0" algn="l" rtl="0">
              <a:spcBef>
                <a:spcPts val="1000"/>
              </a:spcBef>
              <a:spcAft>
                <a:spcPts val="1600"/>
              </a:spcAft>
              <a:buClr>
                <a:schemeClr val="dk1"/>
              </a:buClr>
              <a:buSzPts val="1100"/>
              <a:buFont typeface="Arial"/>
              <a:buNone/>
            </a:pPr>
            <a:endParaRPr dirty="0"/>
          </a:p>
        </p:txBody>
      </p:sp>
      <p:sp>
        <p:nvSpPr>
          <p:cNvPr id="1206" name="Google Shape;1206;p162"/>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10"/>
        <p:cNvGrpSpPr/>
        <p:nvPr/>
      </p:nvGrpSpPr>
      <p:grpSpPr>
        <a:xfrm>
          <a:off x="0" y="0"/>
          <a:ext cx="0" cy="0"/>
          <a:chOff x="0" y="0"/>
          <a:chExt cx="0" cy="0"/>
        </a:xfrm>
      </p:grpSpPr>
      <p:sp>
        <p:nvSpPr>
          <p:cNvPr id="1211" name="Google Shape;1211;p16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Relevant law (3)</a:t>
            </a:r>
            <a:endParaRPr>
              <a:solidFill>
                <a:srgbClr val="073763"/>
              </a:solidFill>
            </a:endParaRPr>
          </a:p>
        </p:txBody>
      </p:sp>
      <p:sp>
        <p:nvSpPr>
          <p:cNvPr id="1212" name="Google Shape;1212;p163"/>
          <p:cNvSpPr txBox="1">
            <a:spLocks noGrp="1"/>
          </p:cNvSpPr>
          <p:nvPr>
            <p:ph type="body" idx="1"/>
          </p:nvPr>
        </p:nvSpPr>
        <p:spPr>
          <a:xfrm>
            <a:off x="270000" y="789000"/>
            <a:ext cx="8380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100"/>
              <a:buNone/>
            </a:pPr>
            <a:r>
              <a:rPr lang="en-GB" sz="1800" b="1" dirty="0"/>
              <a:t>Image based sexual abuse: </a:t>
            </a:r>
            <a:r>
              <a:rPr lang="en-GB" sz="1800" dirty="0"/>
              <a:t>indecent photographs of children (Protection of Children Act 1978) possession of indecent photograph of child (Criminal Justice Act 1988), </a:t>
            </a:r>
            <a:r>
              <a:rPr lang="en-GB" sz="1800" u="sng" dirty="0">
                <a:solidFill>
                  <a:schemeClr val="accent5"/>
                </a:solidFill>
                <a:hlinkClick r:id="rId3">
                  <a:extLst>
                    <a:ext uri="{A12FA001-AC4F-418D-AE19-62706E023703}">
                      <ahyp:hlinkClr xmlns:ahyp="http://schemas.microsoft.com/office/drawing/2018/hyperlinkcolor" val="tx"/>
                    </a:ext>
                  </a:extLst>
                </a:hlinkClick>
              </a:rPr>
              <a:t>voyeurism</a:t>
            </a:r>
            <a:r>
              <a:rPr lang="en-GB" sz="1800" dirty="0"/>
              <a:t> (Voyeurism (Offences) Act 2019), </a:t>
            </a:r>
            <a:r>
              <a:rPr lang="en-GB" sz="1800" u="sng" dirty="0">
                <a:solidFill>
                  <a:schemeClr val="accent5"/>
                </a:solidFill>
                <a:hlinkClick r:id="rId4">
                  <a:extLst>
                    <a:ext uri="{A12FA001-AC4F-418D-AE19-62706E023703}">
                      <ahyp:hlinkClr xmlns:ahyp="http://schemas.microsoft.com/office/drawing/2018/hyperlinkcolor" val="tx"/>
                    </a:ext>
                  </a:extLst>
                </a:hlinkClick>
              </a:rPr>
              <a:t>disclosing private sexual photographs and films with intent to cause distress</a:t>
            </a:r>
            <a:r>
              <a:rPr lang="en-GB" sz="1800" dirty="0"/>
              <a:t> (Criminal Justice and Courts Act 2015).</a:t>
            </a:r>
            <a:endParaRPr dirty="0"/>
          </a:p>
          <a:p>
            <a:pPr marL="0" lvl="0" indent="0" algn="l" rtl="0">
              <a:spcBef>
                <a:spcPts val="1000"/>
              </a:spcBef>
              <a:spcAft>
                <a:spcPts val="0"/>
              </a:spcAft>
              <a:buSzPts val="1100"/>
              <a:buNone/>
            </a:pPr>
            <a:r>
              <a:rPr lang="en-GB" sz="1800" b="1" dirty="0"/>
              <a:t>Neglect: </a:t>
            </a:r>
            <a:r>
              <a:rPr lang="en-GB" sz="1800" u="sng" dirty="0">
                <a:solidFill>
                  <a:schemeClr val="accent5"/>
                </a:solidFill>
                <a:hlinkClick r:id="rId5">
                  <a:extLst>
                    <a:ext uri="{A12FA001-AC4F-418D-AE19-62706E023703}">
                      <ahyp:hlinkClr xmlns:ahyp="http://schemas.microsoft.com/office/drawing/2018/hyperlinkcolor" val="tx"/>
                    </a:ext>
                  </a:extLst>
                </a:hlinkClick>
              </a:rPr>
              <a:t>cruelty to persons under 16</a:t>
            </a:r>
            <a:r>
              <a:rPr lang="en-GB" sz="1800" dirty="0"/>
              <a:t> (Children and Young Persons Act 1933)</a:t>
            </a:r>
            <a:endParaRPr sz="1800" dirty="0"/>
          </a:p>
          <a:p>
            <a:pPr marL="0" lvl="0" indent="0" algn="l" rtl="0">
              <a:spcBef>
                <a:spcPts val="1000"/>
              </a:spcBef>
              <a:spcAft>
                <a:spcPts val="0"/>
              </a:spcAft>
              <a:buSzPts val="1100"/>
              <a:buNone/>
            </a:pPr>
            <a:r>
              <a:rPr lang="en-GB" sz="1800" b="1" dirty="0"/>
              <a:t>Sexual abuse: </a:t>
            </a:r>
            <a:r>
              <a:rPr lang="en-GB" sz="1800" u="sng" dirty="0">
                <a:solidFill>
                  <a:schemeClr val="accent5"/>
                </a:solidFill>
                <a:hlinkClick r:id="rId6">
                  <a:extLst>
                    <a:ext uri="{A12FA001-AC4F-418D-AE19-62706E023703}">
                      <ahyp:hlinkClr xmlns:ahyp="http://schemas.microsoft.com/office/drawing/2018/hyperlinkcolor" val="tx"/>
                    </a:ext>
                  </a:extLst>
                </a:hlinkClick>
              </a:rPr>
              <a:t>child sex offences</a:t>
            </a:r>
            <a:r>
              <a:rPr lang="en-GB" sz="1800" dirty="0"/>
              <a:t>, </a:t>
            </a:r>
            <a:r>
              <a:rPr lang="en-GB" sz="1800" u="sng" dirty="0">
                <a:solidFill>
                  <a:schemeClr val="accent5"/>
                </a:solidFill>
                <a:hlinkClick r:id="rId7">
                  <a:extLst>
                    <a:ext uri="{A12FA001-AC4F-418D-AE19-62706E023703}">
                      <ahyp:hlinkClr xmlns:ahyp="http://schemas.microsoft.com/office/drawing/2018/hyperlinkcolor" val="tx"/>
                    </a:ext>
                  </a:extLst>
                </a:hlinkClick>
              </a:rPr>
              <a:t>abuse of position of trust</a:t>
            </a:r>
            <a:r>
              <a:rPr lang="en-GB" sz="1800" dirty="0"/>
              <a:t>, </a:t>
            </a:r>
            <a:r>
              <a:rPr lang="en-GB" sz="1800" u="sng" dirty="0">
                <a:solidFill>
                  <a:schemeClr val="accent5"/>
                </a:solidFill>
                <a:hlinkClick r:id="rId8">
                  <a:extLst>
                    <a:ext uri="{A12FA001-AC4F-418D-AE19-62706E023703}">
                      <ahyp:hlinkClr xmlns:ahyp="http://schemas.microsoft.com/office/drawing/2018/hyperlinkcolor" val="tx"/>
                    </a:ext>
                  </a:extLst>
                </a:hlinkClick>
              </a:rPr>
              <a:t>sexual activity with a child family member</a:t>
            </a:r>
            <a:r>
              <a:rPr lang="en-GB" sz="1800" dirty="0"/>
              <a:t> (Sexual Offences Act 2003) </a:t>
            </a:r>
            <a:endParaRPr sz="1800" dirty="0"/>
          </a:p>
          <a:p>
            <a:pPr marL="0" lvl="0" indent="0" algn="l" rtl="0">
              <a:spcBef>
                <a:spcPts val="1000"/>
              </a:spcBef>
              <a:spcAft>
                <a:spcPts val="0"/>
              </a:spcAft>
              <a:buSzPts val="1100"/>
              <a:buNone/>
            </a:pPr>
            <a:r>
              <a:rPr lang="en-GB" sz="1800" b="1" dirty="0"/>
              <a:t>Sexual exploitation: </a:t>
            </a:r>
            <a:r>
              <a:rPr lang="en-GB" sz="1800" u="sng" dirty="0">
                <a:solidFill>
                  <a:schemeClr val="accent5"/>
                </a:solidFill>
                <a:hlinkClick r:id="rId9">
                  <a:extLst>
                    <a:ext uri="{A12FA001-AC4F-418D-AE19-62706E023703}">
                      <ahyp:hlinkClr xmlns:ahyp="http://schemas.microsoft.com/office/drawing/2018/hyperlinkcolor" val="tx"/>
                    </a:ext>
                  </a:extLst>
                </a:hlinkClick>
              </a:rPr>
              <a:t>indecent photographs of children</a:t>
            </a:r>
            <a:r>
              <a:rPr lang="en-GB" sz="1800" dirty="0"/>
              <a:t> (Protection of Children Act 1978, Criminal Justice Act 1988), </a:t>
            </a:r>
            <a:r>
              <a:rPr lang="en-GB" sz="1800" u="sng" dirty="0">
                <a:solidFill>
                  <a:schemeClr val="accent5"/>
                </a:solidFill>
                <a:hlinkClick r:id="rId6">
                  <a:extLst>
                    <a:ext uri="{A12FA001-AC4F-418D-AE19-62706E023703}">
                      <ahyp:hlinkClr xmlns:ahyp="http://schemas.microsoft.com/office/drawing/2018/hyperlinkcolor" val="tx"/>
                    </a:ext>
                  </a:extLst>
                </a:hlinkClick>
              </a:rPr>
              <a:t>child sex offences</a:t>
            </a:r>
            <a:r>
              <a:rPr lang="en-GB" sz="1800" dirty="0"/>
              <a:t>, </a:t>
            </a:r>
            <a:r>
              <a:rPr lang="en-GB" sz="1800" u="sng" dirty="0">
                <a:solidFill>
                  <a:schemeClr val="accent5"/>
                </a:solidFill>
                <a:hlinkClick r:id="rId7">
                  <a:extLst>
                    <a:ext uri="{A12FA001-AC4F-418D-AE19-62706E023703}">
                      <ahyp:hlinkClr xmlns:ahyp="http://schemas.microsoft.com/office/drawing/2018/hyperlinkcolor" val="tx"/>
                    </a:ext>
                  </a:extLst>
                </a:hlinkClick>
              </a:rPr>
              <a:t>abuse of position of trust</a:t>
            </a:r>
            <a:r>
              <a:rPr lang="en-GB" sz="1800" dirty="0"/>
              <a:t> (Sexual Offences Act 2003)</a:t>
            </a:r>
            <a:endParaRPr sz="1800" dirty="0"/>
          </a:p>
          <a:p>
            <a:pPr marL="0" lvl="0" indent="0" algn="l" rtl="0">
              <a:lnSpc>
                <a:spcPct val="115000"/>
              </a:lnSpc>
              <a:spcBef>
                <a:spcPts val="1000"/>
              </a:spcBef>
              <a:spcAft>
                <a:spcPts val="1600"/>
              </a:spcAft>
              <a:buSzPts val="1400"/>
              <a:buNone/>
            </a:pPr>
            <a:endParaRPr sz="1800" b="1" dirty="0"/>
          </a:p>
        </p:txBody>
      </p:sp>
      <p:sp>
        <p:nvSpPr>
          <p:cNvPr id="1213" name="Google Shape;1213;p163"/>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17"/>
        <p:cNvGrpSpPr/>
        <p:nvPr/>
      </p:nvGrpSpPr>
      <p:grpSpPr>
        <a:xfrm>
          <a:off x="0" y="0"/>
          <a:ext cx="0" cy="0"/>
          <a:chOff x="0" y="0"/>
          <a:chExt cx="0" cy="0"/>
        </a:xfrm>
      </p:grpSpPr>
      <p:sp>
        <p:nvSpPr>
          <p:cNvPr id="1218" name="Google Shape;1218;p1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Relevant law (4)</a:t>
            </a:r>
            <a:endParaRPr>
              <a:solidFill>
                <a:srgbClr val="073763"/>
              </a:solidFill>
            </a:endParaRPr>
          </a:p>
        </p:txBody>
      </p:sp>
      <p:sp>
        <p:nvSpPr>
          <p:cNvPr id="1219" name="Google Shape;1219;p164"/>
          <p:cNvSpPr txBox="1">
            <a:spLocks noGrp="1"/>
          </p:cNvSpPr>
          <p:nvPr>
            <p:ph type="body" idx="1"/>
          </p:nvPr>
        </p:nvSpPr>
        <p:spPr>
          <a:xfrm>
            <a:off x="270000" y="789000"/>
            <a:ext cx="69300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a:t>Physical abuse: </a:t>
            </a:r>
            <a:r>
              <a:rPr lang="en-GB" sz="1800" u="sng">
                <a:solidFill>
                  <a:schemeClr val="accent5"/>
                </a:solidFill>
                <a:hlinkClick r:id="rId3">
                  <a:extLst>
                    <a:ext uri="{A12FA001-AC4F-418D-AE19-62706E023703}">
                      <ahyp:hlinkClr xmlns:ahyp="http://schemas.microsoft.com/office/drawing/2018/hyperlinkcolor" val="tx"/>
                    </a:ext>
                  </a:extLst>
                </a:hlinkClick>
              </a:rPr>
              <a:t>cruelty to persons under 16</a:t>
            </a:r>
            <a:r>
              <a:rPr lang="en-GB" sz="1800"/>
              <a:t> (Children and Young Persons Act 1933 ), </a:t>
            </a:r>
            <a:r>
              <a:rPr lang="en-GB" sz="1800" u="sng">
                <a:solidFill>
                  <a:schemeClr val="accent5"/>
                </a:solidFill>
                <a:hlinkClick r:id="rId4">
                  <a:extLst>
                    <a:ext uri="{A12FA001-AC4F-418D-AE19-62706E023703}">
                      <ahyp:hlinkClr xmlns:ahyp="http://schemas.microsoft.com/office/drawing/2018/hyperlinkcolor" val="tx"/>
                    </a:ext>
                  </a:extLst>
                </a:hlinkClick>
              </a:rPr>
              <a:t>causing or allowing death or serious physical harm of a child</a:t>
            </a:r>
            <a:r>
              <a:rPr lang="en-GB" sz="1800"/>
              <a:t> (Crime and Victims Act 2004),</a:t>
            </a:r>
            <a:r>
              <a:rPr lang="en-GB" sz="1800">
                <a:solidFill>
                  <a:srgbClr val="FF0000"/>
                </a:solidFill>
                <a:uFill>
                  <a:noFill/>
                </a:uFill>
                <a:hlinkClick r:id="rId5">
                  <a:extLst>
                    <a:ext uri="{A12FA001-AC4F-418D-AE19-62706E023703}">
                      <ahyp:hlinkClr xmlns:ahyp="http://schemas.microsoft.com/office/drawing/2018/hyperlinkcolor" val="tx"/>
                    </a:ext>
                  </a:extLst>
                </a:hlinkClick>
              </a:rPr>
              <a:t> </a:t>
            </a:r>
            <a:r>
              <a:rPr lang="en-GB" sz="1800" u="sng">
                <a:solidFill>
                  <a:schemeClr val="accent5"/>
                </a:solidFill>
                <a:hlinkClick r:id="rId5">
                  <a:extLst>
                    <a:ext uri="{A12FA001-AC4F-418D-AE19-62706E023703}">
                      <ahyp:hlinkClr xmlns:ahyp="http://schemas.microsoft.com/office/drawing/2018/hyperlinkcolor" val="tx"/>
                    </a:ext>
                  </a:extLst>
                </a:hlinkClick>
              </a:rPr>
              <a:t>assault</a:t>
            </a:r>
            <a:r>
              <a:rPr lang="en-GB" sz="1800"/>
              <a:t> (Offences Against the Person Act 1861), </a:t>
            </a:r>
            <a:r>
              <a:rPr lang="en-GB" sz="1800" u="sng">
                <a:solidFill>
                  <a:schemeClr val="hlink"/>
                </a:solidFill>
                <a:hlinkClick r:id="rId6"/>
              </a:rPr>
              <a:t>female genital mutilation</a:t>
            </a:r>
            <a:r>
              <a:rPr lang="en-GB" sz="1800"/>
              <a:t> (Female Genital Mutilation Act 2003)</a:t>
            </a:r>
            <a:endParaRPr sz="1800"/>
          </a:p>
          <a:p>
            <a:pPr marL="0" lvl="0" indent="0" algn="l" rtl="0">
              <a:spcBef>
                <a:spcPts val="0"/>
              </a:spcBef>
              <a:spcAft>
                <a:spcPts val="0"/>
              </a:spcAft>
              <a:buClr>
                <a:schemeClr val="dk1"/>
              </a:buClr>
              <a:buSzPts val="1100"/>
              <a:buFont typeface="Arial"/>
              <a:buNone/>
            </a:pPr>
            <a:endParaRPr sz="1800"/>
          </a:p>
          <a:p>
            <a:pPr marL="0" lvl="0" indent="0" algn="l" rtl="0">
              <a:lnSpc>
                <a:spcPct val="115000"/>
              </a:lnSpc>
              <a:spcBef>
                <a:spcPts val="1000"/>
              </a:spcBef>
              <a:spcAft>
                <a:spcPts val="1600"/>
              </a:spcAft>
              <a:buSzPts val="1400"/>
              <a:buNone/>
            </a:pPr>
            <a:endParaRPr sz="1800" b="1"/>
          </a:p>
        </p:txBody>
      </p:sp>
      <p:sp>
        <p:nvSpPr>
          <p:cNvPr id="1220" name="Google Shape;1220;p164"/>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xmlns:pc="http://schemas.microsoft.com/office/infopath/2007/PartnerControls">
  <documentManagement>
    <TaxCatchAll xmlns="8c566321-f672-4e06-a901-b5e72b4c4357">
      <Value>3</Value>
      <Value>2</Value>
      <Value>1</Value>
    </TaxCatchAll>
    <_dlc_DocIdUrl xmlns="d8553f20-637a-4cb6-9c01-fa5600629b2d">
      <Url>https://educationgovuk.sharepoint.com/sites/ctg/a/_layouts/15/DocIdRedir.aspx?ID=P77SHHUCCQFT-13-28111</Url>
      <Description>P77SHHUCCQFT-13-28111</Description>
    </_dlc_DocIdUrl>
    <p6919dbb65844893b164c5f63a6f0eeb xmlns="8c566321-f672-4e06-a901-b5e72b4c4357">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a484111e-5b24-4ad9-9778-c536c8c88985</TermId>
        </TermInfo>
      </Terms>
    </p6919dbb65844893b164c5f63a6f0eeb>
    <c02f73938b5741d4934b358b31a1b80f xmlns="8c566321-f672-4e06-a901-b5e72b4c4357">
      <Terms xmlns="http://schemas.microsoft.com/office/infopath/2007/PartnerControls">
        <TermInfo xmlns="http://schemas.microsoft.com/office/infopath/2007/PartnerControls">
          <TermName xmlns="http://schemas.microsoft.com/office/infopath/2007/PartnerControls">Official</TermName>
          <TermId xmlns="http://schemas.microsoft.com/office/infopath/2007/PartnerControls">0884c477-2e62-47ea-b19c-5af6e91124c5</TermId>
        </TermInfo>
      </Terms>
    </c02f73938b5741d4934b358b31a1b80f>
    <f6ec388a6d534bab86a259abd1bfa088 xmlns="8c566321-f672-4e06-a901-b5e72b4c4357">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cc08a6d4-dfde-4d0f-bd85-069ebcef80d5</TermId>
        </TermInfo>
      </Terms>
    </f6ec388a6d534bab86a259abd1bfa088>
    <i98b064926ea4fbe8f5b88c394ff652b xmlns="8c566321-f672-4e06-a901-b5e72b4c4357">
      <Terms xmlns="http://schemas.microsoft.com/office/infopath/2007/PartnerControls"/>
    </i98b064926ea4fbe8f5b88c394ff652b>
    <_dlc_DocId xmlns="d8553f20-637a-4cb6-9c01-fa5600629b2d">P77SHHUCCQFT-13-28111</_dlc_DocId>
  </documentManagement>
</p:properties>
</file>

<file path=customXml/item3.xml><?xml version="1.0" encoding="utf-8"?>
<?mso-contentType ?>
<SharedContentType xmlns="Microsoft.SharePoint.Taxonomy.ContentTypeSync" SourceId="ec07c698-60f5-424f-b9af-f4c59398b511" ContentTypeId="0x010100545E941595ED5448BA61900FDDAFF313" PreviousValue="false"/>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ct:contentTypeSchema xmlns:ct="http://schemas.microsoft.com/office/2006/metadata/contentType" xmlns:ma="http://schemas.microsoft.com/office/2006/metadata/properties/metaAttributes" ct:_="" ma:_="" ma:contentTypeName="Official Document" ma:contentTypeID="0x010100545E941595ED5448BA61900FDDAFF313008BFA51FB25DBC04487B155BE41B75F29" ma:contentTypeVersion="9" ma:contentTypeDescription="" ma:contentTypeScope="" ma:versionID="a5cd5f453732a35cbda628611f590539">
  <xsd:schema xmlns:xsd="http://www.w3.org/2001/XMLSchema" xmlns:xs="http://www.w3.org/2001/XMLSchema" xmlns:p="http://schemas.microsoft.com/office/2006/metadata/properties" xmlns:ns2="8c566321-f672-4e06-a901-b5e72b4c4357" xmlns:ns3="d8553f20-637a-4cb6-9c01-fa5600629b2d" targetNamespace="http://schemas.microsoft.com/office/2006/metadata/properties" ma:root="true" ma:fieldsID="b2087626beee77c1a559dcf43d62ec2e" ns2:_="" ns3:_="">
    <xsd:import namespace="8c566321-f672-4e06-a901-b5e72b4c4357"/>
    <xsd:import namespace="d8553f20-637a-4cb6-9c01-fa5600629b2d"/>
    <xsd:element name="properties">
      <xsd:complexType>
        <xsd:sequence>
          <xsd:element name="documentManagement">
            <xsd:complexType>
              <xsd:all>
                <xsd:element ref="ns2:TaxCatchAll" minOccurs="0"/>
                <xsd:element ref="ns2:TaxCatchAllLabel" minOccurs="0"/>
                <xsd:element ref="ns2:f6ec388a6d534bab86a259abd1bfa088" minOccurs="0"/>
                <xsd:element ref="ns2:p6919dbb65844893b164c5f63a6f0eeb" minOccurs="0"/>
                <xsd:element ref="ns2:c02f73938b5741d4934b358b31a1b80f" minOccurs="0"/>
                <xsd:element ref="ns2:i98b064926ea4fbe8f5b88c394ff652b" minOccurs="0"/>
                <xsd:element ref="ns3:_dlc_DocId" minOccurs="0"/>
                <xsd:element ref="ns3:_dlc_DocIdUrl" minOccurs="0"/>
                <xsd:element ref="ns3: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566321-f672-4e06-a901-b5e72b4c4357"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c4addf99-909f-4118-964e-b92a9ebe419f}" ma:internalName="TaxCatchAll" ma:showField="CatchAllData" ma:web="d8553f20-637a-4cb6-9c01-fa5600629b2d">
      <xsd:complexType>
        <xsd:complexContent>
          <xsd:extension base="dms:MultiChoiceLookup">
            <xsd:sequence>
              <xsd:element name="Value" type="dms:Lookup" maxOccurs="unbounded" minOccurs="0" nillable="true"/>
            </xsd:sequence>
          </xsd:extension>
        </xsd:complexContent>
      </xsd:complexType>
    </xsd:element>
    <xsd:element name="TaxCatchAllLabel" ma:index="9" nillable="true" ma:displayName="Taxonomy Catch All Column1" ma:hidden="true" ma:list="{c4addf99-909f-4118-964e-b92a9ebe419f}" ma:internalName="TaxCatchAllLabel" ma:readOnly="true" ma:showField="CatchAllDataLabel" ma:web="d8553f20-637a-4cb6-9c01-fa5600629b2d">
      <xsd:complexType>
        <xsd:complexContent>
          <xsd:extension base="dms:MultiChoiceLookup">
            <xsd:sequence>
              <xsd:element name="Value" type="dms:Lookup" maxOccurs="unbounded" minOccurs="0" nillable="true"/>
            </xsd:sequence>
          </xsd:extension>
        </xsd:complexContent>
      </xsd:complexType>
    </xsd:element>
    <xsd:element name="f6ec388a6d534bab86a259abd1bfa088" ma:index="10" ma:taxonomy="true" ma:internalName="f6ec388a6d534bab86a259abd1bfa088" ma:taxonomyFieldName="DfeOrganisationalUnit" ma:displayName="Organisational Unit" ma:readOnly="false" ma:default="2;#DfE|cc08a6d4-dfde-4d0f-bd85-069ebcef80d5" ma:fieldId="{f6ec388a-6d53-4bab-86a2-59abd1bfa088}" ma:sspId="ec07c698-60f5-424f-b9af-f4c59398b511" ma:termSetId="b3e263f6-0ab6-425a-b3de-0e67f2faf769" ma:anchorId="00000000-0000-0000-0000-000000000000" ma:open="false" ma:isKeyword="false">
      <xsd:complexType>
        <xsd:sequence>
          <xsd:element ref="pc:Terms" minOccurs="0" maxOccurs="1"/>
        </xsd:sequence>
      </xsd:complexType>
    </xsd:element>
    <xsd:element name="p6919dbb65844893b164c5f63a6f0eeb" ma:index="12" ma:taxonomy="true" ma:internalName="p6919dbb65844893b164c5f63a6f0eeb" ma:taxonomyFieldName="DfeOwner" ma:displayName="Owner" ma:readOnly="false" ma:default="3;#DfE|a484111e-5b24-4ad9-9778-c536c8c88985" ma:fieldId="{96919dbb-6584-4893-b164-c5f63a6f0eeb}" ma:sspId="ec07c698-60f5-424f-b9af-f4c59398b511" ma:termSetId="12161dbb-b36f-4439-aef1-21e7cc922807" ma:anchorId="00000000-0000-0000-0000-000000000000" ma:open="false" ma:isKeyword="false">
      <xsd:complexType>
        <xsd:sequence>
          <xsd:element ref="pc:Terms" minOccurs="0" maxOccurs="1"/>
        </xsd:sequence>
      </xsd:complexType>
    </xsd:element>
    <xsd:element name="c02f73938b5741d4934b358b31a1b80f" ma:index="14" ma:taxonomy="true" ma:internalName="c02f73938b5741d4934b358b31a1b80f" ma:taxonomyFieldName="DfeRights_x003a_ProtectiveMarking" ma:displayName="Rights: Protective Marking" ma:readOnly="false" ma:default="1;#Official|0884c477-2e62-47ea-b19c-5af6e91124c5" ma:fieldId="{c02f7393-8b57-41d4-934b-358b31a1b80f}" ma:sspId="ec07c698-60f5-424f-b9af-f4c59398b511" ma:termSetId="7870c18b-dc34-46a1-adf5-a571f0cac88b" ma:anchorId="00000000-0000-0000-0000-000000000000" ma:open="false" ma:isKeyword="false">
      <xsd:complexType>
        <xsd:sequence>
          <xsd:element ref="pc:Terms" minOccurs="0" maxOccurs="1"/>
        </xsd:sequence>
      </xsd:complexType>
    </xsd:element>
    <xsd:element name="i98b064926ea4fbe8f5b88c394ff652b" ma:index="16" nillable="true" ma:taxonomy="true" ma:internalName="i98b064926ea4fbe8f5b88c394ff652b" ma:taxonomyFieldName="DfeSubject" ma:displayName="Subject" ma:default="" ma:fieldId="{298b0649-26ea-4fbe-8f5b-88c394ff652b}" ma:taxonomyMulti="true" ma:sspId="ec07c698-60f5-424f-b9af-f4c59398b511" ma:termSetId="2f3a6c16-0983-4d36-8f82-2cb41f34c000"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8553f20-637a-4cb6-9c01-fa5600629b2d" elementFormDefault="qualified">
    <xsd:import namespace="http://schemas.microsoft.com/office/2006/documentManagement/types"/>
    <xsd:import namespace="http://schemas.microsoft.com/office/infopath/2007/PartnerControls"/>
    <xsd:element name="_dlc_DocId" ma:index="18" nillable="true" ma:displayName="Document ID Value" ma:description="The value of the document ID assigned to this item." ma:internalName="_dlc_DocId" ma:readOnly="false">
      <xsd:simpleType>
        <xsd:restriction base="dms:Text"/>
      </xsd:simpleType>
    </xsd:element>
    <xsd:element name="_dlc_DocIdUrl" ma:index="19" nillable="true" ma:displayName="Document ID" ma:description="Permanent link to this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2EBADF-9E4F-4AE0-A67B-1F5F122633B6}">
  <ds:schemaRefs>
    <ds:schemaRef ds:uri="http://schemas.microsoft.com/sharepoint/events"/>
  </ds:schemaRefs>
</ds:datastoreItem>
</file>

<file path=customXml/itemProps2.xml><?xml version="1.0" encoding="utf-8"?>
<ds:datastoreItem xmlns:ds="http://schemas.openxmlformats.org/officeDocument/2006/customXml" ds:itemID="{21FBB7F5-94CA-4AB4-8E70-8F29B6C877B1}">
  <ds:schemaRefs>
    <ds:schemaRef ds:uri="http://schemas.microsoft.com/office/2006/metadata/properties"/>
    <ds:schemaRef ds:uri="http://purl.org/dc/terms/"/>
    <ds:schemaRef ds:uri="8c566321-f672-4e06-a901-b5e72b4c4357"/>
    <ds:schemaRef ds:uri="http://schemas.microsoft.com/office/2006/documentManagement/types"/>
    <ds:schemaRef ds:uri="http://schemas.openxmlformats.org/package/2006/metadata/core-properties"/>
    <ds:schemaRef ds:uri="http://schemas.microsoft.com/office/infopath/2007/PartnerControls"/>
    <ds:schemaRef ds:uri="http://purl.org/dc/elements/1.1/"/>
    <ds:schemaRef ds:uri="d8553f20-637a-4cb6-9c01-fa5600629b2d"/>
    <ds:schemaRef ds:uri="http://www.w3.org/XML/1998/namespace"/>
    <ds:schemaRef ds:uri="http://purl.org/dc/dcmitype/"/>
  </ds:schemaRefs>
</ds:datastoreItem>
</file>

<file path=customXml/itemProps3.xml><?xml version="1.0" encoding="utf-8"?>
<ds:datastoreItem xmlns:ds="http://schemas.openxmlformats.org/officeDocument/2006/customXml" ds:itemID="{86DEBCCC-CA51-4E8F-8967-6CFBF829DFBF}">
  <ds:schemaRefs>
    <ds:schemaRef ds:uri="Microsoft.SharePoint.Taxonomy.ContentTypeSync"/>
  </ds:schemaRefs>
</ds:datastoreItem>
</file>

<file path=customXml/itemProps4.xml><?xml version="1.0" encoding="utf-8"?>
<ds:datastoreItem xmlns:ds="http://schemas.openxmlformats.org/officeDocument/2006/customXml" ds:itemID="{4BBE6613-2FFE-43BB-8B59-CCC60EB05AFB}">
  <ds:schemaRefs>
    <ds:schemaRef ds:uri="http://schemas.microsoft.com/sharepoint/v3/contenttype/forms"/>
  </ds:schemaRefs>
</ds:datastoreItem>
</file>

<file path=customXml/itemProps5.xml><?xml version="1.0" encoding="utf-8"?>
<ds:datastoreItem xmlns:ds="http://schemas.openxmlformats.org/officeDocument/2006/customXml" ds:itemID="{0AD4E6D8-88FB-4706-A6D5-E8AAE76E67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566321-f672-4e06-a901-b5e72b4c4357"/>
    <ds:schemaRef ds:uri="d8553f20-637a-4cb6-9c01-fa5600629b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3082</TotalTime>
  <Words>4539</Words>
  <Application>Microsoft Office PowerPoint</Application>
  <PresentationFormat>On-screen Show (16:9)</PresentationFormat>
  <Paragraphs>430</Paragraphs>
  <Slides>49</Slides>
  <Notes>49</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49</vt:i4>
      </vt:variant>
    </vt:vector>
  </HeadingPairs>
  <TitlesOfParts>
    <vt:vector size="52" baseType="lpstr">
      <vt:lpstr>Arial</vt:lpstr>
      <vt:lpstr>Simple Light</vt:lpstr>
      <vt:lpstr>Simple Light</vt:lpstr>
      <vt:lpstr>Training module</vt:lpstr>
      <vt:lpstr>Contents</vt:lpstr>
      <vt:lpstr>What you get out of today </vt:lpstr>
      <vt:lpstr>Related topics</vt:lpstr>
      <vt:lpstr>Related guidance</vt:lpstr>
      <vt:lpstr>Helping children to be safe    </vt:lpstr>
      <vt:lpstr>The context for being safe (1)  </vt:lpstr>
      <vt:lpstr>The context for being safe (2)  </vt:lpstr>
      <vt:lpstr>Managing difficult topics  </vt:lpstr>
      <vt:lpstr>Timing and sequencing these topics  </vt:lpstr>
      <vt:lpstr>LGBT needs and inclusion </vt:lpstr>
      <vt:lpstr>Pupils with SEND</vt:lpstr>
      <vt:lpstr>References to the law</vt:lpstr>
      <vt:lpstr>Safeguarding</vt:lpstr>
      <vt:lpstr>Safeguarding</vt:lpstr>
      <vt:lpstr>Trusted adults</vt:lpstr>
      <vt:lpstr>Create class ground rules   </vt:lpstr>
      <vt:lpstr>Primary curriculum</vt:lpstr>
      <vt:lpstr>Boundaries, privacy and feeling unsafe</vt:lpstr>
      <vt:lpstr>Respectful, positive relationships</vt:lpstr>
      <vt:lpstr>Appropriate boundaries (1)</vt:lpstr>
      <vt:lpstr>Appropriate boundaries (2)</vt:lpstr>
      <vt:lpstr>Communicating boundaries</vt:lpstr>
      <vt:lpstr>Recognising boundaries</vt:lpstr>
      <vt:lpstr>Keeping some information private</vt:lpstr>
      <vt:lpstr>Privacy </vt:lpstr>
      <vt:lpstr>Secrets  </vt:lpstr>
      <vt:lpstr>Rights over our own bodies (1) </vt:lpstr>
      <vt:lpstr>Rights over our own bodies (2)  </vt:lpstr>
      <vt:lpstr>Rights over our own bodies (3) </vt:lpstr>
      <vt:lpstr>Rights over our own bodies (4)  </vt:lpstr>
      <vt:lpstr>Responding to adults  </vt:lpstr>
      <vt:lpstr>Being safe </vt:lpstr>
      <vt:lpstr>Feeling unsafe </vt:lpstr>
      <vt:lpstr>Asking for help and support</vt:lpstr>
      <vt:lpstr>Recognising abusive behaviour (1)  </vt:lpstr>
      <vt:lpstr>Recognising abusive behaviour (2)  </vt:lpstr>
      <vt:lpstr>Right to ask for help </vt:lpstr>
      <vt:lpstr>How to ask for advice  </vt:lpstr>
      <vt:lpstr>How to talk about concerns </vt:lpstr>
      <vt:lpstr>Where to get advice </vt:lpstr>
      <vt:lpstr>Good practice approaches (3)  </vt:lpstr>
      <vt:lpstr>Good practice approaches (4)  </vt:lpstr>
      <vt:lpstr>Further information</vt:lpstr>
      <vt:lpstr>Legal references</vt:lpstr>
      <vt:lpstr>Relevant law (1) </vt:lpstr>
      <vt:lpstr>Relevant law (2)</vt:lpstr>
      <vt:lpstr>Relevant law (3)</vt:lpstr>
      <vt:lpstr>Relevant law (4)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module</dc:title>
  <dc:creator>Ian</dc:creator>
  <cp:lastModifiedBy>Tracy Okuma</cp:lastModifiedBy>
  <cp:revision>52</cp:revision>
  <dcterms:modified xsi:type="dcterms:W3CDTF">2021-03-09T11:43:33Z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0x010100545E941595ED5448BA61900FDDAFF313008BFA51FB25DBC04487B155BE41B75F29</vt:lpwstr>
  </property>
  <property fmtid="{D5CDD505-2E9C-101B-9397-08002B2CF9AE}" pid="3" name="DfeOwner">
    <vt:lpwstr>3;#DfE|a484111e-5b24-4ad9-9778-c536c8c88985</vt:lpwstr>
  </property>
  <property fmtid="{D5CDD505-2E9C-101B-9397-08002B2CF9AE}" pid="4" name="f6dbddf6786740bf84e0c032ce59fa64">
    <vt:lpwstr>DfE|cc08a6d4-dfde-4d0f-bd85-069ebcef80d5</vt:lpwstr>
  </property>
  <property fmtid="{D5CDD505-2E9C-101B-9397-08002B2CF9AE}" pid="5" name="p24011cc36254b58a155ad07c9b1bb25">
    <vt:lpwstr>Official|0884c477-2e62-47ea-b19c-5af6e91124c5</vt:lpwstr>
  </property>
  <property fmtid="{D5CDD505-2E9C-101B-9397-08002B2CF9AE}" pid="6" name="p557a8b331824cf78b15ef969ec30661">
    <vt:lpwstr>DfE|a484111e-5b24-4ad9-9778-c536c8c88985</vt:lpwstr>
  </property>
  <property fmtid="{D5CDD505-2E9C-101B-9397-08002B2CF9AE}" pid="7" name="DfeOrganisationalUnit">
    <vt:lpwstr>2;#DfE|cc08a6d4-dfde-4d0f-bd85-069ebcef80d5</vt:lpwstr>
  </property>
  <property fmtid="{D5CDD505-2E9C-101B-9397-08002B2CF9AE}" pid="8" name="DfeSubject">
    <vt:lpwstr/>
  </property>
  <property fmtid="{D5CDD505-2E9C-101B-9397-08002B2CF9AE}" pid="9" name="DfeRights:ProtectiveMarking">
    <vt:lpwstr>1;#Official|0884c477-2e62-47ea-b19c-5af6e91124c5</vt:lpwstr>
  </property>
  <property fmtid="{D5CDD505-2E9C-101B-9397-08002B2CF9AE}" pid="10" name="_dlc_DocIdItemGuid">
    <vt:lpwstr>5b64ffba-76c6-48ec-b19d-0ac57535ffa0</vt:lpwstr>
  </property>
  <property fmtid="{D5CDD505-2E9C-101B-9397-08002B2CF9AE}" pid="11" name="IWPOrganisationalUnit">
    <vt:lpwstr>2;#DfE|cc08a6d4-dfde-4d0f-bd85-069ebcef80d5</vt:lpwstr>
  </property>
  <property fmtid="{D5CDD505-2E9C-101B-9397-08002B2CF9AE}" pid="12" name="IWPRightsProtectiveMarking">
    <vt:lpwstr>1;#Official|0884c477-2e62-47ea-b19c-5af6e91124c5</vt:lpwstr>
  </property>
  <property fmtid="{D5CDD505-2E9C-101B-9397-08002B2CF9AE}" pid="13" name="IWPOwner">
    <vt:lpwstr>3;#DfE|a484111e-5b24-4ad9-9778-c536c8c88985</vt:lpwstr>
  </property>
</Properties>
</file>