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1" r:id="rId6"/>
    <p:sldId id="273" r:id="rId7"/>
    <p:sldId id="274" r:id="rId8"/>
    <p:sldId id="262" r:id="rId9"/>
    <p:sldId id="264" r:id="rId10"/>
    <p:sldId id="266" r:id="rId11"/>
    <p:sldId id="275" r:id="rId12"/>
    <p:sldId id="265" r:id="rId13"/>
    <p:sldId id="263" r:id="rId14"/>
    <p:sldId id="269" r:id="rId15"/>
    <p:sldId id="276" r:id="rId16"/>
    <p:sldId id="267" r:id="rId17"/>
    <p:sldId id="270" r:id="rId18"/>
    <p:sldId id="260" r:id="rId19"/>
    <p:sldId id="271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99"/>
    <a:srgbClr val="99FF33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1380" y="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3229CB-F01F-4B2D-A1C4-D2A9F954F8D1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67D3D8-A2CF-4B21-8947-7E28EE9D927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52069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67D3D8-A2CF-4B21-8947-7E28EE9D927F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23048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88AB5-9B1E-4E1D-87C8-6FF87FC7A015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BF10B-62E2-4378-A98F-FA8B9D108B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90362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88AB5-9B1E-4E1D-87C8-6FF87FC7A015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BF10B-62E2-4378-A98F-FA8B9D108B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41547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88AB5-9B1E-4E1D-87C8-6FF87FC7A015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BF10B-62E2-4378-A98F-FA8B9D108B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45842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88AB5-9B1E-4E1D-87C8-6FF87FC7A015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BF10B-62E2-4378-A98F-FA8B9D108B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5863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88AB5-9B1E-4E1D-87C8-6FF87FC7A015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BF10B-62E2-4378-A98F-FA8B9D108B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50613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88AB5-9B1E-4E1D-87C8-6FF87FC7A015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BF10B-62E2-4378-A98F-FA8B9D108B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284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88AB5-9B1E-4E1D-87C8-6FF87FC7A015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BF10B-62E2-4378-A98F-FA8B9D108B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75690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88AB5-9B1E-4E1D-87C8-6FF87FC7A015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BF10B-62E2-4378-A98F-FA8B9D108B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9097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88AB5-9B1E-4E1D-87C8-6FF87FC7A015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BF10B-62E2-4378-A98F-FA8B9D108B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30740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88AB5-9B1E-4E1D-87C8-6FF87FC7A015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BF10B-62E2-4378-A98F-FA8B9D108B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07273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88AB5-9B1E-4E1D-87C8-6FF87FC7A015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9BF10B-62E2-4378-A98F-FA8B9D108B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51711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C88AB5-9B1E-4E1D-87C8-6FF87FC7A015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9BF10B-62E2-4378-A98F-FA8B9D108B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83792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ailymail.co.uk/news/article-2462110/Sir-Michael-Wilshaw-attacks-hollowed-fragmented-families.html#ixzz2l6rmtf1h" TargetMode="External"/><Relationship Id="rId2" Type="http://schemas.openxmlformats.org/officeDocument/2006/relationships/hyperlink" Target="http://www.dailymail.co.uk/home/search.html?s=&amp;authornamef=Steve+Doughty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ec.tynt.com/b/rf?id=bBOTTqvd0r3Pooab7jrHcU&amp;u=DailyMail" TargetMode="External"/><Relationship Id="rId4" Type="http://schemas.openxmlformats.org/officeDocument/2006/relationships/hyperlink" Target="http://ec.tynt.com/b/rw?id=bBOTTqvd0r3Pooab7jrHcU&amp;u=MailOnlin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7584" y="1916832"/>
            <a:ext cx="6944816" cy="3721968"/>
          </a:xfrm>
        </p:spPr>
        <p:txBody>
          <a:bodyPr>
            <a:normAutofit/>
          </a:bodyPr>
          <a:lstStyle/>
          <a:p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468109"/>
              </p:ext>
            </p:extLst>
          </p:nvPr>
        </p:nvGraphicFramePr>
        <p:xfrm>
          <a:off x="0" y="0"/>
          <a:ext cx="9144000" cy="713421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6959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480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48012"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Comic Sans MS" pitchFamily="66" charset="0"/>
                        </a:rPr>
                        <a:t>Religion and human relationships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latin typeface="Comic Sans MS" pitchFamily="66" charset="0"/>
                        </a:rPr>
                        <a:t>SYLLABUS OUTLINE- TERM AHEAD.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23632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solidFill>
                            <a:srgbClr val="990099"/>
                          </a:solidFill>
                          <a:latin typeface="Comic Sans MS" pitchFamily="66" charset="0"/>
                        </a:rPr>
                        <a:t>Roles of men and women in the family</a:t>
                      </a:r>
                      <a:r>
                        <a:rPr lang="en-GB" sz="2000" dirty="0">
                          <a:solidFill>
                            <a:srgbClr val="990099"/>
                          </a:solidFill>
                          <a:latin typeface="Comic Sans MS" pitchFamily="66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GB" sz="1800" dirty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omic Sans MS" pitchFamily="66" charset="0"/>
                        </a:rPr>
                        <a:t>Roles of men and women in a Hindu family 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GB" sz="1800" dirty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omic Sans MS" pitchFamily="66" charset="0"/>
                        </a:rPr>
                        <a:t>Roles of other family members according to the demands of </a:t>
                      </a:r>
                      <a:r>
                        <a:rPr lang="en-GB" sz="1800" b="1" u="sng" dirty="0" err="1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omic Sans MS" pitchFamily="66" charset="0"/>
                        </a:rPr>
                        <a:t>varnashramadharma</a:t>
                      </a:r>
                      <a:r>
                        <a:rPr lang="en-GB" sz="1800" dirty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Comic Sans MS" pitchFamily="66" charset="0"/>
                        </a:rPr>
                        <a:t> and the scriptures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45388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990099"/>
                          </a:solidFill>
                          <a:latin typeface="Comic Sans MS" pitchFamily="66" charset="0"/>
                        </a:rPr>
                        <a:t>Marriage and marriage ceremonies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GB" sz="1800" dirty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Comic Sans MS" pitchFamily="66" charset="0"/>
                        </a:rPr>
                        <a:t>Marriage ceremonies</a:t>
                      </a:r>
                      <a:r>
                        <a:rPr lang="en-GB" sz="1800" baseline="0" dirty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Comic Sans MS" pitchFamily="66" charset="0"/>
                        </a:rPr>
                        <a:t> in the UK and India</a:t>
                      </a:r>
                      <a:endParaRPr lang="en-GB" sz="1800" dirty="0">
                        <a:solidFill>
                          <a:schemeClr val="accent4">
                            <a:lumMod val="75000"/>
                          </a:schemeClr>
                        </a:solidFill>
                        <a:latin typeface="Comic Sans MS" pitchFamily="66" charset="0"/>
                      </a:endParaRP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GB" sz="1800" dirty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Comic Sans MS" pitchFamily="66" charset="0"/>
                        </a:rPr>
                        <a:t>The symbolism and the meaning of the various features of the </a:t>
                      </a:r>
                      <a:r>
                        <a:rPr lang="en-GB" sz="1800" b="1" u="sng" dirty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Comic Sans MS" pitchFamily="66" charset="0"/>
                        </a:rPr>
                        <a:t>ceremonies.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GB" sz="1800" dirty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Comic Sans MS" pitchFamily="66" charset="0"/>
                        </a:rPr>
                        <a:t>The</a:t>
                      </a:r>
                      <a:r>
                        <a:rPr lang="en-GB" sz="1800" baseline="0" dirty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Comic Sans MS" pitchFamily="66" charset="0"/>
                        </a:rPr>
                        <a:t> ways in which the ceremonies reflect </a:t>
                      </a:r>
                      <a:r>
                        <a:rPr lang="en-GB" sz="1800" dirty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Comic Sans MS" pitchFamily="66" charset="0"/>
                        </a:rPr>
                        <a:t>and emphasise Hindu teaching about marriage.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GB" sz="1800" dirty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Comic Sans MS" pitchFamily="66" charset="0"/>
                        </a:rPr>
                        <a:t>Responses to </a:t>
                      </a:r>
                      <a:r>
                        <a:rPr lang="en-GB" sz="1800" b="1" u="sng" dirty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Comic Sans MS" pitchFamily="66" charset="0"/>
                        </a:rPr>
                        <a:t>Civil Partnerships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7801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000" dirty="0">
                          <a:solidFill>
                            <a:srgbClr val="990099"/>
                          </a:solidFill>
                          <a:latin typeface="Comic Sans MS" pitchFamily="66" charset="0"/>
                        </a:rPr>
                        <a:t>Divorce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GB" sz="1800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omic Sans MS" pitchFamily="66" charset="0"/>
                        </a:rPr>
                        <a:t>Beliefs</a:t>
                      </a:r>
                      <a:r>
                        <a:rPr lang="en-GB" sz="1800" baseline="0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omic Sans MS" pitchFamily="66" charset="0"/>
                        </a:rPr>
                        <a:t> about the ethics of </a:t>
                      </a:r>
                      <a:r>
                        <a:rPr lang="en-GB" sz="1800" b="1" u="sng" baseline="0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omic Sans MS" pitchFamily="66" charset="0"/>
                        </a:rPr>
                        <a:t>divorce</a:t>
                      </a:r>
                      <a:r>
                        <a:rPr lang="en-GB" sz="1800" baseline="0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omic Sans MS" pitchFamily="66" charset="0"/>
                        </a:rPr>
                        <a:t> in India and the UK.</a:t>
                      </a:r>
                      <a:endParaRPr lang="en-GB" sz="1800" dirty="0">
                        <a:solidFill>
                          <a:schemeClr val="accent5">
                            <a:lumMod val="75000"/>
                          </a:schemeClr>
                        </a:solidFill>
                        <a:latin typeface="Comic Sans MS" pitchFamily="66" charset="0"/>
                      </a:endParaRP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GB" sz="1800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omic Sans MS" pitchFamily="66" charset="0"/>
                        </a:rPr>
                        <a:t>Beliefs about the ethics of </a:t>
                      </a:r>
                      <a:r>
                        <a:rPr lang="en-GB" sz="1800" b="1" u="sng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omic Sans MS" pitchFamily="66" charset="0"/>
                        </a:rPr>
                        <a:t>re-marriage</a:t>
                      </a:r>
                      <a:r>
                        <a:rPr lang="en-GB" sz="1800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omic Sans MS" pitchFamily="66" charset="0"/>
                        </a:rPr>
                        <a:t> in India</a:t>
                      </a:r>
                      <a:r>
                        <a:rPr lang="en-GB" sz="1800" baseline="0" dirty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Comic Sans MS" pitchFamily="66" charset="0"/>
                        </a:rPr>
                        <a:t> and the UK.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39170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990099"/>
                          </a:solidFill>
                          <a:latin typeface="Comic Sans MS" pitchFamily="66" charset="0"/>
                        </a:rPr>
                        <a:t>Sexual relationships and contraception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GB" sz="18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omic Sans MS" pitchFamily="66" charset="0"/>
                        </a:rPr>
                        <a:t>Attitudes towards sexual relationships as they relate to </a:t>
                      </a:r>
                      <a:r>
                        <a:rPr lang="en-GB" sz="1800" b="1" u="sng" dirty="0" err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omic Sans MS" pitchFamily="66" charset="0"/>
                        </a:rPr>
                        <a:t>varnashramadharma</a:t>
                      </a:r>
                      <a:r>
                        <a:rPr lang="en-GB" sz="18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omic Sans MS" pitchFamily="66" charset="0"/>
                        </a:rPr>
                        <a:t> and </a:t>
                      </a:r>
                      <a:r>
                        <a:rPr lang="en-GB" sz="1800" b="1" u="sng" dirty="0" err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omic Sans MS" pitchFamily="66" charset="0"/>
                        </a:rPr>
                        <a:t>kama</a:t>
                      </a:r>
                      <a:r>
                        <a:rPr lang="en-GB" sz="18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omic Sans MS" pitchFamily="66" charset="0"/>
                        </a:rPr>
                        <a:t> as a valid life goal during the </a:t>
                      </a:r>
                      <a:r>
                        <a:rPr lang="en-GB" sz="1800" b="1" u="sng" dirty="0" err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omic Sans MS" pitchFamily="66" charset="0"/>
                        </a:rPr>
                        <a:t>grihastha</a:t>
                      </a:r>
                      <a:r>
                        <a:rPr lang="en-GB" sz="1800" b="1" u="sng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omic Sans MS" pitchFamily="66" charset="0"/>
                        </a:rPr>
                        <a:t> </a:t>
                      </a:r>
                      <a:r>
                        <a:rPr lang="en-GB" sz="1800" b="1" u="sng" dirty="0" err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omic Sans MS" pitchFamily="66" charset="0"/>
                        </a:rPr>
                        <a:t>ashrama</a:t>
                      </a:r>
                      <a:r>
                        <a:rPr lang="en-GB" sz="1800" b="1" u="sng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omic Sans MS" pitchFamily="66" charset="0"/>
                        </a:rPr>
                        <a:t>.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GB" sz="18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omic Sans MS" pitchFamily="66" charset="0"/>
                        </a:rPr>
                        <a:t>Teachings about </a:t>
                      </a:r>
                      <a:r>
                        <a:rPr lang="en-GB" sz="1800" b="1" u="sng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omic Sans MS" pitchFamily="66" charset="0"/>
                        </a:rPr>
                        <a:t>celibacy</a:t>
                      </a:r>
                      <a:r>
                        <a:rPr lang="en-GB" sz="18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omic Sans MS" pitchFamily="66" charset="0"/>
                        </a:rPr>
                        <a:t> and renunciation including the </a:t>
                      </a:r>
                      <a:r>
                        <a:rPr lang="en-GB" sz="18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omic Sans MS" pitchFamily="66" charset="0"/>
                        </a:rPr>
                        <a:t>tapas</a:t>
                      </a:r>
                      <a:r>
                        <a:rPr lang="en-GB" sz="18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omic Sans MS" pitchFamily="66" charset="0"/>
                        </a:rPr>
                        <a:t> and the teachings of  </a:t>
                      </a:r>
                      <a:r>
                        <a:rPr lang="en-GB" sz="18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omic Sans MS" pitchFamily="66" charset="0"/>
                        </a:rPr>
                        <a:t>MK Gandhi.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GB" sz="18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omic Sans MS" pitchFamily="66" charset="0"/>
                        </a:rPr>
                        <a:t>Beliefs about </a:t>
                      </a:r>
                      <a:r>
                        <a:rPr lang="en-GB" sz="1800" b="1" u="sng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omic Sans MS" pitchFamily="66" charset="0"/>
                        </a:rPr>
                        <a:t>contraception, </a:t>
                      </a:r>
                      <a:r>
                        <a:rPr lang="en-GB" sz="18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omic Sans MS" pitchFamily="66" charset="0"/>
                        </a:rPr>
                        <a:t>including the idea of </a:t>
                      </a:r>
                      <a:r>
                        <a:rPr lang="en-GB" sz="1800" b="1" u="sng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omic Sans MS" pitchFamily="66" charset="0"/>
                        </a:rPr>
                        <a:t>ahimsa. 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GB" sz="1800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Comic Sans MS" pitchFamily="66" charset="0"/>
                        </a:rPr>
                        <a:t>Social concerns about contraception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 rot="942930">
            <a:off x="7743565" y="166953"/>
            <a:ext cx="1321964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SYLLABUS</a:t>
            </a:r>
          </a:p>
          <a:p>
            <a:r>
              <a:rPr lang="en-GB" dirty="0"/>
              <a:t>OVERVIEW</a:t>
            </a:r>
          </a:p>
        </p:txBody>
      </p:sp>
    </p:spTree>
    <p:extLst>
      <p:ext uri="{BB962C8B-B14F-4D97-AF65-F5344CB8AC3E}">
        <p14:creationId xmlns:p14="http://schemas.microsoft.com/office/powerpoint/2010/main" val="1376669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6632"/>
            <a:ext cx="9144000" cy="1844824"/>
          </a:xfrm>
        </p:spPr>
        <p:txBody>
          <a:bodyPr>
            <a:normAutofit fontScale="90000"/>
          </a:bodyPr>
          <a:lstStyle/>
          <a:p>
            <a:r>
              <a:rPr lang="en-GB" b="1" dirty="0">
                <a:solidFill>
                  <a:srgbClr val="990099"/>
                </a:solidFill>
                <a:latin typeface="Comic Sans MS"/>
              </a:rPr>
              <a:t>What is meant by the term family?</a:t>
            </a:r>
            <a:br>
              <a:rPr lang="en-GB" b="1" dirty="0">
                <a:solidFill>
                  <a:srgbClr val="990099"/>
                </a:solidFill>
                <a:latin typeface="Comic Sans MS"/>
              </a:rPr>
            </a:br>
            <a:r>
              <a:rPr lang="en-GB" b="1" dirty="0">
                <a:solidFill>
                  <a:srgbClr val="990099"/>
                </a:solidFill>
                <a:latin typeface="Comic Sans MS"/>
              </a:rPr>
              <a:t>(1 mark)</a:t>
            </a:r>
            <a:r>
              <a:rPr lang="en-GB" dirty="0">
                <a:solidFill>
                  <a:srgbClr val="990099"/>
                </a:solidFill>
                <a:latin typeface="Comic Sans MS"/>
              </a:rPr>
              <a:t> </a:t>
            </a:r>
            <a:br>
              <a:rPr lang="en-GB" b="0" i="0" u="none" strike="noStrike" dirty="0">
                <a:effectLst/>
                <a:latin typeface="Arial"/>
              </a:rPr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2240" y="1600201"/>
            <a:ext cx="1954560" cy="4205064"/>
          </a:xfrm>
        </p:spPr>
        <p:txBody>
          <a:bodyPr>
            <a:normAutofit/>
          </a:bodyPr>
          <a:lstStyle/>
          <a:p>
            <a:pPr marL="0" indent="0" fontAlgn="t">
              <a:spcBef>
                <a:spcPts val="0"/>
              </a:spcBef>
              <a:buNone/>
            </a:pPr>
            <a:r>
              <a:rPr lang="en-GB" sz="2800" b="1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Work in pairs to write an answer to this question….</a:t>
            </a:r>
          </a:p>
          <a:p>
            <a:pPr marL="0" fontAlgn="t">
              <a:spcBef>
                <a:spcPts val="0"/>
              </a:spcBef>
            </a:pPr>
            <a:endParaRPr lang="en-GB" sz="3600" b="1" dirty="0">
              <a:solidFill>
                <a:schemeClr val="accent6">
                  <a:lumMod val="50000"/>
                </a:schemeClr>
              </a:solidFill>
              <a:latin typeface="Comic Sans MS"/>
            </a:endParaRPr>
          </a:p>
          <a:p>
            <a:pPr marL="0" indent="0" fontAlgn="t">
              <a:spcBef>
                <a:spcPts val="0"/>
              </a:spcBef>
              <a:buNone/>
            </a:pPr>
            <a:endParaRPr lang="en-GB" b="0" i="0" u="none" strike="noStrike" dirty="0">
              <a:solidFill>
                <a:schemeClr val="accent6">
                  <a:lumMod val="50000"/>
                </a:schemeClr>
              </a:solidFill>
              <a:effectLst/>
              <a:latin typeface="Arial"/>
            </a:endParaRPr>
          </a:p>
          <a:p>
            <a:endParaRPr lang="en-GB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5292904"/>
            <a:ext cx="2341563" cy="151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56792"/>
            <a:ext cx="6192688" cy="5184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99016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5949"/>
            <a:ext cx="9144000" cy="1143000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en-GB" dirty="0"/>
              <a:t>Learning Intentions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96752"/>
            <a:ext cx="5868144" cy="5544616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r>
              <a:rPr lang="en-GB" dirty="0">
                <a:latin typeface="Comic Sans MS" pitchFamily="66" charset="0"/>
              </a:rPr>
              <a:t>To understand syllabus outline for this unit</a:t>
            </a:r>
          </a:p>
          <a:p>
            <a:r>
              <a:rPr lang="en-GB" dirty="0">
                <a:latin typeface="Comic Sans MS" pitchFamily="66" charset="0"/>
              </a:rPr>
              <a:t>To be able to understand how  the roles and structure of the family unit have changed over time.</a:t>
            </a:r>
          </a:p>
          <a:p>
            <a:r>
              <a:rPr lang="en-GB" dirty="0">
                <a:latin typeface="Comic Sans MS" pitchFamily="66" charset="0"/>
              </a:rPr>
              <a:t>Awareness of different types of family.</a:t>
            </a:r>
          </a:p>
          <a:p>
            <a:r>
              <a:rPr lang="en-GB" dirty="0">
                <a:latin typeface="Comic Sans MS" pitchFamily="66" charset="0"/>
              </a:rPr>
              <a:t>The purpose of family.</a:t>
            </a:r>
          </a:p>
          <a:p>
            <a:r>
              <a:rPr lang="en-GB" dirty="0">
                <a:latin typeface="Comic Sans MS" pitchFamily="66" charset="0"/>
              </a:rPr>
              <a:t>Hindu teachings about the family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62039" y="1196752"/>
            <a:ext cx="2999732" cy="267765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400" b="1" dirty="0">
                <a:latin typeface="Comic Sans MS" pitchFamily="66" charset="0"/>
              </a:rPr>
              <a:t>Next week</a:t>
            </a:r>
          </a:p>
          <a:p>
            <a:r>
              <a:rPr lang="en-GB" sz="2400" b="1" dirty="0" err="1">
                <a:latin typeface="Comic Sans MS" pitchFamily="66" charset="0"/>
              </a:rPr>
              <a:t>Ashramas</a:t>
            </a:r>
            <a:r>
              <a:rPr lang="en-GB" sz="2400" b="1" dirty="0">
                <a:latin typeface="Comic Sans MS" pitchFamily="66" charset="0"/>
              </a:rPr>
              <a:t>-</a:t>
            </a:r>
          </a:p>
          <a:p>
            <a:r>
              <a:rPr lang="en-GB" sz="2400" b="1" dirty="0">
                <a:latin typeface="Comic Sans MS" pitchFamily="66" charset="0"/>
              </a:rPr>
              <a:t>Stages of life and</a:t>
            </a:r>
          </a:p>
          <a:p>
            <a:r>
              <a:rPr lang="en-GB" sz="2400" b="1" dirty="0">
                <a:latin typeface="Comic Sans MS" pitchFamily="66" charset="0"/>
              </a:rPr>
              <a:t>Duty in the family</a:t>
            </a:r>
          </a:p>
          <a:p>
            <a:r>
              <a:rPr lang="en-GB" sz="2400" b="1" dirty="0">
                <a:latin typeface="Comic Sans MS" pitchFamily="66" charset="0"/>
              </a:rPr>
              <a:t>Roles of men and women in Hindu Family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32870" y="3874408"/>
            <a:ext cx="3181961" cy="2800767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>
                <a:latin typeface="Comic Sans MS" pitchFamily="66" charset="0"/>
              </a:rPr>
              <a:t>‘</a:t>
            </a:r>
            <a:r>
              <a:rPr lang="en-GB" sz="2400" b="1" dirty="0">
                <a:latin typeface="Comic Sans MS" pitchFamily="66" charset="0"/>
              </a:rPr>
              <a:t>Women need to follow </a:t>
            </a:r>
          </a:p>
          <a:p>
            <a:r>
              <a:rPr lang="en-GB" sz="2400" b="1" dirty="0">
                <a:latin typeface="Comic Sans MS" pitchFamily="66" charset="0"/>
              </a:rPr>
              <a:t>traditional roles if families are to be successful’ Discuss.</a:t>
            </a:r>
            <a:endParaRPr lang="en-GB" sz="2800" dirty="0">
              <a:solidFill>
                <a:srgbClr val="FFFF00"/>
              </a:solidFill>
              <a:latin typeface="Comic Sans MS" pitchFamily="66" charset="0"/>
            </a:endParaRPr>
          </a:p>
          <a:p>
            <a:r>
              <a:rPr lang="en-GB" sz="2800" b="1" dirty="0">
                <a:solidFill>
                  <a:srgbClr val="FFFF00"/>
                </a:solidFill>
                <a:latin typeface="Comic Sans MS" pitchFamily="66" charset="0"/>
              </a:rPr>
              <a:t>Key question for next 3 weeks!</a:t>
            </a:r>
          </a:p>
        </p:txBody>
      </p:sp>
    </p:spTree>
    <p:extLst>
      <p:ext uri="{BB962C8B-B14F-4D97-AF65-F5344CB8AC3E}">
        <p14:creationId xmlns:p14="http://schemas.microsoft.com/office/powerpoint/2010/main" val="1506602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84784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en-GB" sz="3200" dirty="0">
                <a:solidFill>
                  <a:srgbClr val="FF0000"/>
                </a:solidFill>
                <a:latin typeface="Comic Sans MS" pitchFamily="66" charset="0"/>
                <a:ea typeface="+mn-ea"/>
                <a:cs typeface="+mn-cs"/>
              </a:rPr>
              <a:t>How  the roles and structure of the family unit have changed over time.</a:t>
            </a:r>
            <a:br>
              <a:rPr lang="en-GB" sz="3200" dirty="0">
                <a:solidFill>
                  <a:prstClr val="black"/>
                </a:solidFill>
                <a:ea typeface="+mn-ea"/>
                <a:cs typeface="+mn-cs"/>
              </a:rPr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600200"/>
            <a:ext cx="9036496" cy="5141168"/>
          </a:xfr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4400" b="1" dirty="0">
                <a:latin typeface="Comic Sans MS" pitchFamily="66" charset="0"/>
              </a:rPr>
              <a:t>Think about family life in 1913 how have families changed by 2013?</a:t>
            </a:r>
          </a:p>
          <a:p>
            <a:pPr marL="0" indent="0" algn="ctr">
              <a:buNone/>
            </a:pPr>
            <a:r>
              <a:rPr lang="en-GB" sz="4400" b="1" dirty="0">
                <a:latin typeface="Comic Sans MS" pitchFamily="66" charset="0"/>
              </a:rPr>
              <a:t>Over 100 years in what ways has the structure of families and family values in the UK changed?</a:t>
            </a:r>
          </a:p>
        </p:txBody>
      </p:sp>
    </p:spTree>
    <p:extLst>
      <p:ext uri="{BB962C8B-B14F-4D97-AF65-F5344CB8AC3E}">
        <p14:creationId xmlns:p14="http://schemas.microsoft.com/office/powerpoint/2010/main" val="1127270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2" y="0"/>
            <a:ext cx="9127217" cy="476672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en-GB" dirty="0"/>
              <a:t>Match the following words, definitions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4648" y="711488"/>
            <a:ext cx="2029080" cy="40011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itchFamily="66" charset="0"/>
              </a:rPr>
              <a:t>Nuclear Family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2903" y="2852652"/>
            <a:ext cx="2000825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itchFamily="66" charset="0"/>
              </a:rPr>
              <a:t>Extended Family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25406" y="1672684"/>
            <a:ext cx="1998322" cy="101566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itchFamily="66" charset="0"/>
              </a:rPr>
              <a:t>Reconstituted or blended family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9504" y="4883831"/>
            <a:ext cx="2014224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itchFamily="66" charset="0"/>
              </a:rPr>
              <a:t>Single parent family</a:t>
            </a:r>
          </a:p>
        </p:txBody>
      </p:sp>
      <p:sp>
        <p:nvSpPr>
          <p:cNvPr id="15" name="Content Placeholder 14"/>
          <p:cNvSpPr txBox="1">
            <a:spLocks noGrp="1"/>
          </p:cNvSpPr>
          <p:nvPr>
            <p:ph idx="1"/>
          </p:nvPr>
        </p:nvSpPr>
        <p:spPr>
          <a:xfrm>
            <a:off x="83154" y="3861048"/>
            <a:ext cx="2026568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GB" sz="2000" dirty="0">
                <a:latin typeface="Comic Sans MS" pitchFamily="66" charset="0"/>
              </a:rPr>
              <a:t>Compound family</a:t>
            </a:r>
          </a:p>
        </p:txBody>
      </p:sp>
      <p:pic>
        <p:nvPicPr>
          <p:cNvPr id="1028" name="Picture 4" descr="http://ejournal.eumind.net/.component/imageGenerator.php?fileName=%2Fha%2Fhtml%2Fejournals%2Feumind%2Fproject%2Fwww%2Fvalues10%2Fmedia%2F%2FBhaktivedanta+Swami+Mission+School%2FBhaktivedanta+members+of+the+family%2Fstart1.jpg&amp;cache=1&amp;cachePrefix=.cache.s-246x159&amp;command%5B%5D=-resize+%22246x159+%21%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1267" y="6033848"/>
            <a:ext cx="2472733" cy="824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8863" y="4463591"/>
            <a:ext cx="2405137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94648" y="6076592"/>
            <a:ext cx="2274982" cy="40011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GB" sz="2000" dirty="0">
                <a:latin typeface="Comic Sans MS" pitchFamily="66" charset="0"/>
              </a:rPr>
              <a:t>Civil partnerships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548807" y="5589441"/>
            <a:ext cx="4039417" cy="92333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>
                <a:latin typeface="Comic Sans MS" pitchFamily="66" charset="0"/>
              </a:rPr>
              <a:t>Immediate family of 2 Parents and </a:t>
            </a:r>
            <a:r>
              <a:rPr lang="en-GB" dirty="0" err="1">
                <a:latin typeface="Comic Sans MS" pitchFamily="66" charset="0"/>
              </a:rPr>
              <a:t>theirchildren</a:t>
            </a:r>
            <a:r>
              <a:rPr lang="en-GB" dirty="0">
                <a:latin typeface="Comic Sans MS" pitchFamily="66" charset="0"/>
              </a:rPr>
              <a:t> living together- close blood ties- conjugal family.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48806" y="649933"/>
            <a:ext cx="6553641" cy="92333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>
                <a:latin typeface="Comic Sans MS" pitchFamily="66" charset="0"/>
              </a:rPr>
              <a:t>A family that involves wider network of relatives, blood relatives, such as Grandparents, cousins, uncles living as a unit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548806" y="1751683"/>
            <a:ext cx="6534360" cy="92333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>
                <a:latin typeface="Comic Sans MS" pitchFamily="66" charset="0"/>
              </a:rPr>
              <a:t>A family made up of step brothers and sisters, two families united after divorce, with a new step Mother or Father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548806" y="2921821"/>
            <a:ext cx="6534360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>
                <a:latin typeface="Comic Sans MS" pitchFamily="66" charset="0"/>
              </a:rPr>
              <a:t>A family cared for by one Parent, usually </a:t>
            </a:r>
            <a:r>
              <a:rPr lang="en-GB" dirty="0" err="1">
                <a:latin typeface="Comic Sans MS" pitchFamily="66" charset="0"/>
              </a:rPr>
              <a:t>Matrifocal</a:t>
            </a:r>
            <a:r>
              <a:rPr lang="en-GB" dirty="0">
                <a:latin typeface="Comic Sans MS" pitchFamily="66" charset="0"/>
              </a:rPr>
              <a:t>,</a:t>
            </a:r>
          </a:p>
          <a:p>
            <a:r>
              <a:rPr lang="en-GB" dirty="0">
                <a:latin typeface="Comic Sans MS" pitchFamily="66" charset="0"/>
              </a:rPr>
              <a:t>Led by women- but not always.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548807" y="3864420"/>
            <a:ext cx="4775631" cy="40011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itchFamily="66" charset="0"/>
              </a:rPr>
              <a:t>Legal union of a same sex relationship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548807" y="4422166"/>
            <a:ext cx="4235822" cy="92333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>
                <a:latin typeface="Comic Sans MS" pitchFamily="66" charset="0"/>
              </a:rPr>
              <a:t>A group of people living together, not related by blood but are have a shared purpose.</a:t>
            </a:r>
          </a:p>
        </p:txBody>
      </p:sp>
    </p:spTree>
    <p:extLst>
      <p:ext uri="{BB962C8B-B14F-4D97-AF65-F5344CB8AC3E}">
        <p14:creationId xmlns:p14="http://schemas.microsoft.com/office/powerpoint/2010/main" val="2899516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6" grpId="0" animBg="1"/>
      <p:bldP spid="8" grpId="0" animBg="1"/>
      <p:bldP spid="9" grpId="0" animBg="1"/>
      <p:bldP spid="15" grpId="0" build="p" animBg="1"/>
      <p:bldP spid="13" grpId="0" animBg="1"/>
      <p:bldP spid="3" grpId="0" animBg="1"/>
      <p:bldP spid="5" grpId="0" animBg="1"/>
      <p:bldP spid="7" grpId="0" animBg="1"/>
      <p:bldP spid="10" grpId="0" animBg="1"/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2" y="0"/>
            <a:ext cx="9127217" cy="476672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en-GB" dirty="0"/>
              <a:t>Match the following words, definitions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4648" y="711488"/>
            <a:ext cx="2029080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prstClr val="black"/>
                </a:solidFill>
                <a:latin typeface="Comic Sans MS" pitchFamily="66" charset="0"/>
              </a:rPr>
              <a:t>Nuclear Family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7161" y="2956156"/>
            <a:ext cx="2000825" cy="70788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prstClr val="black"/>
                </a:solidFill>
                <a:latin typeface="Comic Sans MS" pitchFamily="66" charset="0"/>
              </a:rPr>
              <a:t>Extended Family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25406" y="1672684"/>
            <a:ext cx="1998322" cy="101566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prstClr val="black"/>
                </a:solidFill>
                <a:latin typeface="Comic Sans MS" pitchFamily="66" charset="0"/>
              </a:rPr>
              <a:t>Reconstituted or blended family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9504" y="4883831"/>
            <a:ext cx="2014224" cy="70788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prstClr val="black"/>
                </a:solidFill>
                <a:latin typeface="Comic Sans MS" pitchFamily="66" charset="0"/>
              </a:rPr>
              <a:t>Single parent family</a:t>
            </a:r>
          </a:p>
        </p:txBody>
      </p:sp>
      <p:sp>
        <p:nvSpPr>
          <p:cNvPr id="15" name="Content Placeholder 14"/>
          <p:cNvSpPr txBox="1">
            <a:spLocks noGrp="1"/>
          </p:cNvSpPr>
          <p:nvPr>
            <p:ph idx="1"/>
          </p:nvPr>
        </p:nvSpPr>
        <p:spPr>
          <a:xfrm>
            <a:off x="85945" y="3929416"/>
            <a:ext cx="2026568" cy="70788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GB" sz="2000" dirty="0">
                <a:latin typeface="Comic Sans MS" pitchFamily="66" charset="0"/>
              </a:rPr>
              <a:t>Compound family</a:t>
            </a:r>
          </a:p>
        </p:txBody>
      </p:sp>
      <p:pic>
        <p:nvPicPr>
          <p:cNvPr id="1028" name="Picture 4" descr="http://ejournal.eumind.net/.component/imageGenerator.php?fileName=%2Fha%2Fhtml%2Fejournals%2Feumind%2Fproject%2Fwww%2Fvalues10%2Fmedia%2F%2FBhaktivedanta+Swami+Mission+School%2FBhaktivedanta+members+of+the+family%2Fstart1.jpg&amp;cache=1&amp;cachePrefix=.cache.s-246x159&amp;command%5B%5D=-resize+%22246x159+%21%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1267" y="6033848"/>
            <a:ext cx="2472733" cy="824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8863" y="4463591"/>
            <a:ext cx="2405137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94648" y="5988164"/>
            <a:ext cx="2089668" cy="70788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prstClr val="black"/>
                </a:solidFill>
                <a:latin typeface="Comic Sans MS" pitchFamily="66" charset="0"/>
              </a:rPr>
              <a:t>Civil partnerships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564676" y="649933"/>
            <a:ext cx="4039417" cy="92333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>
                <a:solidFill>
                  <a:prstClr val="black"/>
                </a:solidFill>
                <a:latin typeface="Comic Sans MS" pitchFamily="66" charset="0"/>
              </a:rPr>
              <a:t>Immediate family of 2 Parents and </a:t>
            </a:r>
            <a:r>
              <a:rPr lang="en-GB" dirty="0" err="1">
                <a:solidFill>
                  <a:prstClr val="black"/>
                </a:solidFill>
                <a:latin typeface="Comic Sans MS" pitchFamily="66" charset="0"/>
              </a:rPr>
              <a:t>theirchildren</a:t>
            </a:r>
            <a:r>
              <a:rPr lang="en-GB" dirty="0">
                <a:solidFill>
                  <a:prstClr val="black"/>
                </a:solidFill>
                <a:latin typeface="Comic Sans MS" pitchFamily="66" charset="0"/>
              </a:rPr>
              <a:t> living together- close blood ties- conjugal family.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52859" y="2848434"/>
            <a:ext cx="6553641" cy="92333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>
                <a:solidFill>
                  <a:prstClr val="black"/>
                </a:solidFill>
                <a:latin typeface="Comic Sans MS" pitchFamily="66" charset="0"/>
              </a:rPr>
              <a:t>A family that involves wider network of relatives, blood relatives, such as Grandparents, cousins, uncles living as a unit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548806" y="1751683"/>
            <a:ext cx="6534360" cy="92333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>
                <a:solidFill>
                  <a:prstClr val="black"/>
                </a:solidFill>
                <a:latin typeface="Comic Sans MS" pitchFamily="66" charset="0"/>
              </a:rPr>
              <a:t>A family made up of step brothers and sisters, two families united after divorce, with a new step Mother or Father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564676" y="4974097"/>
            <a:ext cx="4527604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>
                <a:solidFill>
                  <a:prstClr val="black"/>
                </a:solidFill>
                <a:latin typeface="Comic Sans MS" pitchFamily="66" charset="0"/>
              </a:rPr>
              <a:t>A family cared for by one Parent, usually </a:t>
            </a:r>
            <a:r>
              <a:rPr lang="en-GB" dirty="0" err="1">
                <a:solidFill>
                  <a:prstClr val="black"/>
                </a:solidFill>
                <a:latin typeface="Comic Sans MS" pitchFamily="66" charset="0"/>
              </a:rPr>
              <a:t>Matrifocal,led</a:t>
            </a:r>
            <a:r>
              <a:rPr lang="en-GB" dirty="0">
                <a:solidFill>
                  <a:prstClr val="black"/>
                </a:solidFill>
                <a:latin typeface="Comic Sans MS" pitchFamily="66" charset="0"/>
              </a:rPr>
              <a:t> by women- but </a:t>
            </a:r>
            <a:r>
              <a:rPr lang="en-GB" dirty="0" err="1">
                <a:solidFill>
                  <a:prstClr val="black"/>
                </a:solidFill>
                <a:latin typeface="Comic Sans MS" pitchFamily="66" charset="0"/>
              </a:rPr>
              <a:t>notalways</a:t>
            </a:r>
            <a:r>
              <a:rPr lang="en-GB" dirty="0">
                <a:solidFill>
                  <a:prstClr val="black"/>
                </a:solidFill>
                <a:latin typeface="Comic Sans MS" pitchFamily="66" charset="0"/>
              </a:rPr>
              <a:t>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582177" y="5876537"/>
            <a:ext cx="4366087" cy="70788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prstClr val="black"/>
                </a:solidFill>
                <a:latin typeface="Comic Sans MS" pitchFamily="66" charset="0"/>
              </a:rPr>
              <a:t>Legal union of a same sex relationship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571002" y="3990971"/>
            <a:ext cx="5169350" cy="64633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>
                <a:solidFill>
                  <a:prstClr val="black"/>
                </a:solidFill>
                <a:latin typeface="Comic Sans MS" pitchFamily="66" charset="0"/>
              </a:rPr>
              <a:t>A group of people living together, not related by blood but are have a shared purpose.</a:t>
            </a:r>
          </a:p>
        </p:txBody>
      </p:sp>
      <p:sp>
        <p:nvSpPr>
          <p:cNvPr id="14" name="Right Arrow 13"/>
          <p:cNvSpPr/>
          <p:nvPr/>
        </p:nvSpPr>
        <p:spPr>
          <a:xfrm>
            <a:off x="2006113" y="711488"/>
            <a:ext cx="576064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ight Arrow 15"/>
          <p:cNvSpPr/>
          <p:nvPr/>
        </p:nvSpPr>
        <p:spPr>
          <a:xfrm>
            <a:off x="1819826" y="2213348"/>
            <a:ext cx="728980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ight Arrow 16"/>
          <p:cNvSpPr/>
          <p:nvPr/>
        </p:nvSpPr>
        <p:spPr>
          <a:xfrm>
            <a:off x="1819826" y="3190135"/>
            <a:ext cx="728980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ight Arrow 17"/>
          <p:cNvSpPr/>
          <p:nvPr/>
        </p:nvSpPr>
        <p:spPr>
          <a:xfrm>
            <a:off x="1819826" y="4221088"/>
            <a:ext cx="751176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ight Arrow 18"/>
          <p:cNvSpPr/>
          <p:nvPr/>
        </p:nvSpPr>
        <p:spPr>
          <a:xfrm>
            <a:off x="1725051" y="5237774"/>
            <a:ext cx="857126" cy="42743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ight Arrow 19"/>
          <p:cNvSpPr/>
          <p:nvPr/>
        </p:nvSpPr>
        <p:spPr>
          <a:xfrm>
            <a:off x="1819826" y="6099791"/>
            <a:ext cx="762351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6166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6" grpId="0" animBg="1"/>
      <p:bldP spid="8" grpId="0" animBg="1"/>
      <p:bldP spid="9" grpId="0" animBg="1"/>
      <p:bldP spid="15" grpId="0" build="p" animBg="1"/>
      <p:bldP spid="13" grpId="0" animBg="1"/>
      <p:bldP spid="3" grpId="0" animBg="1"/>
      <p:bldP spid="5" grpId="0" animBg="1"/>
      <p:bldP spid="7" grpId="0" animBg="1"/>
      <p:bldP spid="10" grpId="0" animBg="1"/>
      <p:bldP spid="11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5949"/>
            <a:ext cx="9144000" cy="1143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n-GB" dirty="0"/>
              <a:t>Draw a Timeline to show change in family values over time</a:t>
            </a:r>
          </a:p>
        </p:txBody>
      </p:sp>
      <p:sp>
        <p:nvSpPr>
          <p:cNvPr id="4" name="Left-Right Arrow 3"/>
          <p:cNvSpPr/>
          <p:nvPr/>
        </p:nvSpPr>
        <p:spPr>
          <a:xfrm>
            <a:off x="323528" y="3596660"/>
            <a:ext cx="8424936" cy="700656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64405" y="4607550"/>
            <a:ext cx="901209" cy="5232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GB" sz="2800" dirty="0">
                <a:latin typeface="Comic Sans MS" pitchFamily="66" charset="0"/>
              </a:rPr>
              <a:t>Past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452320" y="4509120"/>
            <a:ext cx="1476686" cy="5232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GB" sz="2800" dirty="0">
                <a:latin typeface="Comic Sans MS" pitchFamily="66" charset="0"/>
              </a:rPr>
              <a:t>present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96565" y="1484782"/>
            <a:ext cx="8632441" cy="14773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dirty="0">
                <a:latin typeface="Comic Sans MS" pitchFamily="66" charset="0"/>
              </a:rPr>
              <a:t>Use the different types of families we have discussed to show on your</a:t>
            </a:r>
          </a:p>
          <a:p>
            <a:r>
              <a:rPr lang="en-GB" dirty="0">
                <a:latin typeface="Comic Sans MS" pitchFamily="66" charset="0"/>
              </a:rPr>
              <a:t>timeline how family values have changed, discuss changing role of women, increase in divorce, cost of bringing up a family, change in attitudes to marriage to explain how families have changed.</a:t>
            </a:r>
          </a:p>
          <a:p>
            <a:r>
              <a:rPr lang="en-GB" dirty="0"/>
              <a:t>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817" y="5796628"/>
            <a:ext cx="9132183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itchFamily="66" charset="0"/>
              </a:rPr>
              <a:t>Your homework will be to add to this and find a couple of newspaper articles that discuss the changing role of family values.</a:t>
            </a:r>
          </a:p>
        </p:txBody>
      </p:sp>
    </p:spTree>
    <p:extLst>
      <p:ext uri="{BB962C8B-B14F-4D97-AF65-F5344CB8AC3E}">
        <p14:creationId xmlns:p14="http://schemas.microsoft.com/office/powerpoint/2010/main" val="15650403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0"/>
            <a:ext cx="3563888" cy="2708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188640"/>
            <a:ext cx="5599162" cy="64455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580112" y="2708920"/>
            <a:ext cx="356388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990099"/>
                </a:solidFill>
                <a:latin typeface="Comic Sans MS" pitchFamily="66" charset="0"/>
              </a:rPr>
              <a:t>1.What type of family is this</a:t>
            </a:r>
          </a:p>
          <a:p>
            <a:r>
              <a:rPr lang="en-GB" sz="2000" b="1" dirty="0">
                <a:solidFill>
                  <a:srgbClr val="990099"/>
                </a:solidFill>
                <a:latin typeface="Comic Sans MS" pitchFamily="66" charset="0"/>
              </a:rPr>
              <a:t>2. Does this relate to family values from the past or present?</a:t>
            </a:r>
          </a:p>
          <a:p>
            <a:r>
              <a:rPr lang="en-GB" sz="2000" b="1" dirty="0">
                <a:solidFill>
                  <a:srgbClr val="990099"/>
                </a:solidFill>
                <a:latin typeface="Comic Sans MS" pitchFamily="66" charset="0"/>
              </a:rPr>
              <a:t>3.On your timeline explain why families in the past lived as an extended family- why are there less extended families today?</a:t>
            </a:r>
          </a:p>
        </p:txBody>
      </p:sp>
      <p:sp>
        <p:nvSpPr>
          <p:cNvPr id="5" name="TextBox 4"/>
          <p:cNvSpPr txBox="1"/>
          <p:nvPr/>
        </p:nvSpPr>
        <p:spPr>
          <a:xfrm rot="20541051">
            <a:off x="2768033" y="5674493"/>
            <a:ext cx="2453113" cy="83099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itchFamily="66" charset="0"/>
              </a:rPr>
              <a:t>EXTENDED FAMILIES</a:t>
            </a:r>
          </a:p>
        </p:txBody>
      </p:sp>
    </p:spTree>
    <p:extLst>
      <p:ext uri="{BB962C8B-B14F-4D97-AF65-F5344CB8AC3E}">
        <p14:creationId xmlns:p14="http://schemas.microsoft.com/office/powerpoint/2010/main" val="553897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2" y="332656"/>
            <a:ext cx="3875276" cy="2593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8269" y="188640"/>
            <a:ext cx="4855603" cy="27374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107504" y="3289730"/>
            <a:ext cx="734481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rgbClr val="990099"/>
                </a:solidFill>
                <a:latin typeface="Comic Sans MS" pitchFamily="66" charset="0"/>
              </a:rPr>
              <a:t>1.What type of family is this</a:t>
            </a:r>
          </a:p>
          <a:p>
            <a:r>
              <a:rPr lang="en-GB" sz="2400" dirty="0">
                <a:solidFill>
                  <a:srgbClr val="990099"/>
                </a:solidFill>
                <a:latin typeface="Comic Sans MS" pitchFamily="66" charset="0"/>
              </a:rPr>
              <a:t>2. Where will it go on your chart in the past or present?</a:t>
            </a:r>
          </a:p>
          <a:p>
            <a:r>
              <a:rPr lang="en-GB" sz="2400" dirty="0">
                <a:solidFill>
                  <a:srgbClr val="990099"/>
                </a:solidFill>
                <a:latin typeface="Comic Sans MS" pitchFamily="66" charset="0"/>
              </a:rPr>
              <a:t>3.Can you explain why modern families are more likely to be nuclear families.</a:t>
            </a:r>
          </a:p>
          <a:p>
            <a:r>
              <a:rPr lang="en-GB" sz="2400" dirty="0">
                <a:solidFill>
                  <a:srgbClr val="990099"/>
                </a:solidFill>
                <a:latin typeface="Comic Sans MS" pitchFamily="66" charset="0"/>
              </a:rPr>
              <a:t>4.What are the benefits of this type of family?</a:t>
            </a:r>
          </a:p>
        </p:txBody>
      </p:sp>
      <p:sp>
        <p:nvSpPr>
          <p:cNvPr id="5" name="TextBox 4"/>
          <p:cNvSpPr txBox="1"/>
          <p:nvPr/>
        </p:nvSpPr>
        <p:spPr>
          <a:xfrm rot="18794712">
            <a:off x="6780672" y="4932078"/>
            <a:ext cx="2166846" cy="95410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itchFamily="66" charset="0"/>
              </a:rPr>
              <a:t>Nuclear Family</a:t>
            </a:r>
          </a:p>
        </p:txBody>
      </p:sp>
    </p:spTree>
    <p:extLst>
      <p:ext uri="{BB962C8B-B14F-4D97-AF65-F5344CB8AC3E}">
        <p14:creationId xmlns:p14="http://schemas.microsoft.com/office/powerpoint/2010/main" val="2819978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212976"/>
            <a:ext cx="8229600" cy="2913187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1.What type of family is this</a:t>
            </a:r>
          </a:p>
          <a:p>
            <a:pPr marL="0" indent="0">
              <a:buNone/>
            </a:pPr>
            <a:r>
              <a:rPr lang="en-GB" dirty="0"/>
              <a:t>2. Traditional or modern view of family life? </a:t>
            </a:r>
          </a:p>
          <a:p>
            <a:pPr marL="0" indent="0">
              <a:buNone/>
            </a:pPr>
            <a:r>
              <a:rPr lang="en-GB" dirty="0"/>
              <a:t>3.Why has there been an increase in Reconstituted families?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4760913" cy="267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 rot="19827307">
            <a:off x="4924244" y="1110767"/>
            <a:ext cx="4049507" cy="40011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GB" sz="2000" dirty="0">
                <a:latin typeface="Comic Sans MS" pitchFamily="66" charset="0"/>
              </a:rPr>
              <a:t>Blended- Reconstituted Families</a:t>
            </a:r>
          </a:p>
        </p:txBody>
      </p:sp>
    </p:spTree>
    <p:extLst>
      <p:ext uri="{BB962C8B-B14F-4D97-AF65-F5344CB8AC3E}">
        <p14:creationId xmlns:p14="http://schemas.microsoft.com/office/powerpoint/2010/main" val="2837218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520" y="476672"/>
            <a:ext cx="7772400" cy="1470025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361884" y="2780928"/>
            <a:ext cx="4458588" cy="3096344"/>
          </a:xfrm>
        </p:spPr>
        <p:txBody>
          <a:bodyPr>
            <a:normAutofit fontScale="85000" lnSpcReduction="10000"/>
          </a:bodyPr>
          <a:lstStyle/>
          <a:p>
            <a:r>
              <a:rPr lang="en-GB" dirty="0"/>
              <a:t>What type of family is this?</a:t>
            </a:r>
          </a:p>
          <a:p>
            <a:r>
              <a:rPr lang="en-GB" dirty="0"/>
              <a:t>Where does it go on your timeline?</a:t>
            </a:r>
          </a:p>
          <a:p>
            <a:r>
              <a:rPr lang="en-GB" dirty="0"/>
              <a:t>Why are single parent families on the increase?</a:t>
            </a:r>
          </a:p>
          <a:p>
            <a:r>
              <a:rPr lang="en-GB" dirty="0"/>
              <a:t>How does this show a change in family values over time?</a:t>
            </a:r>
          </a:p>
          <a:p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77" t="7279" r="11854" b="22635"/>
          <a:stretch/>
        </p:blipFill>
        <p:spPr bwMode="auto">
          <a:xfrm>
            <a:off x="0" y="0"/>
            <a:ext cx="421139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16633"/>
            <a:ext cx="4464496" cy="228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9355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996952"/>
            <a:ext cx="8229600" cy="3129211"/>
          </a:xfrm>
        </p:spPr>
        <p:txBody>
          <a:bodyPr/>
          <a:lstStyle/>
          <a:p>
            <a:pPr marL="0" lvl="0" indent="0">
              <a:spcBef>
                <a:spcPts val="0"/>
              </a:spcBef>
              <a:buNone/>
            </a:pPr>
            <a:r>
              <a:rPr lang="en-GB" sz="2400" dirty="0">
                <a:solidFill>
                  <a:srgbClr val="990099"/>
                </a:solidFill>
                <a:latin typeface="Comic Sans MS" pitchFamily="66" charset="0"/>
              </a:rPr>
              <a:t>1.What type of family is this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en-GB" sz="2400" dirty="0">
                <a:solidFill>
                  <a:srgbClr val="990099"/>
                </a:solidFill>
                <a:latin typeface="Comic Sans MS" pitchFamily="66" charset="0"/>
              </a:rPr>
              <a:t>2. Where will it go on your chart in the past or present?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en-GB" sz="2400" dirty="0">
                <a:solidFill>
                  <a:srgbClr val="990099"/>
                </a:solidFill>
                <a:latin typeface="Comic Sans MS" pitchFamily="66" charset="0"/>
              </a:rPr>
              <a:t>3. Is a Civil Partnership the same as a marriage?</a:t>
            </a:r>
            <a:endParaRPr lang="en-GB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029" y="116632"/>
            <a:ext cx="4383087" cy="2627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 rot="20877366">
            <a:off x="4575787" y="891681"/>
            <a:ext cx="4394152" cy="1077218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Same sex relationship</a:t>
            </a:r>
          </a:p>
          <a:p>
            <a:r>
              <a:rPr lang="en-GB" sz="3200" dirty="0">
                <a:latin typeface="Comic Sans MS" pitchFamily="66" charset="0"/>
              </a:rPr>
              <a:t>Civil Partnership</a:t>
            </a:r>
          </a:p>
        </p:txBody>
      </p:sp>
    </p:spTree>
    <p:extLst>
      <p:ext uri="{BB962C8B-B14F-4D97-AF65-F5344CB8AC3E}">
        <p14:creationId xmlns:p14="http://schemas.microsoft.com/office/powerpoint/2010/main" val="26605126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08104" y="274638"/>
            <a:ext cx="3178696" cy="1143000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293096"/>
            <a:ext cx="8229600" cy="1833067"/>
          </a:xfrm>
        </p:spPr>
        <p:txBody>
          <a:bodyPr>
            <a:normAutofit fontScale="92500" lnSpcReduction="20000"/>
          </a:bodyPr>
          <a:lstStyle/>
          <a:p>
            <a:pPr marL="0" lvl="0" indent="0">
              <a:spcBef>
                <a:spcPts val="0"/>
              </a:spcBef>
              <a:buNone/>
            </a:pPr>
            <a:r>
              <a:rPr lang="en-GB" sz="2400" dirty="0">
                <a:solidFill>
                  <a:srgbClr val="990099"/>
                </a:solidFill>
                <a:latin typeface="Comic Sans MS" pitchFamily="66" charset="0"/>
              </a:rPr>
              <a:t>1.What type of family is this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en-GB" sz="2400" dirty="0">
                <a:solidFill>
                  <a:srgbClr val="990099"/>
                </a:solidFill>
                <a:latin typeface="Comic Sans MS" pitchFamily="66" charset="0"/>
              </a:rPr>
              <a:t>2. Where will it go on your timeline in the past or present?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en-GB" sz="2400" dirty="0">
                <a:solidFill>
                  <a:srgbClr val="990099"/>
                </a:solidFill>
                <a:latin typeface="Comic Sans MS" pitchFamily="66" charset="0"/>
              </a:rPr>
              <a:t>3. Have compound families always existed?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en-GB" sz="2400" dirty="0">
                <a:solidFill>
                  <a:srgbClr val="990099"/>
                </a:solidFill>
                <a:latin typeface="Comic Sans MS" pitchFamily="66" charset="0"/>
              </a:rPr>
              <a:t>4. Why have the decline in extended families led to the need for old peoples homes?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en-GB" sz="2400" dirty="0">
                <a:solidFill>
                  <a:srgbClr val="990099"/>
                </a:solidFill>
                <a:latin typeface="Comic Sans MS" pitchFamily="66" charset="0"/>
              </a:rPr>
              <a:t>5. What questions do you have about the 2 Hindu widows?</a:t>
            </a:r>
          </a:p>
          <a:p>
            <a:pPr marL="0" lvl="0" indent="0">
              <a:spcBef>
                <a:spcPts val="0"/>
              </a:spcBef>
              <a:buNone/>
            </a:pP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1"/>
            <a:ext cx="4536504" cy="3758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88640"/>
            <a:ext cx="4032448" cy="3686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796136" y="6237311"/>
            <a:ext cx="2821606" cy="46166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GB" sz="2400" dirty="0">
                <a:latin typeface="Comic Sans MS" pitchFamily="66" charset="0"/>
              </a:rPr>
              <a:t>Compound families</a:t>
            </a:r>
          </a:p>
        </p:txBody>
      </p:sp>
    </p:spTree>
    <p:extLst>
      <p:ext uri="{BB962C8B-B14F-4D97-AF65-F5344CB8AC3E}">
        <p14:creationId xmlns:p14="http://schemas.microsoft.com/office/powerpoint/2010/main" val="2363208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5949"/>
            <a:ext cx="9144000" cy="604739"/>
          </a:xfr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GB" sz="3200" dirty="0">
                <a:latin typeface="Comic Sans MS" pitchFamily="66" charset="0"/>
              </a:rPr>
              <a:t>Types of relationships- match definitions</a:t>
            </a:r>
          </a:p>
        </p:txBody>
      </p:sp>
      <p:sp>
        <p:nvSpPr>
          <p:cNvPr id="4" name="Content Placeholder 3"/>
          <p:cNvSpPr txBox="1">
            <a:spLocks noGrp="1"/>
          </p:cNvSpPr>
          <p:nvPr>
            <p:ph idx="1"/>
          </p:nvPr>
        </p:nvSpPr>
        <p:spPr>
          <a:xfrm>
            <a:off x="163467" y="951111"/>
            <a:ext cx="3210891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GB" dirty="0"/>
              <a:t>Monogamy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79" y="1906904"/>
            <a:ext cx="2793397" cy="935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36" y="3124645"/>
            <a:ext cx="2512822" cy="788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52997" y="4790484"/>
            <a:ext cx="1927900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GB" sz="3200" dirty="0"/>
              <a:t>endogamy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28256" y="5792637"/>
            <a:ext cx="1783245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GB" sz="3200" dirty="0"/>
              <a:t>polygamy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707904" y="960090"/>
            <a:ext cx="5419313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itchFamily="66" charset="0"/>
              </a:rPr>
              <a:t>also called in-marriage and is the custom of marrying within one's cultural group or clan.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491880" y="1906904"/>
            <a:ext cx="5544616" cy="147732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itchFamily="66" charset="0"/>
              </a:rPr>
              <a:t>The practice or condition of having a single sexual partner during a period of time. The practice or condition of being married to only one person at a time. The practice of marrying only once in a lifetime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203848" y="3589698"/>
            <a:ext cx="5616624" cy="646331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itchFamily="66" charset="0"/>
              </a:rPr>
              <a:t>The condition or practice of having more than one spouse at one time. Also called plural marriage.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970098" y="4267264"/>
            <a:ext cx="3866764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GB" sz="2800" dirty="0">
                <a:latin typeface="Comic Sans MS" pitchFamily="66" charset="0"/>
              </a:rPr>
              <a:t>Same sex relationship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491880" y="5127169"/>
            <a:ext cx="5186035" cy="70788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GB" sz="2000" dirty="0">
                <a:latin typeface="Comic Sans MS" pitchFamily="66" charset="0"/>
              </a:rPr>
              <a:t>A relationship involving the opposite sex- </a:t>
            </a:r>
          </a:p>
          <a:p>
            <a:r>
              <a:rPr lang="en-GB" sz="2000" dirty="0">
                <a:latin typeface="Comic Sans MS" pitchFamily="66" charset="0"/>
              </a:rPr>
              <a:t>Male and female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1140" y="4005196"/>
            <a:ext cx="2220361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itchFamily="66" charset="0"/>
              </a:rPr>
              <a:t>cohabitation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707904" y="6083032"/>
            <a:ext cx="5112568" cy="707886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itchFamily="66" charset="0"/>
              </a:rPr>
              <a:t>Term given to couples living together but not married</a:t>
            </a:r>
          </a:p>
        </p:txBody>
      </p:sp>
    </p:spTree>
    <p:extLst>
      <p:ext uri="{BB962C8B-B14F-4D97-AF65-F5344CB8AC3E}">
        <p14:creationId xmlns:p14="http://schemas.microsoft.com/office/powerpoint/2010/main" val="17295407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5949"/>
            <a:ext cx="9144000" cy="604739"/>
          </a:xfr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GB" sz="3200" dirty="0">
                <a:latin typeface="Comic Sans MS" pitchFamily="66" charset="0"/>
              </a:rPr>
              <a:t>Types of relationships- match definitions</a:t>
            </a:r>
          </a:p>
        </p:txBody>
      </p:sp>
      <p:sp>
        <p:nvSpPr>
          <p:cNvPr id="4" name="Content Placeholder 3"/>
          <p:cNvSpPr txBox="1">
            <a:spLocks noGrp="1"/>
          </p:cNvSpPr>
          <p:nvPr>
            <p:ph idx="1"/>
          </p:nvPr>
        </p:nvSpPr>
        <p:spPr>
          <a:xfrm>
            <a:off x="91140" y="846585"/>
            <a:ext cx="2189757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GB" dirty="0"/>
              <a:t>Monogamy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13108"/>
            <a:ext cx="2793397" cy="935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24944"/>
            <a:ext cx="2512822" cy="788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52997" y="4790484"/>
            <a:ext cx="1927900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GB" sz="3200" dirty="0">
                <a:solidFill>
                  <a:prstClr val="black"/>
                </a:solidFill>
              </a:rPr>
              <a:t>endogamy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28256" y="5792637"/>
            <a:ext cx="1783245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GB" sz="3200" dirty="0">
                <a:solidFill>
                  <a:prstClr val="black"/>
                </a:solidFill>
              </a:rPr>
              <a:t>polygamy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113127" y="4744188"/>
            <a:ext cx="5419313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prstClr val="black"/>
                </a:solidFill>
                <a:latin typeface="Comic Sans MS" pitchFamily="66" charset="0"/>
              </a:rPr>
              <a:t>also called in-marriage and is the custom of marrying within one's cultural group or clan.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699792" y="692696"/>
            <a:ext cx="6552728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prstClr val="black"/>
                </a:solidFill>
                <a:latin typeface="Comic Sans MS" pitchFamily="66" charset="0"/>
              </a:rPr>
              <a:t>The practice or condition of having a single sexual partner during a period of time. The practice or condition of being married to only one person at a time. The practice of marrying only once in a lifetime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627714" y="5792637"/>
            <a:ext cx="5616624" cy="646331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prstClr val="black"/>
                </a:solidFill>
                <a:latin typeface="Comic Sans MS" pitchFamily="66" charset="0"/>
              </a:rPr>
              <a:t>The condition or practice of having more than one spouse at one time. Also called plural marriage.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330806" y="2924944"/>
            <a:ext cx="3866764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GB" sz="2800" dirty="0">
                <a:solidFill>
                  <a:prstClr val="white"/>
                </a:solidFill>
                <a:latin typeface="Comic Sans MS" pitchFamily="66" charset="0"/>
              </a:rPr>
              <a:t>Same sex relationship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887192" y="2001130"/>
            <a:ext cx="5186035" cy="70788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GB" sz="2000" dirty="0">
                <a:solidFill>
                  <a:prstClr val="black"/>
                </a:solidFill>
                <a:latin typeface="Comic Sans MS" pitchFamily="66" charset="0"/>
              </a:rPr>
              <a:t>A relationship involving the opposite sex- </a:t>
            </a:r>
          </a:p>
          <a:p>
            <a:r>
              <a:rPr lang="en-GB" sz="2000" dirty="0">
                <a:solidFill>
                  <a:prstClr val="black"/>
                </a:solidFill>
                <a:latin typeface="Comic Sans MS" pitchFamily="66" charset="0"/>
              </a:rPr>
              <a:t>Male and female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1140" y="4005196"/>
            <a:ext cx="2220361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prstClr val="black"/>
                </a:solidFill>
                <a:latin typeface="Comic Sans MS" pitchFamily="66" charset="0"/>
              </a:rPr>
              <a:t>cohabitation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419872" y="3758975"/>
            <a:ext cx="5112568" cy="707886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prstClr val="white"/>
                </a:solidFill>
                <a:latin typeface="Comic Sans MS" pitchFamily="66" charset="0"/>
              </a:rPr>
              <a:t>Term given to couples living together but not married</a:t>
            </a:r>
          </a:p>
        </p:txBody>
      </p:sp>
    </p:spTree>
    <p:extLst>
      <p:ext uri="{BB962C8B-B14F-4D97-AF65-F5344CB8AC3E}">
        <p14:creationId xmlns:p14="http://schemas.microsoft.com/office/powerpoint/2010/main" val="3058512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build="p" animBg="1"/>
      <p:bldP spid="5" grpId="0" animBg="1"/>
      <p:bldP spid="6" grpId="0" animBg="1"/>
      <p:bldP spid="7" grpId="0" animBg="1"/>
      <p:bldP spid="8" grpId="0" animBg="1"/>
      <p:bldP spid="9" grpId="0" animBg="1"/>
      <p:bldP spid="3" grpId="0" animBg="1"/>
      <p:bldP spid="10" grpId="0" animBg="1"/>
      <p:bldP spid="11" grpId="0" animBg="1"/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HINDU FAMILY VALUES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3970784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Work in pairs look at the words we have used so far- which would best sum up the views of Hindus on family?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Why?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700808"/>
            <a:ext cx="2957314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923092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31840" y="1990416"/>
            <a:ext cx="2736304" cy="1228998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GB" sz="2800" dirty="0"/>
              <a:t>Purpose and function of a Hindu Family?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140968"/>
            <a:ext cx="8229600" cy="2985195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9512" y="332656"/>
            <a:ext cx="3423245" cy="923330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The basic building block of Hindu society is the joint or extended family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679504" y="188640"/>
            <a:ext cx="4464496" cy="92333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The women collectively share household  responsibilities, and the men provide the pooled income.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28184" y="4509120"/>
            <a:ext cx="2160240" cy="1754326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Elders take important decisions and, based on their own experience in life, offer guidance to younger members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82898" y="5478615"/>
            <a:ext cx="3168352" cy="1200329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Within the family, property usually passes from father to son, and men make many of the decisions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832714" y="1484784"/>
            <a:ext cx="2088232" cy="175432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When women marry, they usually join their husband's family, though maintaining contact with their own.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23528" y="1772816"/>
            <a:ext cx="2016224" cy="203132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The extended family traditionally provides shelter and support for the elderly, the disabled and the less well off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103440" y="4093621"/>
            <a:ext cx="1843506" cy="258532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Children are expected to repay the debt owed to their parents by supporting them in their retirement and old age</a:t>
            </a:r>
          </a:p>
        </p:txBody>
      </p:sp>
      <p:sp>
        <p:nvSpPr>
          <p:cNvPr id="11" name="Down Arrow 10"/>
          <p:cNvSpPr/>
          <p:nvPr/>
        </p:nvSpPr>
        <p:spPr>
          <a:xfrm rot="9269248">
            <a:off x="3451921" y="1163144"/>
            <a:ext cx="484632" cy="82514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ight Arrow 11"/>
          <p:cNvSpPr/>
          <p:nvPr/>
        </p:nvSpPr>
        <p:spPr>
          <a:xfrm>
            <a:off x="5652120" y="205242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ight Arrow 12"/>
          <p:cNvSpPr/>
          <p:nvPr/>
        </p:nvSpPr>
        <p:spPr>
          <a:xfrm rot="16357495">
            <a:off x="4388576" y="139154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ight Arrow 13"/>
          <p:cNvSpPr/>
          <p:nvPr/>
        </p:nvSpPr>
        <p:spPr>
          <a:xfrm rot="10337453">
            <a:off x="2146376" y="2977865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Down Arrow 14"/>
          <p:cNvSpPr/>
          <p:nvPr/>
        </p:nvSpPr>
        <p:spPr>
          <a:xfrm>
            <a:off x="4877780" y="3239111"/>
            <a:ext cx="484632" cy="9103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Down Arrow 15"/>
          <p:cNvSpPr/>
          <p:nvPr/>
        </p:nvSpPr>
        <p:spPr>
          <a:xfrm rot="19161496">
            <a:off x="6136853" y="2953576"/>
            <a:ext cx="484632" cy="166791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Down Arrow 16"/>
          <p:cNvSpPr/>
          <p:nvPr/>
        </p:nvSpPr>
        <p:spPr>
          <a:xfrm rot="1493801">
            <a:off x="3212042" y="3333267"/>
            <a:ext cx="716074" cy="163233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179512" y="3938202"/>
            <a:ext cx="257819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rgbClr val="FF0000"/>
                </a:solidFill>
                <a:latin typeface="Comic Sans MS" pitchFamily="66" charset="0"/>
              </a:rPr>
              <a:t>Use these ideas to explain 3 good reasons why Hindus have extended families</a:t>
            </a:r>
          </a:p>
        </p:txBody>
      </p:sp>
    </p:spTree>
    <p:extLst>
      <p:ext uri="{BB962C8B-B14F-4D97-AF65-F5344CB8AC3E}">
        <p14:creationId xmlns:p14="http://schemas.microsoft.com/office/powerpoint/2010/main" val="797540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  <p:bldP spid="8" grpId="0" animBg="1"/>
      <p:bldP spid="1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12" y="15949"/>
            <a:ext cx="9134187" cy="1036787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en-GB" dirty="0"/>
              <a:t>Set up the following chart- on a double page- use the whole double page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08482852"/>
              </p:ext>
            </p:extLst>
          </p:nvPr>
        </p:nvGraphicFramePr>
        <p:xfrm>
          <a:off x="107504" y="1124744"/>
          <a:ext cx="8856983" cy="6131480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16943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220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202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2027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In the past in UK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Current</a:t>
                      </a:r>
                      <a:r>
                        <a:rPr lang="en-GB" baseline="0" dirty="0"/>
                        <a:t> attitudes in UK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Hindu</a:t>
                      </a:r>
                      <a:r>
                        <a:rPr lang="en-GB" baseline="0" dirty="0"/>
                        <a:t> responses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01368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r>
                        <a:rPr lang="en-GB" sz="2000" dirty="0">
                          <a:latin typeface="Comic Sans MS" pitchFamily="66" charset="0"/>
                        </a:rPr>
                        <a:t>Family</a:t>
                      </a:r>
                      <a:r>
                        <a:rPr lang="en-GB" sz="2000" baseline="0" dirty="0">
                          <a:latin typeface="Comic Sans MS" pitchFamily="66" charset="0"/>
                        </a:rPr>
                        <a:t> Values</a:t>
                      </a:r>
                      <a:endParaRPr lang="en-GB" sz="2000" dirty="0">
                        <a:latin typeface="Comic Sans MS" pitchFamily="66" charset="0"/>
                      </a:endParaRP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40160"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itchFamily="66" charset="0"/>
                        </a:rPr>
                        <a:t>Marriage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73512"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itchFamily="66" charset="0"/>
                        </a:rPr>
                        <a:t>Divorce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52128"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itchFamily="66" charset="0"/>
                        </a:rPr>
                        <a:t>Sexual</a:t>
                      </a:r>
                      <a:r>
                        <a:rPr lang="en-GB" baseline="0" dirty="0">
                          <a:latin typeface="Comic Sans MS" pitchFamily="66" charset="0"/>
                        </a:rPr>
                        <a:t> Values</a:t>
                      </a:r>
                      <a:endParaRPr lang="en-GB" dirty="0">
                        <a:latin typeface="Comic Sans MS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 rot="20207024">
            <a:off x="7198549" y="5608475"/>
            <a:ext cx="1440160" cy="1200329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You will fill this in over the next few lessons-</a:t>
            </a:r>
          </a:p>
        </p:txBody>
      </p:sp>
    </p:spTree>
    <p:extLst>
      <p:ext uri="{BB962C8B-B14F-4D97-AF65-F5344CB8AC3E}">
        <p14:creationId xmlns:p14="http://schemas.microsoft.com/office/powerpoint/2010/main" val="2282716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14" y="0"/>
            <a:ext cx="8240010" cy="103874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br>
              <a:rPr lang="en-GB" sz="3600" b="1" dirty="0"/>
            </a:br>
            <a:br>
              <a:rPr lang="en-GB" sz="3600" b="1" dirty="0"/>
            </a:br>
            <a:br>
              <a:rPr lang="en-GB" sz="3600" b="1" dirty="0"/>
            </a:br>
            <a:br>
              <a:rPr lang="en-GB" sz="3600" b="1" dirty="0"/>
            </a:br>
            <a:r>
              <a:rPr lang="en-GB" sz="3600" b="1" dirty="0"/>
              <a:t>“</a:t>
            </a:r>
            <a:r>
              <a:rPr lang="en-GB" sz="3600" b="1" dirty="0">
                <a:latin typeface="Comic Sans MS" pitchFamily="66" charset="0"/>
              </a:rPr>
              <a:t>Bad parents are to blame for society’s ills”</a:t>
            </a:r>
            <a:br>
              <a:rPr lang="en-GB" b="1" dirty="0"/>
            </a:br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16216" y="1285918"/>
            <a:ext cx="2314600" cy="278810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>
              <a:buNone/>
            </a:pPr>
            <a:r>
              <a:rPr lang="en-GB" sz="2000" dirty="0">
                <a:latin typeface="Comic Sans MS" pitchFamily="66" charset="0"/>
              </a:rPr>
              <a:t>HOMEWORK READ THIS ARTICLE AND EXPLAIN YOUR THOUGHTS- FIND ANOTHER ARTICLE ABOUT FAMILY VALUES IN UK TODAY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9512" y="1252961"/>
            <a:ext cx="6048672" cy="507831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/>
              <a:t>Bad parents are to blame for society’s ills, says Ofsted chief: Sir Michael Wilshaw attacks 'hollowed out and fragmented families' </a:t>
            </a:r>
          </a:p>
          <a:p>
            <a:r>
              <a:rPr lang="en-GB" b="1" dirty="0" err="1"/>
              <a:t>Oftsed</a:t>
            </a:r>
            <a:r>
              <a:rPr lang="en-GB" b="1" dirty="0"/>
              <a:t> chief inspector said child abuse and neglect were the product of social breakdown </a:t>
            </a:r>
            <a:endParaRPr lang="en-GB" dirty="0"/>
          </a:p>
          <a:p>
            <a:r>
              <a:rPr lang="en-GB" b="1" dirty="0"/>
              <a:t>Sir Michael described 'national obsession with pussyfooting around' </a:t>
            </a:r>
            <a:endParaRPr lang="en-GB" dirty="0"/>
          </a:p>
          <a:p>
            <a:r>
              <a:rPr lang="en-GB" b="1" dirty="0"/>
              <a:t>The former school principal named Birmingham as one of the worst places to grow up in the developed world</a:t>
            </a:r>
            <a:endParaRPr lang="en-GB" dirty="0"/>
          </a:p>
          <a:p>
            <a:r>
              <a:rPr lang="en-GB" dirty="0"/>
              <a:t>By </a:t>
            </a:r>
            <a:r>
              <a:rPr lang="en-GB" dirty="0">
                <a:hlinkClick r:id="rId2"/>
              </a:rPr>
              <a:t>Steve Doughty</a:t>
            </a:r>
            <a:endParaRPr lang="en-GB" dirty="0"/>
          </a:p>
          <a:p>
            <a:r>
              <a:rPr lang="en-GB" b="1" dirty="0"/>
              <a:t>PUBLISHED:</a:t>
            </a:r>
            <a:r>
              <a:rPr lang="en-GB" dirty="0"/>
              <a:t> 00:40, 16 October 2013 | </a:t>
            </a:r>
            <a:r>
              <a:rPr lang="en-GB" b="1" dirty="0"/>
              <a:t>UPDATED:</a:t>
            </a:r>
            <a:r>
              <a:rPr lang="en-GB" dirty="0"/>
              <a:t> 00:52, 16 October 2013 </a:t>
            </a:r>
          </a:p>
          <a:p>
            <a:br>
              <a:rPr lang="en-GB" dirty="0"/>
            </a:br>
            <a:r>
              <a:rPr lang="en-GB" dirty="0"/>
              <a:t>Read more: </a:t>
            </a:r>
            <a:r>
              <a:rPr lang="en-GB" dirty="0">
                <a:hlinkClick r:id="rId3"/>
              </a:rPr>
              <a:t>http://www.dailymail.co.uk/news/article-2462110/Sir-Michael-Wilshaw-attacks-hollowed-fragmented-families.html#ixzz2l6rmtf1h</a:t>
            </a:r>
            <a:r>
              <a:rPr lang="en-GB" dirty="0"/>
              <a:t> </a:t>
            </a:r>
            <a:br>
              <a:rPr lang="en-GB" dirty="0"/>
            </a:br>
            <a:r>
              <a:rPr lang="en-GB" dirty="0"/>
              <a:t>Follow us: </a:t>
            </a:r>
            <a:r>
              <a:rPr lang="en-GB" dirty="0">
                <a:hlinkClick r:id="rId4"/>
              </a:rPr>
              <a:t>@</a:t>
            </a:r>
            <a:r>
              <a:rPr lang="en-GB" dirty="0" err="1">
                <a:hlinkClick r:id="rId4"/>
              </a:rPr>
              <a:t>MailOnline</a:t>
            </a:r>
            <a:r>
              <a:rPr lang="en-GB" dirty="0">
                <a:hlinkClick r:id="rId4"/>
              </a:rPr>
              <a:t> on Twitter</a:t>
            </a:r>
            <a:r>
              <a:rPr lang="en-GB" dirty="0"/>
              <a:t> | </a:t>
            </a:r>
            <a:r>
              <a:rPr lang="en-GB" dirty="0" err="1">
                <a:hlinkClick r:id="rId5"/>
              </a:rPr>
              <a:t>DailyMail</a:t>
            </a:r>
            <a:r>
              <a:rPr lang="en-GB" dirty="0">
                <a:hlinkClick r:id="rId5"/>
              </a:rPr>
              <a:t> on Facebook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56346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388</TotalTime>
  <Words>1512</Words>
  <Application>Microsoft Office PowerPoint</Application>
  <PresentationFormat>On-screen Show (4:3)</PresentationFormat>
  <Paragraphs>162</Paragraphs>
  <Slides>19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Comic Sans MS</vt:lpstr>
      <vt:lpstr>Office Theme</vt:lpstr>
      <vt:lpstr>PowerPoint Presentation</vt:lpstr>
      <vt:lpstr>What is meant by the term family? (1 mark)  </vt:lpstr>
      <vt:lpstr>Learning Intentions</vt:lpstr>
      <vt:lpstr>How  the roles and structure of the family unit have changed over time. </vt:lpstr>
      <vt:lpstr>Match the following words, definitions</vt:lpstr>
      <vt:lpstr>Match the following words, definitions</vt:lpstr>
      <vt:lpstr>Draw a Timeline to show change in family values over time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Types of relationships- match definitions</vt:lpstr>
      <vt:lpstr>Types of relationships- match definitions</vt:lpstr>
      <vt:lpstr>HINDU FAMILY VALUES</vt:lpstr>
      <vt:lpstr>Purpose and function of a Hindu Family?</vt:lpstr>
      <vt:lpstr>Set up the following chart- on a double page- use the whole double page</vt:lpstr>
      <vt:lpstr>    “Bad parents are to blame for society’s ills”   </vt:lpstr>
    </vt:vector>
  </TitlesOfParts>
  <Company>NHHS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TERM AHEAD</dc:title>
  <dc:creator>chaudhry.taira</dc:creator>
  <cp:lastModifiedBy>Tracy Okuma</cp:lastModifiedBy>
  <cp:revision>44</cp:revision>
  <dcterms:created xsi:type="dcterms:W3CDTF">2013-11-09T21:10:03Z</dcterms:created>
  <dcterms:modified xsi:type="dcterms:W3CDTF">2021-01-06T16:07:56Z</dcterms:modified>
</cp:coreProperties>
</file>