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12"/>
  </p:notesMasterIdLst>
  <p:sldIdLst>
    <p:sldId id="256" r:id="rId2"/>
    <p:sldId id="257" r:id="rId3"/>
    <p:sldId id="258" r:id="rId4"/>
    <p:sldId id="259" r:id="rId5"/>
    <p:sldId id="260" r:id="rId6"/>
    <p:sldId id="261" r:id="rId7"/>
    <p:sldId id="262" r:id="rId8"/>
    <p:sldId id="263" r:id="rId9"/>
    <p:sldId id="266" r:id="rId10"/>
    <p:sldId id="265" r:id="rId11"/>
  </p:sldIdLst>
  <p:sldSz cx="9144000" cy="6858000" type="screen4x3"/>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0" autoAdjust="0"/>
    <p:restoredTop sz="68761" autoAdjust="0"/>
  </p:normalViewPr>
  <p:slideViewPr>
    <p:cSldViewPr snapToGrid="0">
      <p:cViewPr>
        <p:scale>
          <a:sx n="55" d="100"/>
          <a:sy n="55" d="100"/>
        </p:scale>
        <p:origin x="-172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962399" cy="344487"/>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80012" y="0"/>
            <a:ext cx="3962399" cy="344487"/>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028950" y="857250"/>
            <a:ext cx="3086099"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914400" y="3300412"/>
            <a:ext cx="7315200" cy="2700336"/>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6513512"/>
            <a:ext cx="3962399" cy="3444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512270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embed/5T0D_8OwvO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Shape 45"/>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6" name="Shape 46"/>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Before you begin (optional):</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You may wish to personalise the final slide in this presentation, including a class photo and details of your chosen Our Healthy Year activities.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Ask pupils ‘What can we do to stay healthy?’</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‘Being healthy’ includes things we should do, like eating plenty of vegetables and fruits, or being active each day. But it also includes things we should avoid doing too often, like eating sugary or fatty foods, or spending too much time inactive, like when watching TV.</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You might also wish to ask pupils ‘What are some other things that we shouldn’t do too much, that can stop us from being healthy?’</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47" name="Shape 47"/>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306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8" name="Shape 158"/>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Explain that it’s never too early (or too late!) to start new healthy habits and keep going with the healthy habits pupils already have.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To do this, you’re going to have a special healthy week / month / term / year, during which you’re going to do lots of things that help you remember how to stay healthy.</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Explain to pupils how your healthy year/term/month/week is going to work. Briefly outline some of the activities you’re going to include in the school day, and any special events or one-off activities that will take place.</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Tell pupils that someone will come to school to weigh and measure them at some point during year 6. This is something that’s happened since they were babies, and is a helpful way of checking that they are growing up to be healthy.</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159" name="Shape 159"/>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5182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7" name="Shape 57"/>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cap="none" dirty="0">
                <a:solidFill>
                  <a:schemeClr val="dk1"/>
                </a:solidFill>
                <a:latin typeface="Calibri"/>
                <a:ea typeface="Calibri"/>
                <a:cs typeface="Calibri"/>
                <a:sym typeface="Calibri"/>
              </a:rPr>
              <a:t>Play the </a:t>
            </a:r>
            <a:r>
              <a:rPr lang="en-US" sz="1200" b="0" i="0" u="none" strike="noStrike" cap="none" dirty="0" smtClean="0">
                <a:solidFill>
                  <a:schemeClr val="dk1"/>
                </a:solidFill>
                <a:latin typeface="Calibri"/>
                <a:ea typeface="Calibri"/>
                <a:cs typeface="Calibri"/>
                <a:sym typeface="Calibri"/>
              </a:rPr>
              <a:t>video (click on the image), </a:t>
            </a:r>
            <a:r>
              <a:rPr lang="en-US" sz="1200" b="0" i="0" u="none" strike="noStrike" cap="none" dirty="0">
                <a:solidFill>
                  <a:schemeClr val="dk1"/>
                </a:solidFill>
                <a:latin typeface="Calibri"/>
                <a:ea typeface="Calibri"/>
                <a:cs typeface="Calibri"/>
                <a:sym typeface="Calibri"/>
              </a:rPr>
              <a:t>which lasts 1 minute 30 </a:t>
            </a:r>
            <a:r>
              <a:rPr lang="en-US" sz="1200" b="0" i="0" u="none" strike="noStrike" cap="none" dirty="0" smtClean="0">
                <a:solidFill>
                  <a:schemeClr val="dk1"/>
                </a:solidFill>
                <a:latin typeface="Calibri"/>
                <a:ea typeface="Calibri"/>
                <a:cs typeface="Calibri"/>
                <a:sym typeface="Calibri"/>
              </a:rPr>
              <a:t>seconds:</a:t>
            </a:r>
            <a:r>
              <a:rPr lang="en-US" sz="1200" b="0" i="0" u="none" strike="noStrike" cap="none" baseline="0" dirty="0" smtClean="0">
                <a:solidFill>
                  <a:schemeClr val="dk1"/>
                </a:solidFill>
                <a:latin typeface="Calibri"/>
                <a:ea typeface="Calibri"/>
                <a:cs typeface="Calibri"/>
                <a:sym typeface="Calibri"/>
              </a:rPr>
              <a:t> </a:t>
            </a:r>
            <a:r>
              <a:rPr lang="en-GB" sz="1200" b="0" i="0" u="sng" strike="noStrike" kern="1200" cap="none" dirty="0" smtClean="0">
                <a:solidFill>
                  <a:schemeClr val="dk1"/>
                </a:solidFill>
                <a:effectLst/>
                <a:latin typeface="Calibri"/>
                <a:ea typeface="Calibri"/>
                <a:cs typeface="Calibri"/>
                <a:sym typeface="Calibri"/>
                <a:hlinkClick r:id="rId3"/>
              </a:rPr>
              <a:t>https://www.youtube.com/embed/5T0D_8OwvOk</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SzPct val="25000"/>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Before clicking onto the next slide, ask pupils to recall some of the key messages from the video they have just watched.</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endParaRPr lang="en-US" sz="1200" b="0" i="0" u="none" strike="noStrike" cap="none" dirty="0">
              <a:solidFill>
                <a:schemeClr val="dk1"/>
              </a:solidFill>
              <a:latin typeface="Calibri"/>
              <a:ea typeface="Calibri"/>
              <a:cs typeface="Calibri"/>
              <a:sym typeface="Calibri"/>
            </a:endParaRPr>
          </a:p>
        </p:txBody>
      </p:sp>
      <p:sp>
        <p:nvSpPr>
          <p:cNvPr id="58" name="Shape 58"/>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4810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1" name="Shape 71"/>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What else can we do to stay healthy?</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Before moving on to the next slide, use a show of hands to find out how many pupils eat breakfast each day before they come to school.</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Ask pupils ‘Why is it really important to eat breakfast each day?’  then move on to the next slide to reveal the answers.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72" name="Shape 72"/>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3637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0" name="Shape 80"/>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Eating breakfast gives us the energy we need until lunchtime and can help cut down on snacking. This helps pupils concentrate and be ready to learn at school, and can help manage their overall weight.</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Invite pupils to share what they eat for breakfast. Be aware when tackling this topic that there may be some children in the class that may not have had breakfast and this will require some sensitivity. Ask pupils ‘Does it matter what we eat for breakfast, or are some breakfasts more healthy than others?’</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Help pupils identify that healthy breakfasts give us the energy we need, but are low in sugar and fat. Breakfasts that are high in sugar can give us more energy than we need. And like sugary breakfasts, breakfasts that are high in fat can give us more energy than we need. We store this as extra fat on our bodies, which can lead to a range of serious illnesses later in life.</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Run through the healthy breakfast ideas, and breakfasts that are not healthy and best avoided. Ask pupils ‘Can you think of any other healthier and less healthy choices?’ Emphasise that it’s important to get up in time to eat breakfast.</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81" name="Shape 81"/>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8821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Ask pupils if they </a:t>
            </a:r>
            <a:r>
              <a:rPr lang="en-US" sz="1200" b="0" i="0" u="none" strike="noStrike" cap="none" dirty="0" err="1">
                <a:solidFill>
                  <a:schemeClr val="dk1"/>
                </a:solidFill>
                <a:latin typeface="Calibri"/>
                <a:ea typeface="Calibri"/>
                <a:cs typeface="Calibri"/>
                <a:sym typeface="Calibri"/>
              </a:rPr>
              <a:t>recognise</a:t>
            </a:r>
            <a:r>
              <a:rPr lang="en-US" sz="1200" b="0" i="0" u="none" strike="noStrike" cap="none" dirty="0">
                <a:solidFill>
                  <a:schemeClr val="dk1"/>
                </a:solidFill>
                <a:latin typeface="Calibri"/>
                <a:ea typeface="Calibri"/>
                <a:cs typeface="Calibri"/>
                <a:sym typeface="Calibri"/>
              </a:rPr>
              <a:t> the image on the slide. This is the </a:t>
            </a:r>
            <a:r>
              <a:rPr lang="en-US" sz="1200" b="0" i="0" u="none" strike="noStrike" cap="none" dirty="0" err="1">
                <a:solidFill>
                  <a:schemeClr val="dk1"/>
                </a:solidFill>
                <a:latin typeface="Calibri"/>
                <a:ea typeface="Calibri"/>
                <a:cs typeface="Calibri"/>
                <a:sym typeface="Calibri"/>
              </a:rPr>
              <a:t>Eatwell</a:t>
            </a:r>
            <a:r>
              <a:rPr lang="en-US" sz="1200" b="0" i="0" u="none" strike="noStrike" cap="none" dirty="0">
                <a:solidFill>
                  <a:schemeClr val="dk1"/>
                </a:solidFill>
                <a:latin typeface="Calibri"/>
                <a:ea typeface="Calibri"/>
                <a:cs typeface="Calibri"/>
                <a:sym typeface="Calibri"/>
              </a:rPr>
              <a:t> Guide, an easy way to help you have a healthy balanced diet. The </a:t>
            </a:r>
            <a:r>
              <a:rPr lang="en-US" sz="1200" b="0" i="0" u="none" strike="noStrike" cap="none" dirty="0" err="1">
                <a:solidFill>
                  <a:schemeClr val="dk1"/>
                </a:solidFill>
                <a:latin typeface="Calibri"/>
                <a:ea typeface="Calibri"/>
                <a:cs typeface="Calibri"/>
                <a:sym typeface="Calibri"/>
              </a:rPr>
              <a:t>Eatwell</a:t>
            </a:r>
            <a:r>
              <a:rPr lang="en-US" sz="1200" b="0" i="0" u="none" strike="noStrike" cap="none" dirty="0">
                <a:solidFill>
                  <a:schemeClr val="dk1"/>
                </a:solidFill>
                <a:latin typeface="Calibri"/>
                <a:ea typeface="Calibri"/>
                <a:cs typeface="Calibri"/>
                <a:sym typeface="Calibri"/>
              </a:rPr>
              <a:t> Guide divides the foods we eat and drink into five main food groups. Try to choose a variety of different foods from each of the groups to help you get the wide range of nutrients your body needs to stay healthy.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smtClean="0">
                <a:solidFill>
                  <a:schemeClr val="dk1"/>
                </a:solidFill>
                <a:latin typeface="Calibri"/>
                <a:ea typeface="Calibri"/>
                <a:cs typeface="Calibri"/>
                <a:sym typeface="Calibri"/>
              </a:rPr>
              <a:t>Open up the </a:t>
            </a:r>
            <a:r>
              <a:rPr lang="en-US" sz="1200" b="0" i="0" u="none" strike="noStrike" cap="none" dirty="0" err="1" smtClean="0">
                <a:solidFill>
                  <a:schemeClr val="dk1"/>
                </a:solidFill>
                <a:latin typeface="Calibri"/>
                <a:ea typeface="Calibri"/>
                <a:cs typeface="Calibri"/>
                <a:sym typeface="Calibri"/>
              </a:rPr>
              <a:t>Eatwell</a:t>
            </a:r>
            <a:r>
              <a:rPr lang="en-US" sz="1200" b="0" i="0" u="none" strike="noStrike" cap="none" dirty="0" smtClean="0">
                <a:solidFill>
                  <a:schemeClr val="dk1"/>
                </a:solidFill>
                <a:latin typeface="Calibri"/>
                <a:ea typeface="Calibri"/>
                <a:cs typeface="Calibri"/>
                <a:sym typeface="Calibri"/>
              </a:rPr>
              <a:t> Guide (click on the image or go to www.nhs.uk/Livewell/Goodfood/Pages/the-eatwell-guide.aspx).</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dirty="0" smtClean="0">
                <a:solidFill>
                  <a:schemeClr val="dk1"/>
                </a:solidFill>
                <a:latin typeface="Calibri"/>
                <a:ea typeface="Calibri"/>
                <a:cs typeface="Calibri"/>
                <a:sym typeface="Calibri"/>
              </a:rPr>
              <a:t>What </a:t>
            </a:r>
            <a:r>
              <a:rPr lang="en-US" sz="1200" b="0" i="0" u="none" strike="noStrike" cap="none" dirty="0">
                <a:solidFill>
                  <a:schemeClr val="dk1"/>
                </a:solidFill>
                <a:latin typeface="Calibri"/>
                <a:ea typeface="Calibri"/>
                <a:cs typeface="Calibri"/>
                <a:sym typeface="Calibri"/>
              </a:rPr>
              <a:t>can pupils see on each part of the image? Discuss which foods each part of the image includes. Each </a:t>
            </a:r>
            <a:r>
              <a:rPr lang="en-US" sz="1200" b="0" i="0" u="none" strike="noStrike" cap="none" dirty="0" err="1">
                <a:solidFill>
                  <a:schemeClr val="dk1"/>
                </a:solidFill>
                <a:latin typeface="Calibri"/>
                <a:ea typeface="Calibri"/>
                <a:cs typeface="Calibri"/>
                <a:sym typeface="Calibri"/>
              </a:rPr>
              <a:t>coloured</a:t>
            </a:r>
            <a:r>
              <a:rPr lang="en-US" sz="1200" b="0" i="0" u="none" strike="noStrike" cap="none" dirty="0">
                <a:solidFill>
                  <a:schemeClr val="dk1"/>
                </a:solidFill>
                <a:latin typeface="Calibri"/>
                <a:ea typeface="Calibri"/>
                <a:cs typeface="Calibri"/>
                <a:sym typeface="Calibri"/>
              </a:rPr>
              <a:t> part of the image represents how much of that food type we should include in our diet. The sentences in </a:t>
            </a:r>
            <a:r>
              <a:rPr lang="en-US" sz="1200" b="1" i="0" u="none" strike="noStrike" cap="none" dirty="0">
                <a:solidFill>
                  <a:schemeClr val="dk1"/>
                </a:solidFill>
                <a:latin typeface="Calibri"/>
                <a:ea typeface="Calibri"/>
                <a:cs typeface="Calibri"/>
                <a:sym typeface="Calibri"/>
              </a:rPr>
              <a:t>bold</a:t>
            </a:r>
            <a:r>
              <a:rPr lang="en-US" sz="1200" b="0" i="0" u="none" strike="noStrike" cap="none" dirty="0">
                <a:solidFill>
                  <a:schemeClr val="dk1"/>
                </a:solidFill>
                <a:latin typeface="Calibri"/>
                <a:ea typeface="Calibri"/>
                <a:cs typeface="Calibri"/>
                <a:sym typeface="Calibri"/>
              </a:rPr>
              <a:t> provides the key information, if you have limited time.</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Help pupils identify that the sugary and fatty snacks and foods at the bottom left are not part of the balanced diet.</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GREEN: Eat at least five portions of a variety of fruit and vegetables a day.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Most of us still aren't eating enough fruit and vegetables. They should make up over a third of the food we eat each day. Aim to eat at least five portions</a:t>
            </a:r>
            <a:r>
              <a:rPr lang="en-US" sz="1200" b="0" i="1"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of a variety of fruit and veg each day. Choose from fresh, frozen, tinned, dried or juiced.</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(Remember that fruit juice and/or smoothies should be limited to no more than a combined total of 150ml per day.)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Fruit and vegetables are a good source of vitamins, minerals and </a:t>
            </a:r>
            <a:r>
              <a:rPr lang="en-US" sz="1200" b="0" i="0" u="none" strike="noStrike" cap="none" dirty="0" err="1">
                <a:solidFill>
                  <a:schemeClr val="dk1"/>
                </a:solidFill>
                <a:latin typeface="Calibri"/>
                <a:ea typeface="Calibri"/>
                <a:cs typeface="Calibri"/>
                <a:sym typeface="Calibri"/>
              </a:rPr>
              <a:t>fibre</a:t>
            </a:r>
            <a:r>
              <a:rPr lang="en-US" sz="1200" b="0" i="0" u="none" strike="noStrike" cap="none" dirty="0">
                <a:solidFill>
                  <a:schemeClr val="dk1"/>
                </a:solidFill>
                <a:latin typeface="Calibri"/>
                <a:ea typeface="Calibri"/>
                <a:cs typeface="Calibri"/>
                <a:sym typeface="Calibri"/>
              </a:rPr>
              <a:t>.</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YELLOW: Base meals on potatoes, bread, rice, pasta or other starchy carbohydrates. Choose wholegrain where possible.</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Starchy food should make up just over a third of the food we eat. Choose higher-</a:t>
            </a:r>
            <a:r>
              <a:rPr lang="en-US" sz="1200" b="0" i="0" u="none" strike="noStrike" cap="none" dirty="0" err="1">
                <a:solidFill>
                  <a:schemeClr val="dk1"/>
                </a:solidFill>
                <a:latin typeface="Calibri"/>
                <a:ea typeface="Calibri"/>
                <a:cs typeface="Calibri"/>
                <a:sym typeface="Calibri"/>
              </a:rPr>
              <a:t>fibre</a:t>
            </a:r>
            <a:r>
              <a:rPr lang="en-US" sz="1200" b="0" i="0" u="none" strike="noStrike" cap="none" dirty="0">
                <a:solidFill>
                  <a:schemeClr val="dk1"/>
                </a:solidFill>
                <a:latin typeface="Calibri"/>
                <a:ea typeface="Calibri"/>
                <a:cs typeface="Calibri"/>
                <a:sym typeface="Calibri"/>
              </a:rPr>
              <a:t>, wholegrain varieties, such as </a:t>
            </a:r>
            <a:r>
              <a:rPr lang="en-US" sz="1200" b="0" i="0" u="none" strike="noStrike" cap="none" dirty="0" err="1">
                <a:solidFill>
                  <a:schemeClr val="dk1"/>
                </a:solidFill>
                <a:latin typeface="Calibri"/>
                <a:ea typeface="Calibri"/>
                <a:cs typeface="Calibri"/>
                <a:sym typeface="Calibri"/>
              </a:rPr>
              <a:t>wholewheat</a:t>
            </a:r>
            <a:r>
              <a:rPr lang="en-US" sz="1200" b="0" i="0" u="none" strike="noStrike" cap="none" dirty="0">
                <a:solidFill>
                  <a:schemeClr val="dk1"/>
                </a:solidFill>
                <a:latin typeface="Calibri"/>
                <a:ea typeface="Calibri"/>
                <a:cs typeface="Calibri"/>
                <a:sym typeface="Calibri"/>
              </a:rPr>
              <a:t> pasta and brown rice, or simply leave skins on potatoes. There are also higher-</a:t>
            </a:r>
            <a:r>
              <a:rPr lang="en-US" sz="1200" b="0" i="0" u="none" strike="noStrike" cap="none" dirty="0" err="1">
                <a:solidFill>
                  <a:schemeClr val="dk1"/>
                </a:solidFill>
                <a:latin typeface="Calibri"/>
                <a:ea typeface="Calibri"/>
                <a:cs typeface="Calibri"/>
                <a:sym typeface="Calibri"/>
              </a:rPr>
              <a:t>fibre</a:t>
            </a:r>
            <a:r>
              <a:rPr lang="en-US" sz="1200" b="0" i="0" u="none" strike="noStrike" cap="none" dirty="0">
                <a:solidFill>
                  <a:schemeClr val="dk1"/>
                </a:solidFill>
                <a:latin typeface="Calibri"/>
                <a:ea typeface="Calibri"/>
                <a:cs typeface="Calibri"/>
                <a:sym typeface="Calibri"/>
              </a:rPr>
              <a:t> versions of white bread and pasta.</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Starchy foods are a good source of energy and the main source of a range of nutrients in our diet.</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BLUE: Have some dairy or dairy alternatives (such as soya drinks and yoghurts). Choose lower-fat and lower-sugar options.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Milk, cheese, yoghurt and </a:t>
            </a:r>
            <a:r>
              <a:rPr lang="en-US" sz="1200" b="0" i="0" u="none" strike="noStrike" cap="none" dirty="0" err="1">
                <a:solidFill>
                  <a:schemeClr val="dk1"/>
                </a:solidFill>
                <a:latin typeface="Calibri"/>
                <a:ea typeface="Calibri"/>
                <a:cs typeface="Calibri"/>
                <a:sym typeface="Calibri"/>
              </a:rPr>
              <a:t>fromage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frais</a:t>
            </a:r>
            <a:r>
              <a:rPr lang="en-US" sz="1200" b="0" i="0" u="none" strike="noStrike" cap="none" dirty="0">
                <a:solidFill>
                  <a:schemeClr val="dk1"/>
                </a:solidFill>
                <a:latin typeface="Calibri"/>
                <a:ea typeface="Calibri"/>
                <a:cs typeface="Calibri"/>
                <a:sym typeface="Calibri"/>
              </a:rPr>
              <a:t> are good sources of protein and some vitamins, and they're also an important source of calcium, which helps to keep our bones strong. Try to go for lower-fat and lower-sugar products where possible, like 1% fat milk, reduced-fat cheese or plain low-fat yoghurt.</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PINK: Eat some beans, pulses, fish, eggs, meat and other protein. Aim for at least two portions of fish every week – one of which should be oily, such as salmon or mackerel.</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These foods are good sources of protein, vitamins and minerals. Pulses such as beans, peas and lentils are good alternatives to meat because they're lower in fat and higher in </a:t>
            </a:r>
            <a:r>
              <a:rPr lang="en-US" sz="1200" b="0" i="0" u="none" strike="noStrike" cap="none" dirty="0" err="1">
                <a:solidFill>
                  <a:schemeClr val="dk1"/>
                </a:solidFill>
                <a:latin typeface="Calibri"/>
                <a:ea typeface="Calibri"/>
                <a:cs typeface="Calibri"/>
                <a:sym typeface="Calibri"/>
              </a:rPr>
              <a:t>fibre</a:t>
            </a:r>
            <a:r>
              <a:rPr lang="en-US" sz="1200" b="0" i="0" u="none" strike="noStrike" cap="none" dirty="0">
                <a:solidFill>
                  <a:schemeClr val="dk1"/>
                </a:solidFill>
                <a:latin typeface="Calibri"/>
                <a:ea typeface="Calibri"/>
                <a:cs typeface="Calibri"/>
                <a:sym typeface="Calibri"/>
              </a:rPr>
              <a:t> and protein, too. Choose lean cuts of meat and mince and eat less red and processed meat like bacon, ham and sausages.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PURPLE: Choose unsaturated oils and spreads and eat in small amounts.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Unsaturated fats are healthier fats and include vegetable, rapeseed, olive and sunflower oils.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Remember all types of fat are high in energy and should be eaten sparingly.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WATER: Drink plenty of fluids – 6-8 cups/glasses a day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Water, lower-fat milks and lower-sugar or sugar-free drinks all count. Fruit juice and smoothies also count towards your fluid consumption but they contain sugars that can damage teeth, so limit these drinks to a combined total of 150ml per day.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1" i="0" u="none" strike="noStrike" cap="none" dirty="0">
                <a:solidFill>
                  <a:schemeClr val="dk1"/>
                </a:solidFill>
                <a:latin typeface="Calibri"/>
                <a:ea typeface="Calibri"/>
                <a:cs typeface="Calibri"/>
                <a:sym typeface="Calibri"/>
              </a:rPr>
              <a:t>Outside of the balanced diet: Eat foods high in fat, salt and sugar less often and in small amounts.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These foods include chocolate, cakes, biscuits, sugary soft drinks, butter, ghee and ice cream. They're not needed in the diet and so should be eaten less often and in smaller amounts.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endParaRPr lang="en-US" sz="1200" b="0" i="0" u="none" strike="noStrike" cap="none" dirty="0">
              <a:solidFill>
                <a:schemeClr val="dk1"/>
              </a:solidFill>
              <a:latin typeface="Calibri"/>
              <a:ea typeface="Calibri"/>
              <a:cs typeface="Calibri"/>
              <a:sym typeface="Calibri"/>
            </a:endParaRPr>
          </a:p>
        </p:txBody>
      </p:sp>
      <p:sp>
        <p:nvSpPr>
          <p:cNvPr id="90" name="Shape 90"/>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4908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6" name="Shape 106"/>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Explain that it’s important to eat the right amount for your age and activity level.</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smtClean="0">
                <a:solidFill>
                  <a:schemeClr val="dk1"/>
                </a:solidFill>
                <a:latin typeface="Calibri"/>
                <a:ea typeface="Calibri"/>
                <a:cs typeface="Calibri"/>
                <a:sym typeface="Calibri"/>
              </a:rPr>
              <a:t>Ask pupils:</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dirty="0" smtClean="0">
                <a:solidFill>
                  <a:schemeClr val="dk1"/>
                </a:solidFill>
                <a:latin typeface="Calibri"/>
                <a:ea typeface="Calibri"/>
                <a:cs typeface="Calibri"/>
                <a:sym typeface="Calibri"/>
              </a:rPr>
              <a:t>How </a:t>
            </a:r>
            <a:r>
              <a:rPr lang="en-US" sz="1200" b="0" i="0" u="none" strike="noStrike" cap="none" dirty="0">
                <a:solidFill>
                  <a:schemeClr val="dk1"/>
                </a:solidFill>
                <a:latin typeface="Calibri"/>
                <a:ea typeface="Calibri"/>
                <a:cs typeface="Calibri"/>
                <a:sym typeface="Calibri"/>
              </a:rPr>
              <a:t>can your body signal that it’s hungry</a:t>
            </a:r>
            <a:r>
              <a:rPr lang="en-US" sz="1200" b="0" i="0" u="none" strike="noStrike" cap="none" dirty="0" smtClean="0">
                <a:solidFill>
                  <a:schemeClr val="dk1"/>
                </a:solidFill>
                <a:latin typeface="Calibri"/>
                <a:ea typeface="Calibri"/>
                <a:cs typeface="Calibri"/>
                <a:sym typeface="Calibri"/>
              </a:rPr>
              <a:t>?</a:t>
            </a:r>
          </a:p>
          <a:p>
            <a:pPr marL="0" marR="0" lvl="0" indent="0" algn="l" rtl="0">
              <a:spcBef>
                <a:spcPts val="0"/>
              </a:spcBef>
              <a:buSzPct val="25000"/>
              <a:buNone/>
            </a:pPr>
            <a:r>
              <a:rPr lang="en-US" sz="1200" b="0" i="0" u="none" strike="noStrike" cap="none" dirty="0" smtClean="0">
                <a:solidFill>
                  <a:schemeClr val="dk1"/>
                </a:solidFill>
                <a:latin typeface="Calibri"/>
                <a:ea typeface="Calibri"/>
                <a:cs typeface="Calibri"/>
                <a:sym typeface="Calibri"/>
              </a:rPr>
              <a:t>Help </a:t>
            </a:r>
            <a:r>
              <a:rPr lang="en-US" sz="1200" b="0" i="0" u="none" strike="noStrike" cap="none" dirty="0">
                <a:solidFill>
                  <a:schemeClr val="dk1"/>
                </a:solidFill>
                <a:latin typeface="Calibri"/>
                <a:ea typeface="Calibri"/>
                <a:cs typeface="Calibri"/>
                <a:sym typeface="Calibri"/>
              </a:rPr>
              <a:t>pupils identify that when they are hungry, their stomach can feel empty or might even rumble a little. That’s a sign that it’s time to eat.</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Ask </a:t>
            </a:r>
            <a:r>
              <a:rPr lang="en-US" sz="1200" b="0" i="0" u="none" strike="noStrike" cap="none" dirty="0" smtClean="0">
                <a:solidFill>
                  <a:schemeClr val="dk1"/>
                </a:solidFill>
                <a:latin typeface="Calibri"/>
                <a:ea typeface="Calibri"/>
                <a:cs typeface="Calibri"/>
                <a:sym typeface="Calibri"/>
              </a:rPr>
              <a:t>pupils:</a:t>
            </a:r>
            <a:r>
              <a:rPr lang="en-US" sz="1200" b="0" i="0" u="none" strike="noStrike" cap="none" baseline="0" dirty="0" smtClean="0">
                <a:solidFill>
                  <a:schemeClr val="dk1"/>
                </a:solidFill>
                <a:latin typeface="Calibri"/>
                <a:ea typeface="Calibri"/>
                <a:cs typeface="Calibri"/>
                <a:sym typeface="Calibri"/>
              </a:rPr>
              <a:t> </a:t>
            </a:r>
            <a:r>
              <a:rPr lang="en-US" sz="1200" b="0" i="0" u="none" strike="noStrike" cap="none" dirty="0" smtClean="0">
                <a:solidFill>
                  <a:schemeClr val="dk1"/>
                </a:solidFill>
                <a:latin typeface="Calibri"/>
                <a:ea typeface="Calibri"/>
                <a:cs typeface="Calibri"/>
                <a:sym typeface="Calibri"/>
              </a:rPr>
              <a:t>How </a:t>
            </a:r>
            <a:r>
              <a:rPr lang="en-US" sz="1200" b="0" i="0" u="none" strike="noStrike" cap="none" dirty="0">
                <a:solidFill>
                  <a:schemeClr val="dk1"/>
                </a:solidFill>
                <a:latin typeface="Calibri"/>
                <a:ea typeface="Calibri"/>
                <a:cs typeface="Calibri"/>
                <a:sym typeface="Calibri"/>
              </a:rPr>
              <a:t>can your body tell you that you’ve had enough to eat</a:t>
            </a:r>
            <a:r>
              <a:rPr lang="en-US" sz="1200" b="0" i="0" u="none" strike="noStrike" cap="none" dirty="0" smtClean="0">
                <a:solidFill>
                  <a:schemeClr val="dk1"/>
                </a:solidFill>
                <a:latin typeface="Calibri"/>
                <a:ea typeface="Calibri"/>
                <a:cs typeface="Calibri"/>
                <a:sym typeface="Calibri"/>
              </a:rPr>
              <a:t>?</a:t>
            </a:r>
          </a:p>
          <a:p>
            <a:pPr marL="0" marR="0" lvl="0" indent="0" algn="l" rtl="0">
              <a:spcBef>
                <a:spcPts val="0"/>
              </a:spcBef>
              <a:buSzPct val="25000"/>
              <a:buNone/>
            </a:pP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Help pupils identify that when our stomachs first begin to feel full, that’s a sign that we should stop eating – even if there’s food left on the plate, and even if it’s our </a:t>
            </a:r>
            <a:r>
              <a:rPr lang="en-US" sz="1200" b="0" i="0" u="none" strike="noStrike" cap="none" dirty="0" err="1">
                <a:solidFill>
                  <a:schemeClr val="dk1"/>
                </a:solidFill>
                <a:latin typeface="Calibri"/>
                <a:ea typeface="Calibri"/>
                <a:cs typeface="Calibri"/>
                <a:sym typeface="Calibri"/>
              </a:rPr>
              <a:t>favourite</a:t>
            </a:r>
            <a:r>
              <a:rPr lang="en-US" sz="1200" b="0" i="0" u="none" strike="noStrike" cap="none" dirty="0">
                <a:solidFill>
                  <a:schemeClr val="dk1"/>
                </a:solidFill>
                <a:latin typeface="Calibri"/>
                <a:ea typeface="Calibri"/>
                <a:cs typeface="Calibri"/>
                <a:sym typeface="Calibri"/>
              </a:rPr>
              <a:t>! When we eat the right amount of food, we feel pleasantly satisfied that we’ve had enough. But if we feel too full or uncomfortable, then we’ve eaten too much. It’s important to learn to listen to your body and only eat when it’s telling you it needs food.</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endParaRPr lang="en-US" sz="1200" b="0" i="0" u="none" strike="noStrike" cap="none" dirty="0">
              <a:solidFill>
                <a:schemeClr val="dk1"/>
              </a:solidFill>
              <a:latin typeface="Calibri"/>
              <a:ea typeface="Calibri"/>
              <a:cs typeface="Calibri"/>
              <a:sym typeface="Calibri"/>
            </a:endParaRPr>
          </a:p>
        </p:txBody>
      </p:sp>
      <p:sp>
        <p:nvSpPr>
          <p:cNvPr id="107" name="Shape 107"/>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1152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4" name="Shape 124"/>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Smart swaps are simple, small changes to what you eat that help you cut down on sugary and fatty foods most of the time.</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Ask pupils what they currently like to eat that is less healthy, for example at breakfast time, when having a drink, or when they get home from school.</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What healthier options could they swap this for?</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Click to reveal three examples:</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1" i="0" u="none" strike="noStrike" cap="none">
                <a:solidFill>
                  <a:schemeClr val="dk1"/>
                </a:solidFill>
                <a:latin typeface="Calibri"/>
                <a:ea typeface="Calibri"/>
                <a:cs typeface="Calibri"/>
                <a:sym typeface="Calibri"/>
              </a:rPr>
              <a:t>Breakfast: </a:t>
            </a:r>
            <a:r>
              <a:rPr lang="en-US" sz="1200" b="0" i="0" u="none" strike="noStrike" cap="none">
                <a:solidFill>
                  <a:schemeClr val="dk1"/>
                </a:solidFill>
                <a:latin typeface="Calibri"/>
                <a:ea typeface="Calibri"/>
                <a:cs typeface="Calibri"/>
                <a:sym typeface="Calibri"/>
              </a:rPr>
              <a:t>Swap sugary cereals for plain cereal such as plain porridge, plain wholewheat biscuit cereals, or plain shredded wholewheat.</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1" i="0" u="none" strike="noStrike" cap="none">
                <a:solidFill>
                  <a:schemeClr val="dk1"/>
                </a:solidFill>
                <a:latin typeface="Calibri"/>
                <a:ea typeface="Calibri"/>
                <a:cs typeface="Calibri"/>
                <a:sym typeface="Calibri"/>
              </a:rPr>
              <a:t>Drinks: </a:t>
            </a:r>
            <a:r>
              <a:rPr lang="en-US" sz="1200" b="0" i="0" u="none" strike="noStrike" cap="none">
                <a:solidFill>
                  <a:schemeClr val="dk1"/>
                </a:solidFill>
                <a:latin typeface="Calibri"/>
                <a:ea typeface="Calibri"/>
                <a:cs typeface="Calibri"/>
                <a:sym typeface="Calibri"/>
              </a:rPr>
              <a:t>Sugary drinks have no place in our kids' daily diets. Swap them for water, lower-fat milk, diet, sugar-free or no-added sugar drinks.</a:t>
            </a:r>
          </a:p>
          <a:p>
            <a:pPr marL="0" marR="0" lvl="0" indent="0" algn="l" rtl="0">
              <a:spcBef>
                <a:spcPts val="0"/>
              </a:spcBef>
              <a:buSzPct val="25000"/>
              <a:buNone/>
            </a:pPr>
            <a:r>
              <a:rPr lang="en-US" sz="1200" b="1" i="0" u="none" strike="noStrike" cap="none">
                <a:solidFill>
                  <a:schemeClr val="dk1"/>
                </a:solidFill>
                <a:latin typeface="Calibri"/>
                <a:ea typeface="Calibri"/>
                <a:cs typeface="Calibri"/>
                <a:sym typeface="Calibri"/>
              </a:rPr>
              <a:t/>
            </a:r>
            <a:br>
              <a:rPr lang="en-US" sz="1200" b="1" i="0" u="none" strike="noStrike" cap="none">
                <a:solidFill>
                  <a:schemeClr val="dk1"/>
                </a:solidFill>
                <a:latin typeface="Calibri"/>
                <a:ea typeface="Calibri"/>
                <a:cs typeface="Calibri"/>
                <a:sym typeface="Calibri"/>
              </a:rPr>
            </a:br>
            <a:r>
              <a:rPr lang="en-US" sz="1200" b="1" i="0" u="none" strike="noStrike" cap="none">
                <a:solidFill>
                  <a:schemeClr val="dk1"/>
                </a:solidFill>
                <a:latin typeface="Calibri"/>
                <a:ea typeface="Calibri"/>
                <a:cs typeface="Calibri"/>
                <a:sym typeface="Calibri"/>
              </a:rPr>
              <a:t>After-school snacks: </a:t>
            </a:r>
            <a:r>
              <a:rPr lang="en-US" sz="1200" b="0" i="0" u="none" strike="noStrike" cap="none">
                <a:solidFill>
                  <a:schemeClr val="dk1"/>
                </a:solidFill>
                <a:latin typeface="Calibri"/>
                <a:ea typeface="Calibri"/>
                <a:cs typeface="Calibri"/>
                <a:sym typeface="Calibri"/>
              </a:rPr>
              <a:t>Pupils are often hungry after school. But they can swap muffins, cakes, biscuits or crisps for fruit, cut-up veg, plain rice cakes, toast or a bagel.</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p:txBody>
      </p:sp>
      <p:sp>
        <p:nvSpPr>
          <p:cNvPr id="125" name="Shape 125"/>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6099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a:spLocks noGrp="1" noRot="1" noChangeAspect="1"/>
          </p:cNvSpPr>
          <p:nvPr>
            <p:ph type="sldImg" idx="2"/>
          </p:nvPr>
        </p:nvSpPr>
        <p:spPr>
          <a:xfrm>
            <a:off x="3028950" y="857250"/>
            <a:ext cx="3086100" cy="23145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4" name="Shape 134"/>
          <p:cNvSpPr txBox="1">
            <a:spLocks noGrp="1"/>
          </p:cNvSpPr>
          <p:nvPr>
            <p:ph type="body" idx="1"/>
          </p:nvPr>
        </p:nvSpPr>
        <p:spPr>
          <a:xfrm>
            <a:off x="914400" y="3300412"/>
            <a:ext cx="7315200" cy="270033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Ask pupils to recall what the video told them about how children’s lifestyles have changed. What activities can they do now that didn’t exist in the past, and while great fun are not active?</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Now ask them to recall how many minutes of activity are recommended for young people: 60 minutes each day.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To maintain a basic level of health, children and young people aged 5 to 18 need to do at least 60 minutes of physical activity every day – this should include moderate activity, such as cycling and playground activities, and vigorous activity, such as running, swimming or tennis. These activities should involve exercises for strong muscles, such as push-ups, and exercises for strong bones, such as jumping and running. See www.nhs.uk/Livewell/fitness/Pages/physical-activity-guidelines-for-young-people.aspx  </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See how many examples of moderate activity and vigorous activity pupils can think of. What are their </a:t>
            </a:r>
            <a:r>
              <a:rPr lang="en-US" sz="1200" b="0" i="0" u="none" strike="noStrike" cap="none" dirty="0" err="1">
                <a:solidFill>
                  <a:schemeClr val="dk1"/>
                </a:solidFill>
                <a:latin typeface="Calibri"/>
                <a:ea typeface="Calibri"/>
                <a:cs typeface="Calibri"/>
                <a:sym typeface="Calibri"/>
              </a:rPr>
              <a:t>favourite</a:t>
            </a:r>
            <a:r>
              <a:rPr lang="en-US" sz="1200" b="0" i="0" u="none" strike="noStrike" cap="none" dirty="0">
                <a:solidFill>
                  <a:schemeClr val="dk1"/>
                </a:solidFill>
                <a:latin typeface="Calibri"/>
                <a:ea typeface="Calibri"/>
                <a:cs typeface="Calibri"/>
                <a:sym typeface="Calibri"/>
              </a:rPr>
              <a:t> ways to be active? Which of these can they do by themselves, or with friends and family, and which do they need to do through an </a:t>
            </a:r>
            <a:r>
              <a:rPr lang="en-US" sz="1200" b="0" i="0" u="none" strike="noStrike" cap="none" dirty="0" err="1">
                <a:solidFill>
                  <a:schemeClr val="dk1"/>
                </a:solidFill>
                <a:latin typeface="Calibri"/>
                <a:ea typeface="Calibri"/>
                <a:cs typeface="Calibri"/>
                <a:sym typeface="Calibri"/>
              </a:rPr>
              <a:t>organisation</a:t>
            </a:r>
            <a:r>
              <a:rPr lang="en-US" sz="1200" b="0" i="0" u="none" strike="noStrike" cap="none" dirty="0">
                <a:solidFill>
                  <a:schemeClr val="dk1"/>
                </a:solidFill>
                <a:latin typeface="Calibri"/>
                <a:ea typeface="Calibri"/>
                <a:cs typeface="Calibri"/>
                <a:sym typeface="Calibri"/>
              </a:rPr>
              <a:t> or venue?</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err="1">
                <a:solidFill>
                  <a:schemeClr val="dk1"/>
                </a:solidFill>
                <a:latin typeface="Calibri"/>
                <a:ea typeface="Calibri"/>
                <a:cs typeface="Calibri"/>
                <a:sym typeface="Calibri"/>
              </a:rPr>
              <a:t>Emphasise</a:t>
            </a:r>
            <a:r>
              <a:rPr lang="en-US" sz="1200" b="0" i="0" u="none" strike="noStrike" cap="none" dirty="0">
                <a:solidFill>
                  <a:schemeClr val="dk1"/>
                </a:solidFill>
                <a:latin typeface="Calibri"/>
                <a:ea typeface="Calibri"/>
                <a:cs typeface="Calibri"/>
                <a:sym typeface="Calibri"/>
              </a:rPr>
              <a:t> that there are lots of ways to move more – it’s about finding things you enjoy and which you can fit into your day or week.</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Ask pupils to think about an average school day. What can they do:</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Before or on the way to school</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During breaks or lunchtimes</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After school</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At home in the evening</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r>
              <a:rPr lang="en-US" sz="1200" b="0" i="0" u="none" strike="noStrike" cap="none" dirty="0">
                <a:solidFill>
                  <a:schemeClr val="dk1"/>
                </a:solidFill>
                <a:latin typeface="Calibri"/>
                <a:ea typeface="Calibri"/>
                <a:cs typeface="Calibri"/>
                <a:sym typeface="Calibri"/>
              </a:rPr>
              <a:t>… to include more moderate and vigorous activity?</a:t>
            </a:r>
          </a:p>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
            </a:r>
            <a:br>
              <a:rPr lang="en-US" sz="1200" b="0" i="0" u="none" strike="noStrike" cap="none" dirty="0">
                <a:solidFill>
                  <a:schemeClr val="dk1"/>
                </a:solidFill>
                <a:latin typeface="Calibri"/>
                <a:ea typeface="Calibri"/>
                <a:cs typeface="Calibri"/>
                <a:sym typeface="Calibri"/>
              </a:rPr>
            </a:br>
            <a:endParaRPr lang="en-US" sz="1200" b="0" i="0" u="none" strike="noStrike" cap="none" dirty="0">
              <a:solidFill>
                <a:schemeClr val="dk1"/>
              </a:solidFill>
              <a:latin typeface="Calibri"/>
              <a:ea typeface="Calibri"/>
              <a:cs typeface="Calibri"/>
              <a:sym typeface="Calibri"/>
            </a:endParaRPr>
          </a:p>
        </p:txBody>
      </p:sp>
      <p:sp>
        <p:nvSpPr>
          <p:cNvPr id="135" name="Shape 135"/>
          <p:cNvSpPr txBox="1">
            <a:spLocks noGrp="1"/>
          </p:cNvSpPr>
          <p:nvPr>
            <p:ph type="sldNum" idx="12"/>
          </p:nvPr>
        </p:nvSpPr>
        <p:spPr>
          <a:xfrm>
            <a:off x="5180012" y="6513512"/>
            <a:ext cx="3962399" cy="3444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357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28950" y="857250"/>
            <a:ext cx="3086100" cy="2314575"/>
          </a:xfrm>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GB" sz="1200" b="0" i="0" u="none" strike="noStrike" cap="none" dirty="0" smtClean="0">
                <a:solidFill>
                  <a:schemeClr val="dk1"/>
                </a:solidFill>
                <a:latin typeface="Calibri"/>
                <a:ea typeface="Calibri"/>
                <a:cs typeface="Calibri"/>
                <a:sym typeface="Calibri"/>
              </a:rPr>
              <a:t>Explain to pupils that you’ve now reviewed the three things everyone can do to be healthy.</a:t>
            </a:r>
          </a:p>
          <a:p>
            <a:pPr marL="0" marR="0" lvl="0" indent="0" algn="l" rtl="0">
              <a:spcBef>
                <a:spcPts val="0"/>
              </a:spcBef>
              <a:buSzPct val="25000"/>
              <a:buNone/>
            </a:pPr>
            <a:r>
              <a:rPr lang="en-GB" sz="1200" b="0" i="0" u="none" strike="noStrike" cap="none" dirty="0" smtClean="0">
                <a:solidFill>
                  <a:schemeClr val="dk1"/>
                </a:solidFill>
                <a:latin typeface="Calibri"/>
                <a:ea typeface="Calibri"/>
                <a:cs typeface="Calibri"/>
                <a:sym typeface="Calibri"/>
              </a:rPr>
              <a:t/>
            </a:r>
            <a:br>
              <a:rPr lang="en-GB" sz="1200" b="0" i="0" u="none" strike="noStrike" cap="none" dirty="0" smtClean="0">
                <a:solidFill>
                  <a:schemeClr val="dk1"/>
                </a:solidFill>
                <a:latin typeface="Calibri"/>
                <a:ea typeface="Calibri"/>
                <a:cs typeface="Calibri"/>
                <a:sym typeface="Calibri"/>
              </a:rPr>
            </a:br>
            <a:r>
              <a:rPr lang="en-GB" sz="1200" b="0" i="0" u="none" strike="noStrike" cap="none" dirty="0" smtClean="0">
                <a:solidFill>
                  <a:schemeClr val="dk1"/>
                </a:solidFill>
                <a:latin typeface="Calibri"/>
                <a:ea typeface="Calibri"/>
                <a:cs typeface="Calibri"/>
                <a:sym typeface="Calibri"/>
              </a:rPr>
              <a:t>Ask pupils to recall the meanings of the three images on the slide.</a:t>
            </a:r>
          </a:p>
          <a:p>
            <a:pPr marL="0" marR="0" lvl="0" indent="0" algn="l" rtl="0">
              <a:spcBef>
                <a:spcPts val="0"/>
              </a:spcBef>
              <a:buSzPct val="25000"/>
              <a:buNone/>
            </a:pPr>
            <a:r>
              <a:rPr lang="en-GB" sz="1200" b="0" i="0" u="none" strike="noStrike" cap="none" dirty="0" smtClean="0">
                <a:solidFill>
                  <a:schemeClr val="dk1"/>
                </a:solidFill>
                <a:latin typeface="Calibri"/>
                <a:ea typeface="Calibri"/>
                <a:cs typeface="Calibri"/>
                <a:sym typeface="Calibri"/>
              </a:rPr>
              <a:t/>
            </a:r>
            <a:br>
              <a:rPr lang="en-GB" sz="1200" b="0" i="0" u="none" strike="noStrike" cap="none" dirty="0" smtClean="0">
                <a:solidFill>
                  <a:schemeClr val="dk1"/>
                </a:solidFill>
                <a:latin typeface="Calibri"/>
                <a:ea typeface="Calibri"/>
                <a:cs typeface="Calibri"/>
                <a:sym typeface="Calibri"/>
              </a:rPr>
            </a:br>
            <a:r>
              <a:rPr lang="en-GB" sz="1200" b="0" i="0" u="none" strike="noStrike" cap="none" dirty="0" smtClean="0">
                <a:solidFill>
                  <a:schemeClr val="dk1"/>
                </a:solidFill>
                <a:latin typeface="Calibri"/>
                <a:ea typeface="Calibri"/>
                <a:cs typeface="Calibri"/>
                <a:sym typeface="Calibri"/>
              </a:rPr>
              <a:t>Briefly remind pupils:</a:t>
            </a:r>
          </a:p>
          <a:p>
            <a:pPr marL="0" marR="0" lvl="0" indent="0" algn="l" rtl="0">
              <a:spcBef>
                <a:spcPts val="0"/>
              </a:spcBef>
              <a:buSzPct val="25000"/>
              <a:buNone/>
            </a:pPr>
            <a:r>
              <a:rPr lang="en-GB" sz="1200" b="0" i="0" u="none" strike="noStrike" cap="none" dirty="0" smtClean="0">
                <a:solidFill>
                  <a:schemeClr val="dk1"/>
                </a:solidFill>
                <a:latin typeface="Calibri"/>
                <a:ea typeface="Calibri"/>
                <a:cs typeface="Calibri"/>
                <a:sym typeface="Calibri"/>
              </a:rPr>
              <a:t/>
            </a:r>
            <a:br>
              <a:rPr lang="en-GB" sz="1200" b="0" i="0" u="none" strike="noStrike" cap="none" dirty="0" smtClean="0">
                <a:solidFill>
                  <a:schemeClr val="dk1"/>
                </a:solidFill>
                <a:latin typeface="Calibri"/>
                <a:ea typeface="Calibri"/>
                <a:cs typeface="Calibri"/>
                <a:sym typeface="Calibri"/>
              </a:rPr>
            </a:br>
            <a:r>
              <a:rPr lang="en-GB" sz="1200" b="0" i="0" u="none" strike="noStrike" cap="none" dirty="0" smtClean="0">
                <a:solidFill>
                  <a:schemeClr val="dk1"/>
                </a:solidFill>
                <a:latin typeface="Calibri"/>
                <a:ea typeface="Calibri"/>
                <a:cs typeface="Calibri"/>
                <a:sym typeface="Calibri"/>
              </a:rPr>
              <a:t>We can eat well by choosing healthy foods often and only having less healthy foods now and then for a special occasion.</a:t>
            </a:r>
          </a:p>
          <a:p>
            <a:pPr marL="0" marR="0" lvl="0" indent="0" algn="l" rtl="0">
              <a:spcBef>
                <a:spcPts val="0"/>
              </a:spcBef>
              <a:buSzPct val="25000"/>
              <a:buNone/>
            </a:pPr>
            <a:r>
              <a:rPr lang="en-GB" sz="1200" b="0" i="0" u="none" strike="noStrike" cap="none" dirty="0" smtClean="0">
                <a:solidFill>
                  <a:schemeClr val="dk1"/>
                </a:solidFill>
                <a:latin typeface="Calibri"/>
                <a:ea typeface="Calibri"/>
                <a:cs typeface="Calibri"/>
                <a:sym typeface="Calibri"/>
              </a:rPr>
              <a:t>We can also eat well by eating ‘me size meals’. That is, eating until we’re satisfied but not too full.</a:t>
            </a:r>
          </a:p>
          <a:p>
            <a:pPr marL="0" marR="0" lvl="0" indent="0" algn="l" rtl="0">
              <a:spcBef>
                <a:spcPts val="0"/>
              </a:spcBef>
              <a:buSzPct val="25000"/>
              <a:buNone/>
            </a:pPr>
            <a:r>
              <a:rPr lang="en-GB" sz="1200" b="0" i="0" u="none" strike="noStrike" cap="none" dirty="0" smtClean="0">
                <a:solidFill>
                  <a:schemeClr val="dk1"/>
                </a:solidFill>
                <a:latin typeface="Calibri"/>
                <a:ea typeface="Calibri"/>
                <a:cs typeface="Calibri"/>
                <a:sym typeface="Calibri"/>
              </a:rPr>
              <a:t>We can move more and find lots of fun ways to be active every day.</a:t>
            </a:r>
          </a:p>
          <a:p>
            <a:pPr marL="0" marR="0" lvl="0" indent="0" algn="l" rtl="0">
              <a:spcBef>
                <a:spcPts val="0"/>
              </a:spcBef>
              <a:buSzPct val="25000"/>
              <a:buNone/>
            </a:pPr>
            <a:endParaRPr lang="en-GB" sz="1200" b="0" i="0" u="none" strike="noStrike" cap="none" dirty="0" smtClean="0">
              <a:solidFill>
                <a:schemeClr val="dk1"/>
              </a:solidFill>
              <a:latin typeface="Calibri"/>
              <a:ea typeface="Calibri"/>
              <a:cs typeface="Calibri"/>
              <a:sym typeface="Calibri"/>
            </a:endParaRPr>
          </a:p>
          <a:p>
            <a:endParaRPr lang="en-GB"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0405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Blank">
    <p:spTree>
      <p:nvGrpSpPr>
        <p:cNvPr id="1" name="Shape 15"/>
        <p:cNvGrpSpPr/>
        <p:nvPr/>
      </p:nvGrpSpPr>
      <p:grpSpPr>
        <a:xfrm>
          <a:off x="0" y="0"/>
          <a:ext cx="0" cy="0"/>
          <a:chOff x="0" y="0"/>
          <a:chExt cx="0" cy="0"/>
        </a:xfrm>
      </p:grpSpPr>
      <p:sp>
        <p:nvSpPr>
          <p:cNvPr id="16" name="Shape 16"/>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7" name="Shape 17"/>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Only">
    <p:spTree>
      <p:nvGrpSpPr>
        <p:cNvPr id="1" name="Shape 19"/>
        <p:cNvGrpSpPr/>
        <p:nvPr/>
      </p:nvGrpSpPr>
      <p:grpSpPr>
        <a:xfrm>
          <a:off x="0" y="0"/>
          <a:ext cx="0" cy="0"/>
          <a:chOff x="0" y="0"/>
          <a:chExt cx="0" cy="0"/>
        </a:xfrm>
      </p:grpSpPr>
      <p:sp>
        <p:nvSpPr>
          <p:cNvPr id="20" name="Shape 20"/>
          <p:cNvSpPr txBox="1">
            <a:spLocks noGrp="1"/>
          </p:cNvSpPr>
          <p:nvPr>
            <p:ph type="title"/>
          </p:nvPr>
        </p:nvSpPr>
        <p:spPr>
          <a:xfrm>
            <a:off x="779299" y="521556"/>
            <a:ext cx="7585400" cy="985518"/>
          </a:xfrm>
          <a:prstGeom prst="rect">
            <a:avLst/>
          </a:prstGeom>
          <a:noFill/>
          <a:ln>
            <a:noFill/>
          </a:ln>
        </p:spPr>
        <p:txBody>
          <a:bodyPr lIns="91425" tIns="91425" rIns="91425" bIns="91425" anchor="t" anchorCtr="0"/>
          <a:lstStyle>
            <a:lvl1pPr marL="0" marR="0" lvl="0" indent="0" algn="l" rtl="0">
              <a:spcBef>
                <a:spcPts val="0"/>
              </a:spcBef>
              <a:buNone/>
              <a:defRPr sz="2900" b="1" i="0" u="none" strike="noStrike" cap="none">
                <a:solidFill>
                  <a:srgbClr val="00B3F0"/>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1" name="Shape 21"/>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813499" y="1653208"/>
            <a:ext cx="7517000" cy="234568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26" name="Shape 26"/>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Slide">
    <p:bg>
      <p:bgPr>
        <a:solidFill>
          <a:schemeClr val="lt1"/>
        </a:solidFill>
        <a:effectLst/>
      </p:bgPr>
    </p:bg>
    <p:spTree>
      <p:nvGrpSpPr>
        <p:cNvPr id="1" name="Shape 29"/>
        <p:cNvGrpSpPr/>
        <p:nvPr/>
      </p:nvGrpSpPr>
      <p:grpSpPr>
        <a:xfrm>
          <a:off x="0" y="0"/>
          <a:ext cx="0" cy="0"/>
          <a:chOff x="0" y="0"/>
          <a:chExt cx="0" cy="0"/>
        </a:xfrm>
      </p:grpSpPr>
      <p:sp>
        <p:nvSpPr>
          <p:cNvPr id="30" name="Shape 30"/>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31" name="Shape 31"/>
          <p:cNvSpPr/>
          <p:nvPr/>
        </p:nvSpPr>
        <p:spPr>
          <a:xfrm>
            <a:off x="4392001"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32" name="Shape 32"/>
          <p:cNvSpPr txBox="1">
            <a:spLocks noGrp="1"/>
          </p:cNvSpPr>
          <p:nvPr>
            <p:ph type="ctrTitle"/>
          </p:nvPr>
        </p:nvSpPr>
        <p:spPr>
          <a:xfrm>
            <a:off x="779299" y="473550"/>
            <a:ext cx="7585400" cy="655319"/>
          </a:xfrm>
          <a:prstGeom prst="rect">
            <a:avLst/>
          </a:prstGeom>
          <a:noFill/>
          <a:ln>
            <a:noFill/>
          </a:ln>
        </p:spPr>
        <p:txBody>
          <a:bodyPr lIns="91425" tIns="91425" rIns="91425" bIns="91425" anchor="t" anchorCtr="0"/>
          <a:lstStyle>
            <a:lvl1pPr marL="0" marR="0" lvl="0" indent="0" algn="l" rtl="0">
              <a:spcBef>
                <a:spcPts val="0"/>
              </a:spcBef>
              <a:buNone/>
              <a:defRPr sz="2900" b="0" i="0" u="none" strike="noStrike" cap="none">
                <a:solidFill>
                  <a:schemeClr val="dk1"/>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3" name="Shape 33"/>
          <p:cNvSpPr txBox="1">
            <a:spLocks noGrp="1"/>
          </p:cNvSpPr>
          <p:nvPr>
            <p:ph type="subTitle" idx="1"/>
          </p:nvPr>
        </p:nvSpPr>
        <p:spPr>
          <a:xfrm>
            <a:off x="1371600" y="3840480"/>
            <a:ext cx="6400799" cy="17145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34" name="Shape 34"/>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wo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779299" y="521556"/>
            <a:ext cx="7585400" cy="985518"/>
          </a:xfrm>
          <a:prstGeom prst="rect">
            <a:avLst/>
          </a:prstGeom>
          <a:noFill/>
          <a:ln>
            <a:noFill/>
          </a:ln>
        </p:spPr>
        <p:txBody>
          <a:bodyPr lIns="91425" tIns="91425" rIns="91425" bIns="91425" anchor="t" anchorCtr="0"/>
          <a:lstStyle>
            <a:lvl1pPr marL="0" marR="0" lvl="0" indent="0" algn="l" rtl="0">
              <a:spcBef>
                <a:spcPts val="0"/>
              </a:spcBef>
              <a:buNone/>
              <a:defRPr sz="2900" b="1" i="0" u="none" strike="noStrike" cap="none">
                <a:solidFill>
                  <a:srgbClr val="00B3F0"/>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9" name="Shape 39"/>
          <p:cNvSpPr txBox="1">
            <a:spLocks noGrp="1"/>
          </p:cNvSpPr>
          <p:nvPr>
            <p:ph type="body" idx="1"/>
          </p:nvPr>
        </p:nvSpPr>
        <p:spPr>
          <a:xfrm>
            <a:off x="457200" y="1577340"/>
            <a:ext cx="397764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40" name="Shape 40"/>
          <p:cNvSpPr txBox="1">
            <a:spLocks noGrp="1"/>
          </p:cNvSpPr>
          <p:nvPr>
            <p:ph type="body" idx="2"/>
          </p:nvPr>
        </p:nvSpPr>
        <p:spPr>
          <a:xfrm>
            <a:off x="4709160" y="1577340"/>
            <a:ext cx="397764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41" name="Shape 41"/>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779299" y="521556"/>
            <a:ext cx="7585400" cy="985518"/>
          </a:xfrm>
          <a:prstGeom prst="rect">
            <a:avLst/>
          </a:prstGeom>
          <a:noFill/>
          <a:ln>
            <a:noFill/>
          </a:ln>
        </p:spPr>
        <p:txBody>
          <a:bodyPr lIns="91425" tIns="91425" rIns="91425" bIns="91425" anchor="t" anchorCtr="0"/>
          <a:lstStyle>
            <a:lvl1pPr marL="0" marR="0" lvl="0" indent="0" algn="l" rtl="0">
              <a:spcBef>
                <a:spcPts val="0"/>
              </a:spcBef>
              <a:buNone/>
              <a:defRPr sz="2900" b="1" i="0" u="none" strike="noStrike" cap="none">
                <a:solidFill>
                  <a:srgbClr val="00B3F0"/>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13499" y="1653208"/>
            <a:ext cx="7517000" cy="234568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12" name="Shape 12"/>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hyperlink" Target="https://www.youtube.com/embed/5T0D_8OwvO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hyperlink" Target="http://www.nhs.uk/Livewell/Goodfood/Pages/the-eatwell-guide.aspx"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p:nvPr/>
        </p:nvSpPr>
        <p:spPr>
          <a:xfrm>
            <a:off x="228600" y="190500"/>
            <a:ext cx="8686800" cy="6515100"/>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Shape 161"/>
          <p:cNvGrpSpPr/>
          <p:nvPr/>
        </p:nvGrpSpPr>
        <p:grpSpPr>
          <a:xfrm>
            <a:off x="0" y="0"/>
            <a:ext cx="9144000" cy="6858000"/>
            <a:chOff x="0" y="0"/>
            <a:chExt cx="9144000" cy="6858000"/>
          </a:xfrm>
        </p:grpSpPr>
        <p:sp>
          <p:nvSpPr>
            <p:cNvPr id="162" name="Shape 162"/>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63" name="Shape 163"/>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grpSp>
      <p:pic>
        <p:nvPicPr>
          <p:cNvPr id="164" name="Shape 164"/>
          <p:cNvPicPr preferRelativeResize="0"/>
          <p:nvPr/>
        </p:nvPicPr>
        <p:blipFill rotWithShape="1">
          <a:blip r:embed="rId3">
            <a:alphaModFix/>
          </a:blip>
          <a:srcRect/>
          <a:stretch/>
        </p:blipFill>
        <p:spPr>
          <a:xfrm>
            <a:off x="7442200" y="474099"/>
            <a:ext cx="1308100" cy="1257299"/>
          </a:xfrm>
          <a:prstGeom prst="rect">
            <a:avLst/>
          </a:prstGeom>
          <a:noFill/>
          <a:ln>
            <a:noFill/>
          </a:ln>
        </p:spPr>
      </p:pic>
      <p:pic>
        <p:nvPicPr>
          <p:cNvPr id="165" name="Shape 165"/>
          <p:cNvPicPr preferRelativeResize="0"/>
          <p:nvPr/>
        </p:nvPicPr>
        <p:blipFill rotWithShape="1">
          <a:blip r:embed="rId4">
            <a:alphaModFix/>
          </a:blip>
          <a:srcRect/>
          <a:stretch/>
        </p:blipFill>
        <p:spPr>
          <a:xfrm>
            <a:off x="381000" y="474099"/>
            <a:ext cx="1574800" cy="1574800"/>
          </a:xfrm>
          <a:prstGeom prst="rect">
            <a:avLst/>
          </a:prstGeom>
          <a:noFill/>
          <a:ln>
            <a:noFill/>
          </a:ln>
        </p:spPr>
      </p:pic>
      <p:pic>
        <p:nvPicPr>
          <p:cNvPr id="166" name="Shape 166" descr="CFL_FINAL-LOGO-ok.png"/>
          <p:cNvPicPr preferRelativeResize="0"/>
          <p:nvPr/>
        </p:nvPicPr>
        <p:blipFill rotWithShape="1">
          <a:blip r:embed="rId5">
            <a:alphaModFix/>
          </a:blip>
          <a:srcRect/>
          <a:stretch/>
        </p:blipFill>
        <p:spPr>
          <a:xfrm>
            <a:off x="7778400" y="5459614"/>
            <a:ext cx="909140" cy="687184"/>
          </a:xfrm>
          <a:prstGeom prst="rect">
            <a:avLst/>
          </a:prstGeom>
          <a:noFill/>
          <a:ln>
            <a:noFill/>
          </a:ln>
        </p:spPr>
      </p:pic>
      <p:sp>
        <p:nvSpPr>
          <p:cNvPr id="167" name="Shape 167"/>
          <p:cNvSpPr txBox="1"/>
          <p:nvPr/>
        </p:nvSpPr>
        <p:spPr>
          <a:xfrm>
            <a:off x="1007791" y="2985464"/>
            <a:ext cx="7086600" cy="1077217"/>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3200" b="1">
                <a:solidFill>
                  <a:srgbClr val="00AB52"/>
                </a:solidFill>
                <a:latin typeface="Arial"/>
                <a:ea typeface="Arial"/>
                <a:cs typeface="Arial"/>
                <a:sym typeface="Arial"/>
              </a:rPr>
              <a:t>(Insert your class photo or school logo on this slide)</a:t>
            </a:r>
          </a:p>
        </p:txBody>
      </p:sp>
      <p:sp>
        <p:nvSpPr>
          <p:cNvPr id="168" name="Shape 168"/>
          <p:cNvSpPr txBox="1"/>
          <p:nvPr/>
        </p:nvSpPr>
        <p:spPr>
          <a:xfrm>
            <a:off x="228600" y="1219200"/>
            <a:ext cx="8686800" cy="615553"/>
          </a:xfrm>
          <a:prstGeom prst="rect">
            <a:avLst/>
          </a:prstGeom>
          <a:noFill/>
          <a:ln>
            <a:noFill/>
          </a:ln>
        </p:spPr>
        <p:txBody>
          <a:bodyPr lIns="0" tIns="0" rIns="0" bIns="0" anchor="t" anchorCtr="0">
            <a:noAutofit/>
          </a:bodyPr>
          <a:lstStyle/>
          <a:p>
            <a:pPr marL="12700" marR="0" lvl="0" indent="0" algn="ctr" rtl="0">
              <a:spcBef>
                <a:spcPts val="0"/>
              </a:spcBef>
              <a:buSzPct val="25000"/>
              <a:buNone/>
            </a:pPr>
            <a:r>
              <a:rPr lang="en-US" sz="4000" b="1" i="0">
                <a:solidFill>
                  <a:srgbClr val="00AB52"/>
                </a:solidFill>
                <a:latin typeface="Arial"/>
                <a:ea typeface="Arial"/>
                <a:cs typeface="Arial"/>
                <a:sym typeface="Arial"/>
              </a:rPr>
              <a:t>Our Healthy Year!</a:t>
            </a:r>
          </a:p>
        </p:txBody>
      </p:sp>
      <p:sp>
        <p:nvSpPr>
          <p:cNvPr id="169" name="Shape 169"/>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70" name="Shape 170"/>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71" name="Shape 171"/>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10</a:t>
            </a:fld>
            <a:endParaRPr lang="en-US" sz="900" b="1" i="0">
              <a:solidFill>
                <a:schemeClr val="l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grpSp>
        <p:nvGrpSpPr>
          <p:cNvPr id="60" name="Shape 60"/>
          <p:cNvGrpSpPr/>
          <p:nvPr/>
        </p:nvGrpSpPr>
        <p:grpSpPr>
          <a:xfrm>
            <a:off x="0" y="0"/>
            <a:ext cx="9144000" cy="6858000"/>
            <a:chOff x="0" y="0"/>
            <a:chExt cx="9144000" cy="6858000"/>
          </a:xfrm>
        </p:grpSpPr>
        <p:sp>
          <p:nvSpPr>
            <p:cNvPr id="61" name="Shape 61"/>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62" name="Shape 62"/>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pic>
        <p:nvPicPr>
          <p:cNvPr id="63" name="Shape 63"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sp>
        <p:nvSpPr>
          <p:cNvPr id="64" name="Shape 64">
            <a:hlinkClick r:id="rId4"/>
          </p:cNvPr>
          <p:cNvSpPr/>
          <p:nvPr/>
        </p:nvSpPr>
        <p:spPr>
          <a:xfrm>
            <a:off x="1403999" y="1804314"/>
            <a:ext cx="6239901" cy="3528953"/>
          </a:xfrm>
          <a:prstGeom prst="rect">
            <a:avLst/>
          </a:prstGeom>
          <a:blipFill rotWithShape="1">
            <a:blip r:embed="rId5">
              <a:alphaModFix/>
            </a:blip>
            <a:stretch>
              <a:fillRect/>
            </a:stretch>
          </a:blip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65" name="Shape 65"/>
          <p:cNvPicPr preferRelativeResize="0"/>
          <p:nvPr/>
        </p:nvPicPr>
        <p:blipFill rotWithShape="1">
          <a:blip r:embed="rId6">
            <a:alphaModFix/>
          </a:blip>
          <a:srcRect/>
          <a:stretch/>
        </p:blipFill>
        <p:spPr>
          <a:xfrm>
            <a:off x="533400" y="497929"/>
            <a:ext cx="6937248" cy="1158239"/>
          </a:xfrm>
          <a:prstGeom prst="rect">
            <a:avLst/>
          </a:prstGeom>
          <a:noFill/>
          <a:ln>
            <a:noFill/>
          </a:ln>
        </p:spPr>
      </p:pic>
      <p:sp>
        <p:nvSpPr>
          <p:cNvPr id="66" name="Shape 66"/>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67" name="Shape 67"/>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68" name="Shape 68"/>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2</a:t>
            </a:fld>
            <a:endParaRPr lang="en-US" sz="900" b="1" i="0">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6" name="Shape 76"/>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3</a:t>
            </a:fld>
            <a:endParaRPr lang="en-US" sz="900" b="1" i="0">
              <a:solidFill>
                <a:schemeClr val="lt1"/>
              </a:solidFill>
              <a:latin typeface="Arial"/>
              <a:ea typeface="Arial"/>
              <a:cs typeface="Arial"/>
              <a:sym typeface="Arial"/>
            </a:endParaRPr>
          </a:p>
        </p:txBody>
      </p:sp>
      <p:pic>
        <p:nvPicPr>
          <p:cNvPr id="6" name="Shape 77"/>
          <p:cNvPicPr preferRelativeResize="0"/>
          <p:nvPr/>
        </p:nvPicPr>
        <p:blipFill rotWithShape="1">
          <a:blip r:embed="rId3">
            <a:alphaModFix/>
          </a:blip>
          <a:srcRect/>
          <a:stretch/>
        </p:blipFill>
        <p:spPr>
          <a:xfrm>
            <a:off x="55508" y="0"/>
            <a:ext cx="9144000"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5" name="Shape 8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4</a:t>
            </a:fld>
            <a:endParaRPr lang="en-US" sz="900" b="1" i="0">
              <a:solidFill>
                <a:schemeClr val="lt1"/>
              </a:solidFill>
              <a:latin typeface="Arial"/>
              <a:ea typeface="Arial"/>
              <a:cs typeface="Arial"/>
              <a:sym typeface="Aria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grpSp>
        <p:nvGrpSpPr>
          <p:cNvPr id="92" name="Shape 92"/>
          <p:cNvGrpSpPr/>
          <p:nvPr/>
        </p:nvGrpSpPr>
        <p:grpSpPr>
          <a:xfrm>
            <a:off x="0" y="0"/>
            <a:ext cx="9144000" cy="6858000"/>
            <a:chOff x="0" y="0"/>
            <a:chExt cx="9144000" cy="6858000"/>
          </a:xfrm>
        </p:grpSpPr>
        <p:sp>
          <p:nvSpPr>
            <p:cNvPr id="93" name="Shape 93"/>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94" name="Shape 94"/>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grpSp>
      <p:sp>
        <p:nvSpPr>
          <p:cNvPr id="95" name="Shape 95"/>
          <p:cNvSpPr/>
          <p:nvPr/>
        </p:nvSpPr>
        <p:spPr>
          <a:xfrm>
            <a:off x="228600" y="304800"/>
            <a:ext cx="8628180" cy="5953672"/>
          </a:xfrm>
          <a:prstGeom prst="rect">
            <a:avLst/>
          </a:prstGeom>
          <a:blipFill rotWithShape="1">
            <a:blip r:embed="rId3">
              <a:alphaModFix/>
            </a:blip>
            <a:stretch>
              <a:fillRect r="-1075" b="-2339"/>
            </a:stretch>
          </a:blip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pic>
        <p:nvPicPr>
          <p:cNvPr id="96" name="Shape 96">
            <a:hlinkClick r:id="rId4"/>
          </p:cNvPr>
          <p:cNvPicPr preferRelativeResize="0"/>
          <p:nvPr/>
        </p:nvPicPr>
        <p:blipFill rotWithShape="1">
          <a:blip r:embed="rId5">
            <a:alphaModFix/>
          </a:blip>
          <a:srcRect/>
          <a:stretch/>
        </p:blipFill>
        <p:spPr>
          <a:xfrm>
            <a:off x="2286000" y="2133600"/>
            <a:ext cx="4572000" cy="4025899"/>
          </a:xfrm>
          <a:prstGeom prst="rect">
            <a:avLst/>
          </a:prstGeom>
          <a:noFill/>
          <a:ln>
            <a:noFill/>
          </a:ln>
        </p:spPr>
      </p:pic>
      <p:pic>
        <p:nvPicPr>
          <p:cNvPr id="97" name="Shape 97"/>
          <p:cNvPicPr preferRelativeResize="0"/>
          <p:nvPr/>
        </p:nvPicPr>
        <p:blipFill rotWithShape="1">
          <a:blip r:embed="rId6">
            <a:alphaModFix/>
          </a:blip>
          <a:srcRect b="71198"/>
          <a:stretch/>
        </p:blipFill>
        <p:spPr>
          <a:xfrm>
            <a:off x="551972" y="269892"/>
            <a:ext cx="6297168" cy="582907"/>
          </a:xfrm>
          <a:prstGeom prst="rect">
            <a:avLst/>
          </a:prstGeom>
          <a:noFill/>
          <a:ln>
            <a:noFill/>
          </a:ln>
        </p:spPr>
      </p:pic>
      <p:sp>
        <p:nvSpPr>
          <p:cNvPr id="98" name="Shape 98"/>
          <p:cNvSpPr/>
          <p:nvPr/>
        </p:nvSpPr>
        <p:spPr>
          <a:xfrm>
            <a:off x="7696200" y="5257800"/>
            <a:ext cx="1219199" cy="1066799"/>
          </a:xfrm>
          <a:prstGeom prst="rect">
            <a:avLst/>
          </a:prstGeom>
          <a:solidFill>
            <a:schemeClr val="lt1"/>
          </a:solid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99" name="Shape 99" descr="CFL_FINAL-LOGO-ok.png"/>
          <p:cNvPicPr preferRelativeResize="0"/>
          <p:nvPr/>
        </p:nvPicPr>
        <p:blipFill rotWithShape="1">
          <a:blip r:embed="rId7">
            <a:alphaModFix/>
          </a:blip>
          <a:srcRect/>
          <a:stretch/>
        </p:blipFill>
        <p:spPr>
          <a:xfrm>
            <a:off x="7778400" y="5459614"/>
            <a:ext cx="909140" cy="687184"/>
          </a:xfrm>
          <a:prstGeom prst="rect">
            <a:avLst/>
          </a:prstGeom>
          <a:noFill/>
          <a:ln>
            <a:noFill/>
          </a:ln>
        </p:spPr>
      </p:pic>
      <p:pic>
        <p:nvPicPr>
          <p:cNvPr id="100" name="Shape 100" descr="Eat balanced meals and get your 5-A-DAY.png"/>
          <p:cNvPicPr preferRelativeResize="0"/>
          <p:nvPr/>
        </p:nvPicPr>
        <p:blipFill rotWithShape="1">
          <a:blip r:embed="rId8">
            <a:alphaModFix/>
          </a:blip>
          <a:srcRect/>
          <a:stretch/>
        </p:blipFill>
        <p:spPr>
          <a:xfrm>
            <a:off x="854909" y="743804"/>
            <a:ext cx="5693285" cy="1389795"/>
          </a:xfrm>
          <a:prstGeom prst="rect">
            <a:avLst/>
          </a:prstGeom>
          <a:noFill/>
          <a:ln>
            <a:noFill/>
          </a:ln>
        </p:spPr>
      </p:pic>
      <p:sp>
        <p:nvSpPr>
          <p:cNvPr id="101" name="Shape 101"/>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02" name="Shape 102"/>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03" name="Shape 103"/>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5</a:t>
            </a:fld>
            <a:endParaRPr lang="en-US" sz="900" b="1" i="0">
              <a:solidFill>
                <a:schemeClr val="lt1"/>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grpSp>
        <p:nvGrpSpPr>
          <p:cNvPr id="109" name="Shape 109"/>
          <p:cNvGrpSpPr/>
          <p:nvPr/>
        </p:nvGrpSpPr>
        <p:grpSpPr>
          <a:xfrm>
            <a:off x="0" y="0"/>
            <a:ext cx="9144000" cy="6858000"/>
            <a:chOff x="0" y="0"/>
            <a:chExt cx="9144000" cy="6858000"/>
          </a:xfrm>
        </p:grpSpPr>
        <p:sp>
          <p:nvSpPr>
            <p:cNvPr id="110" name="Shape 110"/>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11" name="Shape 111"/>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grpSp>
      <p:pic>
        <p:nvPicPr>
          <p:cNvPr id="113" name="Shape 113"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114" name="Shape 114"/>
          <p:cNvPicPr preferRelativeResize="0"/>
          <p:nvPr/>
        </p:nvPicPr>
        <p:blipFill rotWithShape="1">
          <a:blip r:embed="rId4">
            <a:alphaModFix/>
          </a:blip>
          <a:srcRect b="71198"/>
          <a:stretch/>
        </p:blipFill>
        <p:spPr>
          <a:xfrm>
            <a:off x="551972" y="269892"/>
            <a:ext cx="6297168" cy="582907"/>
          </a:xfrm>
          <a:prstGeom prst="rect">
            <a:avLst/>
          </a:prstGeom>
          <a:noFill/>
          <a:ln>
            <a:noFill/>
          </a:ln>
        </p:spPr>
      </p:pic>
      <p:sp>
        <p:nvSpPr>
          <p:cNvPr id="115" name="Shape 115"/>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6" name="Shape 116"/>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7" name="Shape 117"/>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6</a:t>
            </a:fld>
            <a:endParaRPr lang="en-US" sz="900" b="1" i="0">
              <a:solidFill>
                <a:schemeClr val="lt1"/>
              </a:solidFill>
              <a:latin typeface="Arial"/>
              <a:ea typeface="Arial"/>
              <a:cs typeface="Arial"/>
              <a:sym typeface="Arial"/>
            </a:endParaRPr>
          </a:p>
        </p:txBody>
      </p:sp>
      <p:grpSp>
        <p:nvGrpSpPr>
          <p:cNvPr id="118" name="Shape 118"/>
          <p:cNvGrpSpPr/>
          <p:nvPr/>
        </p:nvGrpSpPr>
        <p:grpSpPr>
          <a:xfrm>
            <a:off x="211399" y="688273"/>
            <a:ext cx="4453019" cy="862456"/>
            <a:chOff x="195180" y="589910"/>
            <a:chExt cx="4453019" cy="862456"/>
          </a:xfrm>
        </p:grpSpPr>
        <p:pic>
          <p:nvPicPr>
            <p:cNvPr id="119" name="Shape 119" descr="Me-sized meals.png"/>
            <p:cNvPicPr preferRelativeResize="0"/>
            <p:nvPr/>
          </p:nvPicPr>
          <p:blipFill rotWithShape="1">
            <a:blip r:embed="rId5">
              <a:alphaModFix/>
            </a:blip>
            <a:srcRect r="49930"/>
            <a:stretch/>
          </p:blipFill>
          <p:spPr>
            <a:xfrm>
              <a:off x="195180" y="592887"/>
              <a:ext cx="2374492" cy="859479"/>
            </a:xfrm>
            <a:prstGeom prst="rect">
              <a:avLst/>
            </a:prstGeom>
            <a:noFill/>
            <a:ln>
              <a:noFill/>
            </a:ln>
          </p:spPr>
        </p:pic>
        <p:sp>
          <p:nvSpPr>
            <p:cNvPr id="120" name="Shape 120"/>
            <p:cNvSpPr/>
            <p:nvPr/>
          </p:nvSpPr>
          <p:spPr>
            <a:xfrm>
              <a:off x="1530863" y="934400"/>
              <a:ext cx="203600" cy="152399"/>
            </a:xfrm>
            <a:prstGeom prst="rect">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121" name="Shape 121" descr="Me-sized meals.png"/>
            <p:cNvPicPr preferRelativeResize="0"/>
            <p:nvPr/>
          </p:nvPicPr>
          <p:blipFill rotWithShape="1">
            <a:blip r:embed="rId5">
              <a:alphaModFix/>
            </a:blip>
            <a:srcRect l="58247"/>
            <a:stretch/>
          </p:blipFill>
          <p:spPr>
            <a:xfrm>
              <a:off x="2668127" y="589910"/>
              <a:ext cx="1980071" cy="859479"/>
            </a:xfrm>
            <a:prstGeom prst="rect">
              <a:avLst/>
            </a:prstGeom>
            <a:noFill/>
            <a:ln>
              <a:noFill/>
            </a:ln>
          </p:spPr>
        </p:pic>
      </p:grpSp>
      <p:pic>
        <p:nvPicPr>
          <p:cNvPr id="18" name="Shape 119"/>
          <p:cNvPicPr preferRelativeResize="0"/>
          <p:nvPr/>
        </p:nvPicPr>
        <p:blipFill rotWithShape="1">
          <a:blip r:embed="rId6">
            <a:alphaModFix/>
          </a:blip>
          <a:srcRect/>
          <a:stretch/>
        </p:blipFill>
        <p:spPr>
          <a:xfrm>
            <a:off x="1803442" y="1497367"/>
            <a:ext cx="5537115" cy="3863267"/>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p:nvPr/>
        </p:nvSpPr>
        <p:spPr>
          <a:xfrm rot="-5400000">
            <a:off x="4740809" y="3716006"/>
            <a:ext cx="389255" cy="204470"/>
          </a:xfrm>
          <a:prstGeom prst="rect">
            <a:avLst/>
          </a:prstGeom>
          <a:noFill/>
          <a:ln>
            <a:noFill/>
          </a:ln>
        </p:spPr>
        <p:txBody>
          <a:bodyPr lIns="0" tIns="0" rIns="0" bIns="0" anchor="t" anchorCtr="0">
            <a:noAutofit/>
          </a:bodyPr>
          <a:lstStyle/>
          <a:p>
            <a:pPr marL="12700" marR="0" lvl="0" indent="0" algn="l" rtl="0">
              <a:lnSpc>
                <a:spcPct val="103214"/>
              </a:lnSpc>
              <a:spcBef>
                <a:spcPts val="0"/>
              </a:spcBef>
              <a:buSzPct val="25000"/>
              <a:buNone/>
            </a:pPr>
            <a:r>
              <a:rPr lang="en-US" sz="1400" b="1">
                <a:solidFill>
                  <a:srgbClr val="FFFFFF"/>
                </a:solidFill>
                <a:latin typeface="Arial"/>
                <a:ea typeface="Arial"/>
                <a:cs typeface="Arial"/>
                <a:sym typeface="Arial"/>
              </a:rPr>
              <a:t>COLA</a:t>
            </a:r>
          </a:p>
        </p:txBody>
      </p:sp>
      <p:pic>
        <p:nvPicPr>
          <p:cNvPr id="7" name="Shape 131"/>
          <p:cNvPicPr preferRelativeResize="0"/>
          <p:nvPr/>
        </p:nvPicPr>
        <p:blipFill rotWithShape="1">
          <a:blip r:embed="rId3">
            <a:alphaModFix/>
          </a:blip>
          <a:srcRect/>
          <a:stretch/>
        </p:blipFill>
        <p:spPr>
          <a:xfrm>
            <a:off x="0" y="0"/>
            <a:ext cx="9144000"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58638768"/>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511</Words>
  <Application>Microsoft Office PowerPoint</Application>
  <PresentationFormat>On-screen Show (4:3)</PresentationFormat>
  <Paragraphs>102</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Jemma Best</dc:creator>
  <cp:lastModifiedBy>Jack Robertson</cp:lastModifiedBy>
  <cp:revision>8</cp:revision>
  <dcterms:modified xsi:type="dcterms:W3CDTF">2016-09-02T09:36:11Z</dcterms:modified>
</cp:coreProperties>
</file>