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308" r:id="rId2"/>
    <p:sldId id="267" r:id="rId3"/>
    <p:sldId id="269" r:id="rId4"/>
    <p:sldId id="310" r:id="rId5"/>
    <p:sldId id="311" r:id="rId6"/>
    <p:sldId id="290" r:id="rId7"/>
    <p:sldId id="291" r:id="rId8"/>
    <p:sldId id="292" r:id="rId9"/>
    <p:sldId id="316" r:id="rId10"/>
    <p:sldId id="294" r:id="rId11"/>
    <p:sldId id="317" r:id="rId12"/>
    <p:sldId id="314" r:id="rId13"/>
    <p:sldId id="296" r:id="rId14"/>
    <p:sldId id="318" r:id="rId15"/>
    <p:sldId id="298" r:id="rId16"/>
    <p:sldId id="319" r:id="rId17"/>
    <p:sldId id="300" r:id="rId18"/>
    <p:sldId id="320" r:id="rId19"/>
    <p:sldId id="315" r:id="rId20"/>
    <p:sldId id="302" r:id="rId21"/>
    <p:sldId id="321" r:id="rId22"/>
    <p:sldId id="304" r:id="rId23"/>
    <p:sldId id="322" r:id="rId24"/>
    <p:sldId id="280" r:id="rId25"/>
    <p:sldId id="312" r:id="rId26"/>
    <p:sldId id="323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67" userDrawn="1">
          <p15:clr>
            <a:srgbClr val="A4A3A4"/>
          </p15:clr>
        </p15:guide>
        <p15:guide id="2" pos="161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ristopher Smith" initials="cS" lastIdx="1" clrIdx="0">
    <p:extLst/>
  </p:cmAuthor>
  <p:cmAuthor id="2" name="christopher Smith" initials="cS [2]" lastIdx="1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9DC"/>
    <a:srgbClr val="E57136"/>
    <a:srgbClr val="FFF101"/>
    <a:srgbClr val="DB3987"/>
    <a:srgbClr val="D9222A"/>
    <a:srgbClr val="15A748"/>
    <a:srgbClr val="FFF100"/>
    <a:srgbClr val="FFC5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44" autoAdjust="0"/>
    <p:restoredTop sz="79856" autoAdjust="0"/>
  </p:normalViewPr>
  <p:slideViewPr>
    <p:cSldViewPr snapToGrid="0">
      <p:cViewPr>
        <p:scale>
          <a:sx n="61" d="100"/>
          <a:sy n="61" d="100"/>
        </p:scale>
        <p:origin x="-1686" y="-336"/>
      </p:cViewPr>
      <p:guideLst>
        <p:guide orient="horz" pos="3067"/>
        <p:guide pos="161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49" d="100"/>
          <a:sy n="49" d="100"/>
        </p:scale>
        <p:origin x="2668" y="5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Relationship Id="rId35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6E475C2E-9CAA-442F-9F0C-74B925996EC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1AAD3B2-4D96-406F-B5F4-4E29919E76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E7B4FF-54E5-4AB4-9261-AA1D6D4F9653}" type="datetimeFigureOut">
              <a:rPr lang="en-GB" smtClean="0"/>
              <a:t>22/12/2017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313A6B4-33A9-44B5-A403-68EDA1EFD51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17C761-B9B4-4F09-B7BC-9FEAE98893F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751CFB-1973-407A-B420-3967C96C25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077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EBB85D-20D1-4AE7-8D85-F998F8F1E9D1}" type="datetimeFigureOut">
              <a:rPr lang="en-GB" smtClean="0"/>
              <a:t>22/12/2017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379FEF-5B6C-458F-9CD6-7D5E331FB4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130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ampaignresources.phe.gov.uk/schools/resources/Family-snack-challenge-leaflet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7271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dirty="0"/>
              <a:t>Family Snack Challenge leaflets will be delivered with the School Fruit and Veg Scheme during January 2018.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dirty="0"/>
              <a:t>The leaflets can also be downloaded here: </a:t>
            </a:r>
            <a:r>
              <a:rPr lang="en-GB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https://campaignresources.phe.gov.uk/schools/resources/Family-snack-challenge-leaflet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487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2782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4131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r>
              <a:rPr lang="en-GB" dirty="0"/>
              <a:t>1 cube = 4g sugar</a:t>
            </a:r>
            <a:endParaRPr lang="en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>
              <a:spcBef>
                <a:spcPts val="0"/>
              </a:spcBef>
              <a:buNone/>
            </a:pPr>
            <a:r>
              <a:rPr lang="en" dirty="0" smtClean="0"/>
              <a:t>You </a:t>
            </a:r>
            <a:r>
              <a:rPr lang="en" dirty="0"/>
              <a:t>could present the key facts and top tips in various ways:</a:t>
            </a:r>
          </a:p>
          <a:p>
            <a:pPr marL="457200" lvl="0" indent="-298450" rtl="0">
              <a:spcBef>
                <a:spcPts val="0"/>
              </a:spcBef>
              <a:spcAft>
                <a:spcPts val="0"/>
              </a:spcAft>
              <a:buSzPct val="100000"/>
              <a:buChar char="-"/>
            </a:pPr>
            <a:r>
              <a:rPr lang="en" dirty="0"/>
              <a:t>create a short role play scenario where one pupil learns about the key facts.</a:t>
            </a:r>
          </a:p>
          <a:p>
            <a:pPr marL="457200" lvl="0" indent="-298450">
              <a:spcBef>
                <a:spcPts val="0"/>
              </a:spcBef>
              <a:buSzPct val="100000"/>
              <a:buChar char="-"/>
            </a:pPr>
            <a:r>
              <a:rPr lang="en" dirty="0"/>
              <a:t>you could bring in a few packaged snacks with the </a:t>
            </a:r>
            <a:r>
              <a:rPr lang="en-GB" dirty="0"/>
              <a:t>colour coding</a:t>
            </a:r>
            <a:r>
              <a:rPr lang="en" dirty="0"/>
              <a:t> on the label to demonstrate what to look for. </a:t>
            </a:r>
            <a:endParaRPr lang="en" dirty="0" smtClean="0"/>
          </a:p>
          <a:p>
            <a:pPr lv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endParaRPr lang="en" dirty="0" smtClean="0">
              <a:solidFill>
                <a:schemeClr val="dk1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Remember that fresh fruit and vegetables, plain milks and plain natural yoghurts all contain ‘intrinsic sugars’, which we don’t need to worry about. </a:t>
            </a:r>
            <a:r>
              <a:rPr lang="en-GB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 A Day guidance specifies that dried fruit and fruit juice, vegetable juice and smoothies are not suitable to be consumed between meals due to dental concerns.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more information, see the </a:t>
            </a:r>
            <a:r>
              <a:rPr lang="en-GB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EatWell</a:t>
            </a:r>
            <a:r>
              <a:rPr lang="en-GB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guide: https://campaignresources.phe.gov.uk/schools/resources/eatwell-guide </a:t>
            </a:r>
          </a:p>
          <a:p>
            <a:pPr marL="457200" lvl="0" indent="-298450">
              <a:spcBef>
                <a:spcPts val="0"/>
              </a:spcBef>
              <a:buSzPct val="100000"/>
              <a:buChar char="-"/>
            </a:pPr>
            <a:endParaRPr lang="en" dirty="0"/>
          </a:p>
          <a:p>
            <a:pPr lvl="0">
              <a:spcBef>
                <a:spcPts val="0"/>
              </a:spcBef>
              <a:buNone/>
            </a:pPr>
            <a:endParaRPr lang="e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0815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Answer: B. Carrot sticks with lower-fat dip.</a:t>
            </a:r>
          </a:p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Fruit and veg are a great choice for snacks. You can try veg with a lower-fat dip.</a:t>
            </a:r>
            <a:r>
              <a:rPr lang="en-GB" sz="1200" b="1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Chocolate b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iscuits and carrot cake can contain lots of </a:t>
            </a:r>
            <a:r>
              <a:rPr lang="en-GB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added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sugar and saturated fat so we shouldn’t eat them often.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endParaRPr lang="en-GB" sz="1200" u="sng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dirty="0">
                <a:solidFill>
                  <a:schemeClr val="dk1"/>
                </a:solidFill>
              </a:rPr>
              <a:t>Encourage audience participation. After a pupil reads out the question/answer options, they could choose a volunteer to answer, ask for a show of hands, or audience members could hold up A, B or C cards according to their guess.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GB" dirty="0">
              <a:solidFill>
                <a:schemeClr val="dk1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lang="en-GB" dirty="0"/>
              <a:t>Remember that fresh fruit and vegetables, plain milks and plain natural yoghurts all contain ‘intrinsic sugars’, which we don’t need to worry about. 5 A Day guidance specifies that dried fruit and fruit juice, vegetable juice and smoothies are not suitable to be consumed between meals due to dental concerns.</a:t>
            </a:r>
          </a:p>
          <a:p>
            <a:pPr lvl="0">
              <a:spcBef>
                <a:spcPts val="0"/>
              </a:spcBef>
              <a:buNone/>
            </a:pPr>
            <a:endParaRPr lang="en-GB" baseline="0" dirty="0"/>
          </a:p>
          <a:p>
            <a:pPr lvl="0">
              <a:spcBef>
                <a:spcPts val="0"/>
              </a:spcBef>
              <a:buNone/>
            </a:pPr>
            <a:r>
              <a:rPr lang="en-GB" baseline="0" dirty="0"/>
              <a:t> </a:t>
            </a:r>
            <a:r>
              <a:rPr lang="en-GB" dirty="0"/>
              <a:t>For more information, see the </a:t>
            </a:r>
            <a:r>
              <a:rPr lang="en-GB" dirty="0" err="1"/>
              <a:t>EatWell</a:t>
            </a:r>
            <a:r>
              <a:rPr lang="en-GB" dirty="0"/>
              <a:t> guide: https://</a:t>
            </a:r>
            <a:r>
              <a:rPr lang="en-GB" dirty="0" err="1"/>
              <a:t>campaignresources.phe.gov.uk</a:t>
            </a:r>
            <a:r>
              <a:rPr lang="en-GB" dirty="0"/>
              <a:t>/schools/resources/</a:t>
            </a:r>
            <a:r>
              <a:rPr lang="en-GB" dirty="0" err="1"/>
              <a:t>eatwell</a:t>
            </a:r>
            <a:r>
              <a:rPr lang="en-GB" dirty="0"/>
              <a:t>-guide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GB" dirty="0">
              <a:solidFill>
                <a:schemeClr val="dk1"/>
              </a:solidFill>
            </a:endParaRPr>
          </a:p>
          <a:p>
            <a:pPr lvl="0" rtl="0">
              <a:spcBef>
                <a:spcPts val="0"/>
              </a:spcBef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7697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b="1" dirty="0">
                <a:solidFill>
                  <a:schemeClr val="dk1"/>
                </a:solidFill>
              </a:rPr>
              <a:t>Answer: C. Fresh fruit.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Fresh fruit and vegetables, plain milks and plain natural yoghurts all contain ‘intrinsic sugars’, which we don’t need to worry about. But ice cream and apple</a:t>
            </a:r>
            <a:r>
              <a:rPr lang="en-GB" sz="1200" b="1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pie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can contain lots of added sugar so we shouldn’t eat them often.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GB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dirty="0">
                <a:solidFill>
                  <a:schemeClr val="dk1"/>
                </a:solidFill>
              </a:rPr>
              <a:t>Encourage audience participation. After a pupil reads out the question/answer options, they could choose a volunteer to answer, ask for a show of hands, or audience members could hold up A, B or C cards according to their guess.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GB" dirty="0">
              <a:solidFill>
                <a:schemeClr val="dk1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lang="en-GB" dirty="0"/>
              <a:t>5 A Day guidance specifies that dried fruit and fruit juice, vegetable juice and smoothies are not suitable to be consumed between meals due to dental concerns. For more information, see the </a:t>
            </a:r>
            <a:r>
              <a:rPr lang="en-GB" dirty="0" err="1"/>
              <a:t>EatWell</a:t>
            </a:r>
            <a:r>
              <a:rPr lang="en-GB" dirty="0"/>
              <a:t> guide: https://</a:t>
            </a:r>
            <a:r>
              <a:rPr lang="en-GB" dirty="0" err="1"/>
              <a:t>campaignresources.phe.gov.uk</a:t>
            </a:r>
            <a:r>
              <a:rPr lang="en-GB" dirty="0"/>
              <a:t>/schools/resources/</a:t>
            </a:r>
            <a:r>
              <a:rPr lang="en-GB" dirty="0" err="1"/>
              <a:t>eatwell</a:t>
            </a:r>
            <a:r>
              <a:rPr lang="en-GB" dirty="0"/>
              <a:t>-guide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GB" dirty="0">
              <a:solidFill>
                <a:schemeClr val="dk1"/>
              </a:solidFill>
            </a:endParaRPr>
          </a:p>
          <a:p>
            <a:pPr lvl="0" rtl="0">
              <a:spcBef>
                <a:spcPts val="0"/>
              </a:spcBef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62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b="1" dirty="0">
                <a:solidFill>
                  <a:schemeClr val="dk1"/>
                </a:solidFill>
              </a:rPr>
              <a:t>Answer: C. Toast with lower-fat spread.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Sugar</a:t>
            </a:r>
            <a:r>
              <a:rPr lang="en-GB" sz="1200" b="1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 yoghurt and pastries 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can contain lots of added sugar and saturated fat so we shouldn’t eat them often. Fruit and veg are a great choice for snacks.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GB" dirty="0">
              <a:solidFill>
                <a:schemeClr val="dk1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dirty="0">
                <a:solidFill>
                  <a:schemeClr val="dk1"/>
                </a:solidFill>
              </a:rPr>
              <a:t>Encourage audience participation. After a pupil reads out the question/answer options, they could choose a volunteer to answer, ask for a show of hands, or audience members could hold up A, B or C cards according to their guess.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GB" dirty="0">
              <a:solidFill>
                <a:schemeClr val="dk1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lang="en-GB" dirty="0"/>
              <a:t>Remember that fresh fruit and vegetables, plain milks and plain natural yoghurts all contain ‘intrinsic sugars’, which we don’t need to worry about. 5 A Day guidance specifies that dried fruit and fruit juice, vegetable juice and smoothies are not suitable to be consumed between meals due to dental concerns. </a:t>
            </a:r>
          </a:p>
          <a:p>
            <a:pPr lvl="0">
              <a:spcBef>
                <a:spcPts val="0"/>
              </a:spcBef>
              <a:buNone/>
            </a:pPr>
            <a:endParaRPr lang="en-GB" dirty="0"/>
          </a:p>
          <a:p>
            <a:pPr lvl="0">
              <a:spcBef>
                <a:spcPts val="0"/>
              </a:spcBef>
              <a:buNone/>
            </a:pPr>
            <a:r>
              <a:rPr lang="en-GB" dirty="0"/>
              <a:t>For more information, see the </a:t>
            </a:r>
            <a:r>
              <a:rPr lang="en-GB" dirty="0" err="1"/>
              <a:t>EatWell</a:t>
            </a:r>
            <a:r>
              <a:rPr lang="en-GB" dirty="0"/>
              <a:t> guide: https://</a:t>
            </a:r>
            <a:r>
              <a:rPr lang="en-GB" dirty="0" err="1"/>
              <a:t>campaignresources.phe.gov.uk</a:t>
            </a:r>
            <a:r>
              <a:rPr lang="en-GB" dirty="0"/>
              <a:t>/schools/resources/</a:t>
            </a:r>
            <a:r>
              <a:rPr lang="en-GB" dirty="0" err="1"/>
              <a:t>eatwell</a:t>
            </a:r>
            <a:r>
              <a:rPr lang="en-GB" dirty="0"/>
              <a:t>-guide </a:t>
            </a:r>
            <a:endParaRPr lang="en-GB" dirty="0">
              <a:solidFill>
                <a:schemeClr val="dk1"/>
              </a:solidFill>
            </a:endParaRPr>
          </a:p>
          <a:p>
            <a:pPr lvl="0" rtl="0">
              <a:spcBef>
                <a:spcPts val="0"/>
              </a:spcBef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637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" dirty="0">
                <a:solidFill>
                  <a:schemeClr val="dk1"/>
                </a:solidFill>
              </a:rPr>
              <a:t>Extension: if your pupils have created an ‘advert’, this could be a good time to show/perform 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375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dk1"/>
                </a:solidFill>
              </a:rPr>
              <a:t>Answer: C. Lower-fat plain milk.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b="1" i="0" baseline="0" dirty="0" smtClean="0">
                <a:solidFill>
                  <a:schemeClr val="dk1"/>
                </a:solidFill>
              </a:rPr>
              <a:t>Juice drinks in a pouch and flavoured milks can contain lots of added sugar so we shouldn't drink them often. Lower-fat milks or plain water are always the best drink choices.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GB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dirty="0">
                <a:solidFill>
                  <a:schemeClr val="dk1"/>
                </a:solidFill>
              </a:rPr>
              <a:t>Encourage audience participation. After a pupil reads out the question/answer options, they could choose a volunteer to answer, ask for a show of hands, or audience members could hold up A, B or C cards according to their guess.</a:t>
            </a:r>
          </a:p>
          <a:p>
            <a:pPr lvl="0" rtl="0">
              <a:spcBef>
                <a:spcPts val="0"/>
              </a:spcBef>
              <a:buNone/>
            </a:pPr>
            <a:endParaRPr lang="en-GB" dirty="0"/>
          </a:p>
          <a:p>
            <a:pPr lvl="0">
              <a:spcBef>
                <a:spcPts val="0"/>
              </a:spcBef>
              <a:buNone/>
            </a:pPr>
            <a:r>
              <a:rPr lang="en-GB" dirty="0"/>
              <a:t>Remember that fresh fruit and vegetables, plain milks and plain natural yoghurts all contain ‘intrinsic sugars’, which we don’t need to worry about. 5 A Day guidance specifies that dried fruit and fruit juice, vegetable juice and smoothies are not suitable to be consumed between meals due to dental concerns. </a:t>
            </a:r>
          </a:p>
          <a:p>
            <a:pPr lvl="0">
              <a:spcBef>
                <a:spcPts val="0"/>
              </a:spcBef>
              <a:buNone/>
            </a:pPr>
            <a:endParaRPr lang="en-GB" dirty="0"/>
          </a:p>
          <a:p>
            <a:pPr lvl="0">
              <a:spcBef>
                <a:spcPts val="0"/>
              </a:spcBef>
              <a:buNone/>
            </a:pPr>
            <a:r>
              <a:rPr lang="en-GB" dirty="0"/>
              <a:t>For more information, see the </a:t>
            </a:r>
            <a:r>
              <a:rPr lang="en-GB" dirty="0" err="1"/>
              <a:t>EatWell</a:t>
            </a:r>
            <a:r>
              <a:rPr lang="en-GB" dirty="0"/>
              <a:t> guide: https://</a:t>
            </a:r>
            <a:r>
              <a:rPr lang="en-GB" dirty="0" err="1"/>
              <a:t>campaignresources.phe.gov.uk</a:t>
            </a:r>
            <a:r>
              <a:rPr lang="en-GB" dirty="0"/>
              <a:t>/schools/resources/</a:t>
            </a:r>
            <a:r>
              <a:rPr lang="en-GB" dirty="0" err="1"/>
              <a:t>eatwell</a:t>
            </a:r>
            <a:r>
              <a:rPr lang="en-GB" dirty="0"/>
              <a:t>-guide </a:t>
            </a:r>
          </a:p>
          <a:p>
            <a:pPr lvl="0" rtl="0">
              <a:spcBef>
                <a:spcPts val="0"/>
              </a:spcBef>
              <a:buNone/>
            </a:pPr>
            <a:endParaRPr lang="en-GB" dirty="0"/>
          </a:p>
          <a:p>
            <a:pPr lvl="0" rtl="0">
              <a:spcBef>
                <a:spcPts val="0"/>
              </a:spcBef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861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b="1" dirty="0">
                <a:solidFill>
                  <a:schemeClr val="dk1"/>
                </a:solidFill>
              </a:rPr>
              <a:t>Answer: A. </a:t>
            </a:r>
            <a:r>
              <a:rPr lang="en-GB" b="1" i="0" dirty="0">
                <a:solidFill>
                  <a:schemeClr val="dk1"/>
                </a:solidFill>
              </a:rPr>
              <a:t>No-added sugar drink.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b="1" i="0" dirty="0">
                <a:solidFill>
                  <a:schemeClr val="dk1"/>
                </a:solidFill>
              </a:rPr>
              <a:t>Cola</a:t>
            </a:r>
            <a:r>
              <a:rPr lang="en-GB" b="1" i="0" baseline="0" dirty="0">
                <a:solidFill>
                  <a:schemeClr val="dk1"/>
                </a:solidFill>
              </a:rPr>
              <a:t> and sports drinks can contain lots of </a:t>
            </a:r>
            <a:r>
              <a:rPr lang="en-GB" b="1" i="0" baseline="0" dirty="0" smtClean="0">
                <a:solidFill>
                  <a:schemeClr val="dk1"/>
                </a:solidFill>
              </a:rPr>
              <a:t>added sugar </a:t>
            </a:r>
            <a:r>
              <a:rPr lang="en-GB" b="1" i="0" baseline="0" dirty="0">
                <a:solidFill>
                  <a:schemeClr val="dk1"/>
                </a:solidFill>
              </a:rPr>
              <a:t>so we shouldn't drink them often. Some manufacturers create no-added sugar drinks, which are a better choice than sugary or sports drinks. </a:t>
            </a:r>
            <a:r>
              <a:rPr lang="en-GB" b="1" i="0" baseline="0" dirty="0" smtClean="0">
                <a:solidFill>
                  <a:schemeClr val="dk1"/>
                </a:solidFill>
              </a:rPr>
              <a:t>Lower-fat milks or plain water are always the best drink choices.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dirty="0" smtClean="0">
                <a:solidFill>
                  <a:schemeClr val="dk1"/>
                </a:solidFill>
              </a:rPr>
              <a:t> </a:t>
            </a:r>
            <a:endParaRPr lang="en-GB" dirty="0">
              <a:solidFill>
                <a:schemeClr val="dk1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dirty="0">
                <a:solidFill>
                  <a:schemeClr val="dk1"/>
                </a:solidFill>
              </a:rPr>
              <a:t>Encourage audience participation. After a pupil reads out the question/answer options, they could choose a volunteer to answer, ask for a show of hands, or audience members could hold up A, B or C cards according to their guess.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GB" dirty="0">
              <a:solidFill>
                <a:schemeClr val="dk1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dirty="0">
                <a:solidFill>
                  <a:schemeClr val="dk1"/>
                </a:solidFill>
              </a:rPr>
              <a:t>Remember that fresh fruit and vegetables, plain milks and plain natural yoghurts all contain ‘intrinsic sugars’, which we don’t need to worry about. 5 A Day guidance specifies that dried fruit and fruit juice, vegetable juice and smoothies are not suitable to be consumed between meals due to dental concerns.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GB" dirty="0">
              <a:solidFill>
                <a:schemeClr val="dk1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dirty="0">
                <a:solidFill>
                  <a:schemeClr val="dk1"/>
                </a:solidFill>
              </a:rPr>
              <a:t>For more information, see the </a:t>
            </a:r>
            <a:r>
              <a:rPr lang="en-GB" dirty="0" err="1">
                <a:solidFill>
                  <a:schemeClr val="dk1"/>
                </a:solidFill>
              </a:rPr>
              <a:t>EatWell</a:t>
            </a:r>
            <a:r>
              <a:rPr lang="en-GB" dirty="0">
                <a:solidFill>
                  <a:schemeClr val="dk1"/>
                </a:solidFill>
              </a:rPr>
              <a:t> guide: https://</a:t>
            </a:r>
            <a:r>
              <a:rPr lang="en-GB" dirty="0" err="1">
                <a:solidFill>
                  <a:schemeClr val="dk1"/>
                </a:solidFill>
              </a:rPr>
              <a:t>campaignresources.phe.gov.uk</a:t>
            </a:r>
            <a:r>
              <a:rPr lang="en-GB" dirty="0">
                <a:solidFill>
                  <a:schemeClr val="dk1"/>
                </a:solidFill>
              </a:rPr>
              <a:t>/schools/resources/</a:t>
            </a:r>
            <a:r>
              <a:rPr lang="en-GB" dirty="0" err="1">
                <a:solidFill>
                  <a:schemeClr val="dk1"/>
                </a:solidFill>
              </a:rPr>
              <a:t>eatwell</a:t>
            </a:r>
            <a:r>
              <a:rPr lang="en-GB" dirty="0">
                <a:solidFill>
                  <a:schemeClr val="dk1"/>
                </a:solidFill>
              </a:rPr>
              <a:t>-guide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GB" dirty="0">
              <a:solidFill>
                <a:schemeClr val="dk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8825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b="1" dirty="0">
                <a:solidFill>
                  <a:schemeClr val="dk1"/>
                </a:solidFill>
              </a:rPr>
              <a:t>Answer: B. Water.</a:t>
            </a:r>
            <a:endParaRPr lang="en-GB" b="1" i="0" dirty="0">
              <a:solidFill>
                <a:schemeClr val="dk1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b="1" i="0" baseline="0" dirty="0">
                <a:solidFill>
                  <a:schemeClr val="dk1"/>
                </a:solidFill>
              </a:rPr>
              <a:t>Juice drinks in a pouch and lemonade can contain lots of added sugar so we shouldn't drink them often. Some manufacturers create no-added sugar drinks, which are a better choice than sugary or sports drinks. </a:t>
            </a:r>
            <a:r>
              <a:rPr lang="en-GB" b="1" i="0" baseline="0" smtClean="0">
                <a:solidFill>
                  <a:schemeClr val="dk1"/>
                </a:solidFill>
              </a:rPr>
              <a:t>Lower-fat milks or plain water are always the best drink choices.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smtClean="0">
                <a:solidFill>
                  <a:schemeClr val="dk1"/>
                </a:solidFill>
              </a:rPr>
              <a:t> </a:t>
            </a:r>
            <a:endParaRPr lang="en-GB" dirty="0">
              <a:solidFill>
                <a:schemeClr val="dk1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dirty="0">
                <a:solidFill>
                  <a:schemeClr val="dk1"/>
                </a:solidFill>
              </a:rPr>
              <a:t>Encourage audience participation. After a pupil reads out the question/answer options, they could choose a volunteer to answer, ask for a show of hands, or audience members could hold up A, B or C cards according to their guess.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GB" dirty="0">
              <a:solidFill>
                <a:schemeClr val="dk1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dirty="0">
                <a:solidFill>
                  <a:schemeClr val="dk1"/>
                </a:solidFill>
              </a:rPr>
              <a:t>Remember that fresh fruit and vegetables, plain milks and plain natural yoghurts all contain ‘intrinsic sugars’, which we don’t need to worry about. 5 A Day guidance specifies that dried fruit and fruit juice, vegetable juice and smoothies are not suitable to be consumed between meals due to dental concerns.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GB" dirty="0">
              <a:solidFill>
                <a:schemeClr val="dk1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dirty="0">
                <a:solidFill>
                  <a:schemeClr val="dk1"/>
                </a:solidFill>
              </a:rPr>
              <a:t>For more information, see the </a:t>
            </a:r>
            <a:r>
              <a:rPr lang="en-GB" dirty="0" err="1">
                <a:solidFill>
                  <a:schemeClr val="dk1"/>
                </a:solidFill>
              </a:rPr>
              <a:t>EatWell</a:t>
            </a:r>
            <a:r>
              <a:rPr lang="en-GB" dirty="0">
                <a:solidFill>
                  <a:schemeClr val="dk1"/>
                </a:solidFill>
              </a:rPr>
              <a:t> guide: https://</a:t>
            </a:r>
            <a:r>
              <a:rPr lang="en-GB" dirty="0" err="1">
                <a:solidFill>
                  <a:schemeClr val="dk1"/>
                </a:solidFill>
              </a:rPr>
              <a:t>campaignresources.phe.gov.uk</a:t>
            </a:r>
            <a:r>
              <a:rPr lang="en-GB" dirty="0">
                <a:solidFill>
                  <a:schemeClr val="dk1"/>
                </a:solidFill>
              </a:rPr>
              <a:t>/schools/resources/</a:t>
            </a:r>
            <a:r>
              <a:rPr lang="en-GB" dirty="0" err="1">
                <a:solidFill>
                  <a:schemeClr val="dk1"/>
                </a:solidFill>
              </a:rPr>
              <a:t>eatwell</a:t>
            </a:r>
            <a:r>
              <a:rPr lang="en-GB" dirty="0">
                <a:solidFill>
                  <a:schemeClr val="dk1"/>
                </a:solidFill>
              </a:rPr>
              <a:t>-guide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GB" dirty="0">
              <a:solidFill>
                <a:schemeClr val="dk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732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r>
              <a:rPr lang="en" dirty="0">
                <a:solidFill>
                  <a:schemeClr val="dk1"/>
                </a:solidFill>
              </a:rPr>
              <a:t>This reinforces the key message. 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endParaRPr lang="en" dirty="0">
              <a:solidFill>
                <a:schemeClr val="dk1"/>
              </a:solidFill>
            </a:endParaRPr>
          </a:p>
          <a:p>
            <a:pPr lv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r>
              <a:rPr lang="en" dirty="0">
                <a:solidFill>
                  <a:schemeClr val="dk1"/>
                </a:solidFill>
              </a:rPr>
              <a:t>Pupils could include a demonstration for the audience </a:t>
            </a:r>
            <a:r>
              <a:rPr lang="en" dirty="0">
                <a:solidFill>
                  <a:srgbClr val="FF0000"/>
                </a:solidFill>
              </a:rPr>
              <a:t>of the amount of sugar in two bottled drinks </a:t>
            </a:r>
            <a:r>
              <a:rPr lang="en-GB" dirty="0">
                <a:solidFill>
                  <a:srgbClr val="FF0000"/>
                </a:solidFill>
              </a:rPr>
              <a:t>using</a:t>
            </a:r>
            <a:r>
              <a:rPr lang="en" dirty="0">
                <a:solidFill>
                  <a:schemeClr val="dk1"/>
                </a:solidFill>
              </a:rPr>
              <a:t> the Food Scanner app.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713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rtl="0">
              <a:spcBef>
                <a:spcPts val="0"/>
              </a:spcBef>
              <a:buNone/>
            </a:pPr>
            <a:r>
              <a:rPr lang="en-GB" b="1" dirty="0"/>
              <a:t>Answer: A. 2.</a:t>
            </a:r>
          </a:p>
          <a:p>
            <a:pPr lvl="0" rtl="0">
              <a:spcBef>
                <a:spcPts val="0"/>
              </a:spcBef>
              <a:buNone/>
            </a:pPr>
            <a:r>
              <a:rPr lang="en-GB" b="1" dirty="0"/>
              <a:t>Fruit and veg are a great choice for snacks. If you do have a packaged snack, try to have no more than two per day.</a:t>
            </a:r>
          </a:p>
          <a:p>
            <a:pPr lvl="0" rtl="0">
              <a:spcBef>
                <a:spcPts val="0"/>
              </a:spcBef>
              <a:buNone/>
            </a:pPr>
            <a:endParaRPr lang="en-GB" b="1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dirty="0">
                <a:solidFill>
                  <a:schemeClr val="dk1"/>
                </a:solidFill>
              </a:rPr>
              <a:t>Encourage audience participation. After a pupil reads out the question/answer options, they could choose a volunteer to answer or ask for a show of hands.</a:t>
            </a:r>
          </a:p>
          <a:p>
            <a:pPr lvl="0" rtl="0">
              <a:spcBef>
                <a:spcPts val="0"/>
              </a:spcBef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0217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b="1" dirty="0"/>
              <a:t>Answer: A.</a:t>
            </a:r>
            <a:r>
              <a:rPr lang="en-GB" b="1" baseline="0" dirty="0"/>
              <a:t> 3 greens and 1 amber.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b="1" dirty="0"/>
              <a:t>Look for mostly green, or greens and ambers on the label. Cut down on reds!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endParaRPr lang="en-GB" dirty="0">
              <a:solidFill>
                <a:schemeClr val="dk1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Tx/>
              <a:buNone/>
              <a:tabLst/>
              <a:defRPr/>
            </a:pPr>
            <a:r>
              <a:rPr lang="en-GB" dirty="0">
                <a:solidFill>
                  <a:schemeClr val="dk1"/>
                </a:solidFill>
              </a:rPr>
              <a:t>Encourage audience participation. After a pupil reads out the question/answer options, they could choose a volunteer to answer, ask for a show of hands, or audience members could hold up the A or B card according to their guess.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2489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r>
              <a:rPr lang="en" dirty="0">
                <a:solidFill>
                  <a:schemeClr val="dk1"/>
                </a:solidFill>
              </a:rPr>
              <a:t>This reinforces the key message. You (or your pupils) could ask the audience to remember what </a:t>
            </a:r>
            <a:r>
              <a:rPr lang="en" dirty="0" err="1">
                <a:solidFill>
                  <a:schemeClr val="dk1"/>
                </a:solidFill>
              </a:rPr>
              <a:t>colour</a:t>
            </a:r>
            <a:r>
              <a:rPr lang="en" dirty="0">
                <a:solidFill>
                  <a:schemeClr val="dk1"/>
                </a:solidFill>
              </a:rPr>
              <a:t> they should avoid on packaged snacks, and what the maximum number </a:t>
            </a:r>
            <a:r>
              <a:rPr lang="en-GB" dirty="0">
                <a:solidFill>
                  <a:schemeClr val="dk1"/>
                </a:solidFill>
              </a:rPr>
              <a:t>of packaged snacks </a:t>
            </a:r>
            <a:r>
              <a:rPr lang="en" dirty="0">
                <a:solidFill>
                  <a:schemeClr val="dk1"/>
                </a:solidFill>
              </a:rPr>
              <a:t>they should have in a day </a:t>
            </a:r>
            <a:r>
              <a:rPr lang="en-GB" dirty="0">
                <a:solidFill>
                  <a:schemeClr val="dk1"/>
                </a:solidFill>
              </a:rPr>
              <a:t>is</a:t>
            </a:r>
            <a:r>
              <a:rPr lang="en" dirty="0">
                <a:solidFill>
                  <a:schemeClr val="dk1"/>
                </a:solidFill>
              </a:rPr>
              <a:t>.</a:t>
            </a:r>
          </a:p>
          <a:p>
            <a:pPr lv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endParaRPr lang="en" dirty="0">
              <a:solidFill>
                <a:schemeClr val="dk1"/>
              </a:solidFill>
            </a:endParaRPr>
          </a:p>
          <a:p>
            <a:pPr lvl="0">
              <a:spcBef>
                <a:spcPts val="0"/>
              </a:spcBef>
              <a:buClr>
                <a:schemeClr val="dk1"/>
              </a:buClr>
              <a:buSzPct val="100000"/>
              <a:buFont typeface="Arial"/>
              <a:buNone/>
            </a:pPr>
            <a:r>
              <a:rPr lang="en" dirty="0">
                <a:solidFill>
                  <a:schemeClr val="dk1"/>
                </a:solidFill>
              </a:rPr>
              <a:t>Pupils could show the audience examples of snacks that have mostly greens </a:t>
            </a:r>
            <a:r>
              <a:rPr lang="en-GB" dirty="0">
                <a:solidFill>
                  <a:schemeClr val="dk1"/>
                </a:solidFill>
              </a:rPr>
              <a:t>and </a:t>
            </a:r>
            <a:r>
              <a:rPr lang="en" dirty="0">
                <a:solidFill>
                  <a:schemeClr val="dk1"/>
                </a:solidFill>
              </a:rPr>
              <a:t>snacks that have reds </a:t>
            </a:r>
            <a:r>
              <a:rPr lang="en-GB" dirty="0">
                <a:solidFill>
                  <a:schemeClr val="dk1"/>
                </a:solidFill>
              </a:rPr>
              <a:t>on the label</a:t>
            </a:r>
            <a:r>
              <a:rPr lang="en" dirty="0">
                <a:solidFill>
                  <a:schemeClr val="dk1"/>
                </a:solidFill>
              </a:rPr>
              <a:t>. </a:t>
            </a:r>
          </a:p>
          <a:p>
            <a:pPr lvl="0">
              <a:spcBef>
                <a:spcPts val="0"/>
              </a:spcBef>
              <a:buNone/>
            </a:pPr>
            <a:endParaRPr lang="e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8430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0811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r>
              <a:rPr lang="en" dirty="0"/>
              <a:t>If your class has prepared ideas for Day 7 of the Family Snack Challenge, they can present them now. They can ask the audience to vote on their </a:t>
            </a:r>
            <a:r>
              <a:rPr lang="en" dirty="0" err="1"/>
              <a:t>favourite</a:t>
            </a:r>
            <a:r>
              <a:rPr lang="en" dirty="0"/>
              <a:t> challenge idea (let </a:t>
            </a:r>
            <a:r>
              <a:rPr lang="en-GB" dirty="0"/>
              <a:t>parents and carers</a:t>
            </a:r>
            <a:r>
              <a:rPr lang="en" dirty="0"/>
              <a:t> vote too!).</a:t>
            </a:r>
          </a:p>
          <a:p>
            <a:pPr lvl="0">
              <a:spcBef>
                <a:spcPts val="0"/>
              </a:spcBef>
              <a:buNone/>
            </a:pPr>
            <a:endParaRPr lang="en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i="0"/>
              <a:t>Don’t forget to tell parents and carers to search Change4Life for more fun snack recipes and ideas.</a:t>
            </a:r>
            <a:endParaRPr lang="en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379FEF-5B6C-458F-9CD6-7D5E331FB4FA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705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>
          <a:xfrm>
            <a:off x="180000" y="180000"/>
            <a:ext cx="8784000" cy="6498000"/>
          </a:xfrm>
          <a:prstGeom prst="roundRect">
            <a:avLst>
              <a:gd name="adj" fmla="val 17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 userDrawn="1"/>
        </p:nvSpPr>
        <p:spPr>
          <a:xfrm>
            <a:off x="180000" y="180000"/>
            <a:ext cx="8784000" cy="6498000"/>
          </a:xfrm>
          <a:prstGeom prst="roundRect">
            <a:avLst>
              <a:gd name="adj" fmla="val 1710"/>
            </a:avLst>
          </a:prstGeom>
          <a:solidFill>
            <a:srgbClr val="FFF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>
            <a:off x="180000" y="180000"/>
            <a:ext cx="8784000" cy="6498000"/>
          </a:xfrm>
          <a:prstGeom prst="roundRect">
            <a:avLst>
              <a:gd name="adj" fmla="val 171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>
            <a:off x="235974" y="221407"/>
            <a:ext cx="8672052" cy="6415186"/>
          </a:xfrm>
          <a:prstGeom prst="roundRect">
            <a:avLst>
              <a:gd name="adj" fmla="val 1710"/>
            </a:avLst>
          </a:prstGeom>
          <a:solidFill>
            <a:schemeClr val="bg1"/>
          </a:solidFill>
          <a:ln w="76200">
            <a:solidFill>
              <a:srgbClr val="00A9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EBB827B1-BCB3-45BA-8558-2B27150E7B50}" type="datetimeFigureOut">
              <a:rPr lang="en-GB" smtClean="0"/>
              <a:t>22/12/2017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5041507-B99F-406F-89C3-F8FB2EAA17C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EBB827B1-BCB3-45BA-8558-2B27150E7B50}" type="datetimeFigureOut">
              <a:rPr lang="en-GB" smtClean="0"/>
              <a:t>22/12/2017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B5041507-B99F-406F-89C3-F8FB2EAA17C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3911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72" r:id="rId3"/>
    <p:sldLayoutId id="2147483669" r:id="rId4"/>
    <p:sldLayoutId id="2147483670" r:id="rId5"/>
    <p:sldLayoutId id="2147483671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9.png"/><Relationship Id="rId3" Type="http://schemas.openxmlformats.org/officeDocument/2006/relationships/audio" Target="../media/audio2.bin"/><Relationship Id="rId7" Type="http://schemas.openxmlformats.org/officeDocument/2006/relationships/audio" Target="../media/audio3.wav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slide" Target="slide8.xml"/><Relationship Id="rId5" Type="http://schemas.openxmlformats.org/officeDocument/2006/relationships/image" Target="../media/image23.png"/><Relationship Id="rId10" Type="http://schemas.openxmlformats.org/officeDocument/2006/relationships/image" Target="../media/image27.png"/><Relationship Id="rId4" Type="http://schemas.openxmlformats.org/officeDocument/2006/relationships/image" Target="../media/image22.png"/><Relationship Id="rId9" Type="http://schemas.openxmlformats.org/officeDocument/2006/relationships/image" Target="../media/image26.png"/><Relationship Id="rId14" Type="http://schemas.openxmlformats.org/officeDocument/2006/relationships/audio" Target="../media/audio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6.png"/><Relationship Id="rId3" Type="http://schemas.openxmlformats.org/officeDocument/2006/relationships/audio" Target="../media/audio2.bin"/><Relationship Id="rId7" Type="http://schemas.openxmlformats.org/officeDocument/2006/relationships/audio" Target="../media/audio3.wav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11" Type="http://schemas.openxmlformats.org/officeDocument/2006/relationships/slide" Target="slide10.xml"/><Relationship Id="rId5" Type="http://schemas.openxmlformats.org/officeDocument/2006/relationships/image" Target="../media/image32.png"/><Relationship Id="rId10" Type="http://schemas.openxmlformats.org/officeDocument/2006/relationships/image" Target="../media/image27.png"/><Relationship Id="rId4" Type="http://schemas.openxmlformats.org/officeDocument/2006/relationships/image" Target="../media/image22.png"/><Relationship Id="rId9" Type="http://schemas.openxmlformats.org/officeDocument/2006/relationships/image" Target="../media/image35.png"/><Relationship Id="rId14" Type="http://schemas.openxmlformats.org/officeDocument/2006/relationships/audio" Target="../media/audio2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2.png"/><Relationship Id="rId3" Type="http://schemas.openxmlformats.org/officeDocument/2006/relationships/audio" Target="../media/audio2.bin"/><Relationship Id="rId7" Type="http://schemas.openxmlformats.org/officeDocument/2006/relationships/audio" Target="../media/audio3.wav"/><Relationship Id="rId12" Type="http://schemas.openxmlformats.org/officeDocument/2006/relationships/image" Target="../media/image4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11" Type="http://schemas.openxmlformats.org/officeDocument/2006/relationships/slide" Target="slide12.xml"/><Relationship Id="rId5" Type="http://schemas.openxmlformats.org/officeDocument/2006/relationships/image" Target="../media/image37.png"/><Relationship Id="rId10" Type="http://schemas.openxmlformats.org/officeDocument/2006/relationships/image" Target="../media/image27.png"/><Relationship Id="rId4" Type="http://schemas.openxmlformats.org/officeDocument/2006/relationships/image" Target="../media/image22.png"/><Relationship Id="rId9" Type="http://schemas.openxmlformats.org/officeDocument/2006/relationships/image" Target="../media/image40.png"/><Relationship Id="rId14" Type="http://schemas.openxmlformats.org/officeDocument/2006/relationships/audio" Target="../media/audio2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0.png"/><Relationship Id="rId3" Type="http://schemas.openxmlformats.org/officeDocument/2006/relationships/audio" Target="../media/audio4.bin"/><Relationship Id="rId7" Type="http://schemas.openxmlformats.org/officeDocument/2006/relationships/image" Target="../media/image45.png"/><Relationship Id="rId12" Type="http://schemas.openxmlformats.org/officeDocument/2006/relationships/image" Target="../media/image4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11" Type="http://schemas.openxmlformats.org/officeDocument/2006/relationships/image" Target="../media/image48.png"/><Relationship Id="rId5" Type="http://schemas.openxmlformats.org/officeDocument/2006/relationships/image" Target="../media/image43.png"/><Relationship Id="rId15" Type="http://schemas.openxmlformats.org/officeDocument/2006/relationships/audio" Target="../media/audio50.bin"/><Relationship Id="rId10" Type="http://schemas.openxmlformats.org/officeDocument/2006/relationships/image" Target="../media/image22.png"/><Relationship Id="rId4" Type="http://schemas.openxmlformats.org/officeDocument/2006/relationships/audio" Target="../media/audio5.bin"/><Relationship Id="rId9" Type="http://schemas.openxmlformats.org/officeDocument/2006/relationships/image" Target="../media/image47.png"/><Relationship Id="rId14" Type="http://schemas.openxmlformats.org/officeDocument/2006/relationships/audio" Target="../media/audio40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29.png"/><Relationship Id="rId3" Type="http://schemas.openxmlformats.org/officeDocument/2006/relationships/audio" Target="../media/audio2.bin"/><Relationship Id="rId7" Type="http://schemas.openxmlformats.org/officeDocument/2006/relationships/audio" Target="../media/audio3.wav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slide" Target="slide15.xm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image" Target="../media/image22.png"/><Relationship Id="rId9" Type="http://schemas.openxmlformats.org/officeDocument/2006/relationships/image" Target="../media/image53.png"/><Relationship Id="rId14" Type="http://schemas.openxmlformats.org/officeDocument/2006/relationships/audio" Target="../media/audio2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59.png"/><Relationship Id="rId3" Type="http://schemas.openxmlformats.org/officeDocument/2006/relationships/audio" Target="../media/audio2.bin"/><Relationship Id="rId7" Type="http://schemas.openxmlformats.org/officeDocument/2006/relationships/audio" Target="../media/audio3.wav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11" Type="http://schemas.openxmlformats.org/officeDocument/2006/relationships/slide" Target="slide17.xml"/><Relationship Id="rId5" Type="http://schemas.openxmlformats.org/officeDocument/2006/relationships/image" Target="../media/image55.png"/><Relationship Id="rId10" Type="http://schemas.openxmlformats.org/officeDocument/2006/relationships/image" Target="../media/image54.png"/><Relationship Id="rId4" Type="http://schemas.openxmlformats.org/officeDocument/2006/relationships/image" Target="../media/image22.png"/><Relationship Id="rId9" Type="http://schemas.openxmlformats.org/officeDocument/2006/relationships/image" Target="../media/image58.png"/><Relationship Id="rId14" Type="http://schemas.openxmlformats.org/officeDocument/2006/relationships/audio" Target="../media/audio2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59.png"/><Relationship Id="rId3" Type="http://schemas.openxmlformats.org/officeDocument/2006/relationships/audio" Target="../media/audio2.bin"/><Relationship Id="rId7" Type="http://schemas.openxmlformats.org/officeDocument/2006/relationships/audio" Target="../media/audio3.wav"/><Relationship Id="rId12" Type="http://schemas.openxmlformats.org/officeDocument/2006/relationships/image" Target="../media/image4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11" Type="http://schemas.openxmlformats.org/officeDocument/2006/relationships/slide" Target="slide19.xml"/><Relationship Id="rId5" Type="http://schemas.openxmlformats.org/officeDocument/2006/relationships/image" Target="../media/image60.png"/><Relationship Id="rId10" Type="http://schemas.openxmlformats.org/officeDocument/2006/relationships/image" Target="../media/image54.png"/><Relationship Id="rId4" Type="http://schemas.openxmlformats.org/officeDocument/2006/relationships/image" Target="../media/image22.png"/><Relationship Id="rId9" Type="http://schemas.openxmlformats.org/officeDocument/2006/relationships/image" Target="../media/image53.png"/><Relationship Id="rId14" Type="http://schemas.openxmlformats.org/officeDocument/2006/relationships/audio" Target="../media/audio2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67.png"/><Relationship Id="rId3" Type="http://schemas.openxmlformats.org/officeDocument/2006/relationships/audio" Target="../media/audio4.bin"/><Relationship Id="rId7" Type="http://schemas.openxmlformats.org/officeDocument/2006/relationships/image" Target="../media/image22.png"/><Relationship Id="rId12" Type="http://schemas.openxmlformats.org/officeDocument/2006/relationships/image" Target="../media/image6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11" Type="http://schemas.openxmlformats.org/officeDocument/2006/relationships/image" Target="../media/image65.png"/><Relationship Id="rId5" Type="http://schemas.openxmlformats.org/officeDocument/2006/relationships/image" Target="../media/image43.png"/><Relationship Id="rId15" Type="http://schemas.openxmlformats.org/officeDocument/2006/relationships/audio" Target="../media/audio51.bin"/><Relationship Id="rId10" Type="http://schemas.openxmlformats.org/officeDocument/2006/relationships/image" Target="../media/image64.png"/><Relationship Id="rId4" Type="http://schemas.openxmlformats.org/officeDocument/2006/relationships/audio" Target="../media/audio5.bin"/><Relationship Id="rId9" Type="http://schemas.openxmlformats.org/officeDocument/2006/relationships/image" Target="../media/image63.png"/><Relationship Id="rId14" Type="http://schemas.openxmlformats.org/officeDocument/2006/relationships/audio" Target="../media/audio41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image" Target="../media/image29.png"/><Relationship Id="rId3" Type="http://schemas.openxmlformats.org/officeDocument/2006/relationships/audio" Target="../media/audio2.bin"/><Relationship Id="rId7" Type="http://schemas.openxmlformats.org/officeDocument/2006/relationships/image" Target="../media/image24.png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11" Type="http://schemas.openxmlformats.org/officeDocument/2006/relationships/slide" Target="slide22.xml"/><Relationship Id="rId5" Type="http://schemas.openxmlformats.org/officeDocument/2006/relationships/image" Target="../media/image22.png"/><Relationship Id="rId10" Type="http://schemas.openxmlformats.org/officeDocument/2006/relationships/image" Target="../media/image71.png"/><Relationship Id="rId4" Type="http://schemas.openxmlformats.org/officeDocument/2006/relationships/image" Target="../media/image68.png"/><Relationship Id="rId9" Type="http://schemas.openxmlformats.org/officeDocument/2006/relationships/image" Target="../media/image70.png"/><Relationship Id="rId14" Type="http://schemas.openxmlformats.org/officeDocument/2006/relationships/audio" Target="../media/audio2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audio" Target="../media/audio2.bin"/><Relationship Id="rId3" Type="http://schemas.openxmlformats.org/officeDocument/2006/relationships/audio" Target="../media/audio2.bin"/><Relationship Id="rId7" Type="http://schemas.openxmlformats.org/officeDocument/2006/relationships/audio" Target="../media/audio3.wav"/><Relationship Id="rId12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11" Type="http://schemas.openxmlformats.org/officeDocument/2006/relationships/image" Target="../media/image41.png"/><Relationship Id="rId5" Type="http://schemas.openxmlformats.org/officeDocument/2006/relationships/image" Target="../media/image72.png"/><Relationship Id="rId10" Type="http://schemas.openxmlformats.org/officeDocument/2006/relationships/slide" Target="slide24.xml"/><Relationship Id="rId4" Type="http://schemas.openxmlformats.org/officeDocument/2006/relationships/image" Target="../media/image22.png"/><Relationship Id="rId9" Type="http://schemas.openxmlformats.org/officeDocument/2006/relationships/image" Target="../media/image7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image" Target="../media/image86.png"/><Relationship Id="rId3" Type="http://schemas.openxmlformats.org/officeDocument/2006/relationships/audio" Target="../media/audio6.bin"/><Relationship Id="rId7" Type="http://schemas.openxmlformats.org/officeDocument/2006/relationships/image" Target="../media/image81.pn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png"/><Relationship Id="rId11" Type="http://schemas.openxmlformats.org/officeDocument/2006/relationships/image" Target="../media/image85.png"/><Relationship Id="rId5" Type="http://schemas.openxmlformats.org/officeDocument/2006/relationships/image" Target="../media/image79.png"/><Relationship Id="rId10" Type="http://schemas.openxmlformats.org/officeDocument/2006/relationships/image" Target="../media/image84.png"/><Relationship Id="rId4" Type="http://schemas.openxmlformats.org/officeDocument/2006/relationships/image" Target="../media/image78.png"/><Relationship Id="rId9" Type="http://schemas.openxmlformats.org/officeDocument/2006/relationships/image" Target="../media/image83.png"/><Relationship Id="rId14" Type="http://schemas.openxmlformats.org/officeDocument/2006/relationships/audio" Target="../media/audio60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96.png"/><Relationship Id="rId3" Type="http://schemas.openxmlformats.org/officeDocument/2006/relationships/image" Target="../media/image22.png"/><Relationship Id="rId7" Type="http://schemas.openxmlformats.org/officeDocument/2006/relationships/image" Target="../media/image90.png"/><Relationship Id="rId12" Type="http://schemas.openxmlformats.org/officeDocument/2006/relationships/image" Target="../media/image9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9.png"/><Relationship Id="rId11" Type="http://schemas.openxmlformats.org/officeDocument/2006/relationships/image" Target="../media/image94.png"/><Relationship Id="rId5" Type="http://schemas.openxmlformats.org/officeDocument/2006/relationships/image" Target="../media/image88.jpeg"/><Relationship Id="rId10" Type="http://schemas.openxmlformats.org/officeDocument/2006/relationships/image" Target="../media/image93.png"/><Relationship Id="rId4" Type="http://schemas.openxmlformats.org/officeDocument/2006/relationships/image" Target="../media/image87.png"/><Relationship Id="rId9" Type="http://schemas.openxmlformats.org/officeDocument/2006/relationships/image" Target="../media/image9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esented by Mrs Brown...">
            <a:extLst>
              <a:ext uri="{FF2B5EF4-FFF2-40B4-BE49-F238E27FC236}">
                <a16:creationId xmlns:a16="http://schemas.microsoft.com/office/drawing/2014/main" xmlns="" id="{5D583A99-65CB-4738-A346-6CE73CF6A2DA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3852440" y="5540045"/>
            <a:ext cx="3895288" cy="436695"/>
          </a:xfrm>
          <a:prstGeom prst="roundRect">
            <a:avLst/>
          </a:prstGeom>
          <a:solidFill>
            <a:srgbClr val="00A9DC"/>
          </a:solidFill>
        </p:spPr>
        <p:txBody>
          <a:bodyPr wrap="square" lIns="108000" tIns="72000" rIns="108000" bIns="72000">
            <a:spAutoFit/>
          </a:bodyPr>
          <a:lstStyle/>
          <a:p>
            <a:pPr marL="0" indent="0" algn="ctr">
              <a:buNone/>
            </a:pPr>
            <a:r>
              <a:rPr lang="en-GB" sz="1800" dirty="0">
                <a:solidFill>
                  <a:schemeClr val="bg1"/>
                </a:solidFill>
              </a:rPr>
              <a:t>Presented by [insert class name]</a:t>
            </a:r>
          </a:p>
        </p:txBody>
      </p:sp>
      <p:sp>
        <p:nvSpPr>
          <p:cNvPr id="31" name="20. Blue light 4"/>
          <p:cNvSpPr/>
          <p:nvPr/>
        </p:nvSpPr>
        <p:spPr>
          <a:xfrm>
            <a:off x="430409" y="1866374"/>
            <a:ext cx="287664" cy="271682"/>
          </a:xfrm>
          <a:prstGeom prst="ellipse">
            <a:avLst/>
          </a:prstGeom>
          <a:solidFill>
            <a:srgbClr val="00A9DC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19. Pink light 4"/>
          <p:cNvSpPr/>
          <p:nvPr/>
        </p:nvSpPr>
        <p:spPr>
          <a:xfrm>
            <a:off x="430409" y="3293160"/>
            <a:ext cx="287664" cy="271682"/>
          </a:xfrm>
          <a:prstGeom prst="ellipse">
            <a:avLst/>
          </a:prstGeom>
          <a:solidFill>
            <a:srgbClr val="DB3987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18. Green light 4"/>
          <p:cNvSpPr/>
          <p:nvPr/>
        </p:nvSpPr>
        <p:spPr>
          <a:xfrm>
            <a:off x="430409" y="4719946"/>
            <a:ext cx="287664" cy="271682"/>
          </a:xfrm>
          <a:prstGeom prst="ellipse">
            <a:avLst/>
          </a:prstGeom>
          <a:solidFill>
            <a:srgbClr val="15A748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17. Red light 4"/>
          <p:cNvSpPr/>
          <p:nvPr/>
        </p:nvSpPr>
        <p:spPr>
          <a:xfrm>
            <a:off x="430409" y="6146731"/>
            <a:ext cx="287664" cy="287664"/>
          </a:xfrm>
          <a:prstGeom prst="ellipse">
            <a:avLst/>
          </a:prstGeom>
          <a:solidFill>
            <a:srgbClr val="D9222A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7" name="16. Orange light 4"/>
          <p:cNvSpPr/>
          <p:nvPr/>
        </p:nvSpPr>
        <p:spPr>
          <a:xfrm>
            <a:off x="1762995" y="6146731"/>
            <a:ext cx="287664" cy="287664"/>
          </a:xfrm>
          <a:prstGeom prst="ellipse">
            <a:avLst/>
          </a:prstGeom>
          <a:solidFill>
            <a:srgbClr val="E57136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5" name="15. Blue light 3"/>
          <p:cNvSpPr/>
          <p:nvPr/>
        </p:nvSpPr>
        <p:spPr>
          <a:xfrm>
            <a:off x="3095581" y="6146731"/>
            <a:ext cx="287664" cy="287664"/>
          </a:xfrm>
          <a:prstGeom prst="ellipse">
            <a:avLst/>
          </a:prstGeom>
          <a:solidFill>
            <a:srgbClr val="00A9DC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4" name="14. Pink light 3"/>
          <p:cNvSpPr/>
          <p:nvPr/>
        </p:nvSpPr>
        <p:spPr>
          <a:xfrm>
            <a:off x="4428167" y="6162713"/>
            <a:ext cx="287664" cy="271682"/>
          </a:xfrm>
          <a:prstGeom prst="ellipse">
            <a:avLst/>
          </a:prstGeom>
          <a:solidFill>
            <a:srgbClr val="DB3987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3" name="13. Green light 3"/>
          <p:cNvSpPr/>
          <p:nvPr/>
        </p:nvSpPr>
        <p:spPr>
          <a:xfrm>
            <a:off x="5760753" y="6162713"/>
            <a:ext cx="287664" cy="271682"/>
          </a:xfrm>
          <a:prstGeom prst="ellipse">
            <a:avLst/>
          </a:prstGeom>
          <a:solidFill>
            <a:srgbClr val="15A748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2" name="12. Red light 3"/>
          <p:cNvSpPr/>
          <p:nvPr/>
        </p:nvSpPr>
        <p:spPr>
          <a:xfrm>
            <a:off x="7093339" y="6162713"/>
            <a:ext cx="287664" cy="271682"/>
          </a:xfrm>
          <a:prstGeom prst="ellipse">
            <a:avLst/>
          </a:prstGeom>
          <a:solidFill>
            <a:srgbClr val="D9222A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1" name="11. Orange light 3"/>
          <p:cNvSpPr/>
          <p:nvPr/>
        </p:nvSpPr>
        <p:spPr>
          <a:xfrm>
            <a:off x="8425927" y="6146731"/>
            <a:ext cx="287664" cy="287664"/>
          </a:xfrm>
          <a:prstGeom prst="ellipse">
            <a:avLst/>
          </a:prstGeom>
          <a:solidFill>
            <a:srgbClr val="E57136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0" name="10. Blue light 2"/>
          <p:cNvSpPr/>
          <p:nvPr/>
        </p:nvSpPr>
        <p:spPr>
          <a:xfrm>
            <a:off x="8425927" y="4713952"/>
            <a:ext cx="287664" cy="287664"/>
          </a:xfrm>
          <a:prstGeom prst="ellipse">
            <a:avLst/>
          </a:prstGeom>
          <a:solidFill>
            <a:srgbClr val="00A9DC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9. Pink light 2"/>
          <p:cNvSpPr/>
          <p:nvPr/>
        </p:nvSpPr>
        <p:spPr>
          <a:xfrm>
            <a:off x="8425927" y="3281173"/>
            <a:ext cx="287664" cy="287664"/>
          </a:xfrm>
          <a:prstGeom prst="ellipse">
            <a:avLst/>
          </a:prstGeom>
          <a:solidFill>
            <a:srgbClr val="DB3987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8. Green light 2"/>
          <p:cNvSpPr/>
          <p:nvPr/>
        </p:nvSpPr>
        <p:spPr>
          <a:xfrm>
            <a:off x="8425927" y="1848394"/>
            <a:ext cx="287664" cy="287664"/>
          </a:xfrm>
          <a:prstGeom prst="ellipse">
            <a:avLst/>
          </a:prstGeom>
          <a:solidFill>
            <a:srgbClr val="15A748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7. Red light 2"/>
          <p:cNvSpPr/>
          <p:nvPr/>
        </p:nvSpPr>
        <p:spPr>
          <a:xfrm>
            <a:off x="8425927" y="431597"/>
            <a:ext cx="287664" cy="271682"/>
          </a:xfrm>
          <a:prstGeom prst="ellipse">
            <a:avLst/>
          </a:prstGeom>
          <a:solidFill>
            <a:srgbClr val="D9222A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6. Orange light 2"/>
          <p:cNvSpPr/>
          <p:nvPr/>
        </p:nvSpPr>
        <p:spPr>
          <a:xfrm>
            <a:off x="7093339" y="431597"/>
            <a:ext cx="287664" cy="271682"/>
          </a:xfrm>
          <a:prstGeom prst="ellipse">
            <a:avLst/>
          </a:prstGeom>
          <a:solidFill>
            <a:srgbClr val="E57136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5. Blue light 1"/>
          <p:cNvSpPr/>
          <p:nvPr/>
        </p:nvSpPr>
        <p:spPr>
          <a:xfrm>
            <a:off x="5760753" y="431597"/>
            <a:ext cx="287664" cy="271682"/>
          </a:xfrm>
          <a:prstGeom prst="ellipse">
            <a:avLst/>
          </a:prstGeom>
          <a:solidFill>
            <a:srgbClr val="00A9DC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4. Pink light 1"/>
          <p:cNvSpPr/>
          <p:nvPr/>
        </p:nvSpPr>
        <p:spPr>
          <a:xfrm>
            <a:off x="4428167" y="423606"/>
            <a:ext cx="287664" cy="287664"/>
          </a:xfrm>
          <a:prstGeom prst="ellipse">
            <a:avLst/>
          </a:prstGeom>
          <a:solidFill>
            <a:srgbClr val="DB3987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3. Green light 2"/>
          <p:cNvSpPr/>
          <p:nvPr/>
        </p:nvSpPr>
        <p:spPr>
          <a:xfrm>
            <a:off x="3095581" y="423606"/>
            <a:ext cx="287664" cy="287664"/>
          </a:xfrm>
          <a:prstGeom prst="ellipse">
            <a:avLst/>
          </a:prstGeom>
          <a:solidFill>
            <a:srgbClr val="15A748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2. Red light 1"/>
          <p:cNvSpPr/>
          <p:nvPr/>
        </p:nvSpPr>
        <p:spPr>
          <a:xfrm>
            <a:off x="1762995" y="423606"/>
            <a:ext cx="287664" cy="287664"/>
          </a:xfrm>
          <a:prstGeom prst="ellipse">
            <a:avLst/>
          </a:prstGeom>
          <a:solidFill>
            <a:srgbClr val="D9222A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1. Orange light 1"/>
          <p:cNvSpPr/>
          <p:nvPr/>
        </p:nvSpPr>
        <p:spPr>
          <a:xfrm>
            <a:off x="430409" y="423606"/>
            <a:ext cx="287664" cy="287664"/>
          </a:xfrm>
          <a:prstGeom prst="ellipse">
            <a:avLst/>
          </a:prstGeom>
          <a:solidFill>
            <a:srgbClr val="E57136"/>
          </a:solidFill>
          <a:ln w="15875">
            <a:noFill/>
          </a:ln>
          <a:effectLst>
            <a:glow rad="139700">
              <a:schemeClr val="bg1">
                <a:alpha val="50000"/>
              </a:schemeClr>
            </a:glow>
            <a:softEdge rad="0"/>
          </a:effectLst>
          <a:scene3d>
            <a:camera prst="orthographicFront"/>
            <a:lightRig rig="threePt" dir="t"/>
          </a:scene3d>
          <a:sp3d prstMaterial="metal">
            <a:extrusionClr>
              <a:schemeClr val="bg1"/>
            </a:extrusionClr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D9222A"/>
              </a:solidFill>
            </a:endParaRPr>
          </a:p>
        </p:txBody>
      </p:sp>
      <p:pic>
        <p:nvPicPr>
          <p:cNvPr id="33" name="The snacking show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1979" y="1049284"/>
            <a:ext cx="4516210" cy="4286101"/>
          </a:xfrm>
          <a:prstGeom prst="rect">
            <a:avLst/>
          </a:prstGeom>
        </p:spPr>
      </p:pic>
      <p:pic>
        <p:nvPicPr>
          <p:cNvPr id="34" name="Host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13189" y="2928158"/>
            <a:ext cx="2915556" cy="3766311"/>
          </a:xfrm>
          <a:prstGeom prst="rect">
            <a:avLst/>
          </a:prstGeom>
        </p:spPr>
      </p:pic>
      <p:pic>
        <p:nvPicPr>
          <p:cNvPr id="2" name="Welcome to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776" y="1190966"/>
            <a:ext cx="3310128" cy="148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678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Roll and Cra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4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repeatCount="indefinite" fill="hold" grpId="0" nodeType="withEffect">
                                  <p:stCondLst>
                                    <p:cond delay="1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repeatCount="indefinite" fill="hold" grpId="0" nodeType="withEffect">
                                  <p:stCondLst>
                                    <p:cond delay="2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6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repeatCount="indefinite" fill="hold" grpId="0" nodeType="withEffect">
                                  <p:stCondLst>
                                    <p:cond delay="3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repeatCount="indefinite" fill="hold" grpId="0" nodeType="withEffect">
                                  <p:stCondLst>
                                    <p:cond delay="4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8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xit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44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repeatCount="indefinite" fill="hold" grpId="0" nodeType="withEffect">
                                  <p:stCondLst>
                                    <p:cond delay="6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50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repeatCount="indefinite" fill="hold" grpId="0" nodeType="withEffect">
                                  <p:stCondLst>
                                    <p:cond delay="7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5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repeatCount="indefinite" fill="hold" grpId="0" nodeType="withEffect">
                                  <p:stCondLst>
                                    <p:cond delay="8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2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xit" presetSubtype="0" repeatCount="indefinite" fill="hold" grpId="0" nodeType="withEffect">
                                  <p:stCondLst>
                                    <p:cond delay="9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8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xit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74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xit" presetSubtype="0" repeatCount="indefinite" fill="hold" grpId="0" nodeType="withEffect">
                                  <p:stCondLst>
                                    <p:cond delay="1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repeatCount="indefinite" fill="hold" grpId="0" nodeType="withEffect">
                                  <p:stCondLst>
                                    <p:cond delay="2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6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xit" presetSubtype="0" repeatCount="indefinite" fill="hold" grpId="0" nodeType="withEffect">
                                  <p:stCondLst>
                                    <p:cond delay="3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92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xit" presetSubtype="0" repeatCount="indefinite" fill="hold" grpId="0" nodeType="withEffect">
                                  <p:stCondLst>
                                    <p:cond delay="4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98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04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xit" presetSubtype="0" repeatCount="indefinite" fill="hold" grpId="0" nodeType="withEffect">
                                  <p:stCondLst>
                                    <p:cond delay="6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10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xit" presetSubtype="0" repeatCount="indefinite" fill="hold" grpId="0" nodeType="withEffect">
                                  <p:stCondLst>
                                    <p:cond delay="7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16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xit" presetSubtype="0" repeatCount="indefinite" fill="hold" grpId="0" nodeType="withEffect">
                                  <p:stCondLst>
                                    <p:cond delay="8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22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xit" presetSubtype="0" repeatCount="indefinite" fill="hold" grpId="0" nodeType="withEffect">
                                  <p:stCondLst>
                                    <p:cond delay="9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128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150"/>
                            </p:stCondLst>
                            <p:childTnLst>
                              <p:par>
                                <p:cTn id="131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3150"/>
                            </p:stCondLst>
                            <p:childTnLst>
                              <p:par>
                                <p:cTn id="136" presetID="49" presetClass="entr" presetSubtype="0" decel="10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49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31" grpId="0" animBg="1"/>
      <p:bldP spid="31" grpId="1" animBg="1"/>
      <p:bldP spid="30" grpId="0" animBg="1"/>
      <p:bldP spid="30" grpId="1" animBg="1"/>
      <p:bldP spid="29" grpId="0" animBg="1"/>
      <p:bldP spid="29" grpId="1" animBg="1"/>
      <p:bldP spid="28" grpId="0" animBg="1"/>
      <p:bldP spid="28" grpId="1" animBg="1"/>
      <p:bldP spid="27" grpId="0" animBg="1"/>
      <p:bldP spid="27" grpId="1" animBg="1"/>
      <p:bldP spid="25" grpId="0" animBg="1"/>
      <p:bldP spid="25" grpId="1" animBg="1"/>
      <p:bldP spid="24" grpId="0" animBg="1"/>
      <p:bldP spid="24" grpId="1" animBg="1"/>
      <p:bldP spid="23" grpId="0" animBg="1"/>
      <p:bldP spid="23" grpId="1" animBg="1"/>
      <p:bldP spid="22" grpId="0" animBg="1"/>
      <p:bldP spid="22" grpId="1" animBg="1"/>
      <p:bldP spid="21" grpId="0" animBg="1"/>
      <p:bldP spid="21" grpId="1" animBg="1"/>
      <p:bldP spid="20" grpId="0" animBg="1"/>
      <p:bldP spid="20" grpId="1" animBg="1"/>
      <p:bldP spid="19" grpId="0" animBg="1"/>
      <p:bldP spid="19" grpId="1" animBg="1"/>
      <p:bldP spid="18" grpId="0" animBg="1"/>
      <p:bldP spid="18" grpId="1" animBg="1"/>
      <p:bldP spid="17" grpId="0" animBg="1"/>
      <p:bldP spid="17" grpId="1" animBg="1"/>
      <p:bldP spid="16" grpId="0" animBg="1"/>
      <p:bldP spid="16" grpId="1" animBg="1"/>
      <p:bldP spid="15" grpId="0" animBg="1"/>
      <p:bldP spid="15" grpId="1" animBg="1"/>
      <p:bldP spid="14" grpId="0" animBg="1"/>
      <p:bldP spid="14" grpId="1" animBg="1"/>
      <p:bldP spid="13" grpId="0" animBg="1"/>
      <p:bldP spid="13" grpId="1" animBg="1"/>
      <p:bldP spid="12" grpId="0" animBg="1"/>
      <p:bldP spid="12" grpId="1" animBg="1"/>
      <p:bldP spid="11" grpId="0" animBg="1"/>
      <p:bldP spid="11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42197" y="5675879"/>
            <a:ext cx="1143000" cy="739670"/>
          </a:xfrm>
          <a:prstGeom prst="rect">
            <a:avLst/>
          </a:prstGeom>
        </p:spPr>
      </p:pic>
      <p:pic>
        <p:nvPicPr>
          <p:cNvPr id="15" name="Delete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5494" y="451413"/>
            <a:ext cx="1339482" cy="133948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164" y="629376"/>
            <a:ext cx="7943088" cy="591014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27365" y="5820413"/>
            <a:ext cx="1224557" cy="2622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42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1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42197" y="5675879"/>
            <a:ext cx="1143000" cy="739670"/>
          </a:xfrm>
          <a:prstGeom prst="rect">
            <a:avLst/>
          </a:prstGeom>
        </p:spPr>
      </p:pic>
      <p:pic>
        <p:nvPicPr>
          <p:cNvPr id="12" name="Delete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5494" y="451413"/>
            <a:ext cx="1339482" cy="133948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800" y="625856"/>
            <a:ext cx="8034528" cy="466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475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The snacking show"/>
          <p:cNvGrpSpPr/>
          <p:nvPr/>
        </p:nvGrpSpPr>
        <p:grpSpPr>
          <a:xfrm>
            <a:off x="6571252" y="-167209"/>
            <a:ext cx="1722282" cy="2255392"/>
            <a:chOff x="6707294" y="-155377"/>
            <a:chExt cx="1830286" cy="2396827"/>
          </a:xfrm>
        </p:grpSpPr>
        <p:sp>
          <p:nvSpPr>
            <p:cNvPr id="7" name="Left bar"/>
            <p:cNvSpPr/>
            <p:nvPr/>
          </p:nvSpPr>
          <p:spPr>
            <a:xfrm>
              <a:off x="7127299" y="-155377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ight bar"/>
            <p:cNvSpPr/>
            <p:nvPr/>
          </p:nvSpPr>
          <p:spPr>
            <a:xfrm>
              <a:off x="8107535" y="-155377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The snacking show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4" y="504420"/>
              <a:ext cx="1830286" cy="1737030"/>
            </a:xfrm>
            <a:prstGeom prst="rect">
              <a:avLst/>
            </a:prstGeom>
          </p:spPr>
        </p:pic>
      </p:grpSp>
      <p:pic>
        <p:nvPicPr>
          <p:cNvPr id="10" name="detective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3151" y="3614327"/>
            <a:ext cx="2214487" cy="3243671"/>
          </a:xfrm>
          <a:prstGeom prst="rect">
            <a:avLst/>
          </a:prstGeom>
        </p:spPr>
      </p:pic>
      <p:pic>
        <p:nvPicPr>
          <p:cNvPr id="18" name="after the lesso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492" y="2278380"/>
            <a:ext cx="7723632" cy="816864"/>
          </a:xfrm>
          <a:prstGeom prst="rect">
            <a:avLst/>
          </a:prstGeom>
        </p:spPr>
      </p:pic>
      <p:pic>
        <p:nvPicPr>
          <p:cNvPr id="15" name="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264" y="2856793"/>
            <a:ext cx="7572413" cy="591311"/>
          </a:xfrm>
          <a:prstGeom prst="rect">
            <a:avLst/>
          </a:prstGeom>
        </p:spPr>
      </p:pic>
      <p:pic>
        <p:nvPicPr>
          <p:cNvPr id="16" name="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719" y="3199375"/>
            <a:ext cx="7572413" cy="591312"/>
          </a:xfrm>
          <a:prstGeom prst="rect">
            <a:avLst/>
          </a:prstGeom>
        </p:spPr>
      </p:pic>
      <p:pic>
        <p:nvPicPr>
          <p:cNvPr id="19" name="objective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512" y="628396"/>
            <a:ext cx="3980688" cy="1475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83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0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3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3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The snacking show"/>
          <p:cNvGrpSpPr/>
          <p:nvPr/>
        </p:nvGrpSpPr>
        <p:grpSpPr>
          <a:xfrm>
            <a:off x="6571252" y="-167209"/>
            <a:ext cx="1722282" cy="2255392"/>
            <a:chOff x="6707294" y="-155377"/>
            <a:chExt cx="1830286" cy="2396827"/>
          </a:xfrm>
        </p:grpSpPr>
        <p:sp>
          <p:nvSpPr>
            <p:cNvPr id="22" name="Left bar"/>
            <p:cNvSpPr/>
            <p:nvPr/>
          </p:nvSpPr>
          <p:spPr>
            <a:xfrm>
              <a:off x="7127299" y="-155377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ight bar"/>
            <p:cNvSpPr/>
            <p:nvPr/>
          </p:nvSpPr>
          <p:spPr>
            <a:xfrm>
              <a:off x="8107535" y="-155377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4" name="The snacking show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4" y="504420"/>
              <a:ext cx="1830286" cy="1737030"/>
            </a:xfrm>
            <a:prstGeom prst="rect">
              <a:avLst/>
            </a:prstGeom>
          </p:spPr>
        </p:pic>
      </p:grpSp>
      <p:pic>
        <p:nvPicPr>
          <p:cNvPr id="11" name="top tip box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2" y="4276800"/>
            <a:ext cx="8168396" cy="2058849"/>
          </a:xfrm>
          <a:prstGeom prst="rect">
            <a:avLst/>
          </a:prstGeom>
        </p:spPr>
      </p:pic>
      <p:pic>
        <p:nvPicPr>
          <p:cNvPr id="3" name="fact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301" y="2160000"/>
            <a:ext cx="7205213" cy="2015998"/>
          </a:xfrm>
          <a:prstGeom prst="rect">
            <a:avLst/>
          </a:prstGeom>
        </p:spPr>
      </p:pic>
      <p:pic>
        <p:nvPicPr>
          <p:cNvPr id="10" name="key fact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486" y="679209"/>
            <a:ext cx="3639312" cy="1475232"/>
          </a:xfrm>
          <a:prstGeom prst="rect">
            <a:avLst/>
          </a:prstGeom>
        </p:spPr>
      </p:pic>
      <p:pic>
        <p:nvPicPr>
          <p:cNvPr id="18" name="Veggie Stick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9177">
            <a:off x="5765200" y="5941142"/>
            <a:ext cx="1169729" cy="525706"/>
          </a:xfrm>
          <a:prstGeom prst="rect">
            <a:avLst/>
          </a:prstGeom>
        </p:spPr>
      </p:pic>
      <p:pic>
        <p:nvPicPr>
          <p:cNvPr id="31" name="Snack Pack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6723">
            <a:off x="6516733" y="4576061"/>
            <a:ext cx="1778682" cy="814205"/>
          </a:xfrm>
          <a:prstGeom prst="rect">
            <a:avLst/>
          </a:prstGeom>
        </p:spPr>
      </p:pic>
      <p:pic>
        <p:nvPicPr>
          <p:cNvPr id="20" name="Sugar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3332" y="2610235"/>
            <a:ext cx="944538" cy="1627182"/>
          </a:xfrm>
          <a:prstGeom prst="rect">
            <a:avLst/>
          </a:prstGeom>
        </p:spPr>
      </p:pic>
      <p:pic>
        <p:nvPicPr>
          <p:cNvPr id="26" name="Sugar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900070">
            <a:off x="6412898" y="2115950"/>
            <a:ext cx="1049132" cy="1723266"/>
          </a:xfrm>
          <a:prstGeom prst="rect">
            <a:avLst/>
          </a:prstGeom>
        </p:spPr>
      </p:pic>
      <p:pic>
        <p:nvPicPr>
          <p:cNvPr id="27" name="fruit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6203" y="5536011"/>
            <a:ext cx="1367211" cy="947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495141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19" presetID="2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52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37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23" presetClass="entr" presetSubtype="3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(6*min(max(#ppt_w*#ppt_h,.3),1)-7.4)/-.7*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3" presetClass="entr" presetSubtype="3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(6*min(max(#ppt_w*#ppt_h,.3),1)-7.4)/-.7*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3" presetClass="entr" presetSubtype="3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(6*min(max(#ppt_w*#ppt_h,.3),1)-7.4)/-.7*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19" presetID="23" presetClass="entr" presetSubtype="52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52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37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23" presetClass="entr" presetSubtype="3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(6*min(max(#ppt_w*#ppt_h,.3),1)-7.4)/-.7*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3" presetClass="entr" presetSubtype="3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(6*min(max(#ppt_w*#ppt_h,.3),1)-7.4)/-.7*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3" presetClass="entr" presetSubtype="3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(6*min(max(#ppt_w*#ppt_h,.3),1)-7.4)/-.7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(6*min(max(#ppt_w*#ppt_h,.3),1)-7.4)/-.7*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The Snacking Show"/>
          <p:cNvGrpSpPr/>
          <p:nvPr/>
        </p:nvGrpSpPr>
        <p:grpSpPr>
          <a:xfrm>
            <a:off x="6667511" y="-102472"/>
            <a:ext cx="1879392" cy="2373410"/>
            <a:chOff x="6707296" y="-69946"/>
            <a:chExt cx="1830286" cy="2311396"/>
          </a:xfrm>
        </p:grpSpPr>
        <p:sp>
          <p:nvSpPr>
            <p:cNvPr id="31" name="Left Bar"/>
            <p:cNvSpPr/>
            <p:nvPr/>
          </p:nvSpPr>
          <p:spPr>
            <a:xfrm>
              <a:off x="7132956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ight Bar"/>
            <p:cNvSpPr/>
            <p:nvPr/>
          </p:nvSpPr>
          <p:spPr>
            <a:xfrm>
              <a:off x="8116361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3" name="The snacking show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0"/>
              <a:ext cx="1830286" cy="1737030"/>
            </a:xfrm>
            <a:prstGeom prst="rect">
              <a:avLst/>
            </a:prstGeom>
          </p:spPr>
        </p:pic>
      </p:grpSp>
      <p:pic>
        <p:nvPicPr>
          <p:cNvPr id="2" name="Right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6800" y="2844955"/>
            <a:ext cx="2750399" cy="3573689"/>
          </a:xfrm>
          <a:prstGeom prst="rect">
            <a:avLst/>
          </a:prstGeom>
        </p:spPr>
      </p:pic>
      <p:pic>
        <p:nvPicPr>
          <p:cNvPr id="38" name="flashing light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9400" y="3128333"/>
            <a:ext cx="2185200" cy="3006934"/>
          </a:xfrm>
          <a:prstGeom prst="rect">
            <a:avLst/>
          </a:prstGeom>
        </p:spPr>
      </p:pic>
      <p:pic>
        <p:nvPicPr>
          <p:cNvPr id="5" name="Wrong 2">
            <a:hlinkClick r:id="" action="ppaction://hlinkshowjump?jump=nextslide">
              <a:snd r:embed="rId7" name="Wrong_Buzzer_Sound_Effect.wav"/>
            </a:hlinkClick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2000" y="2840984"/>
            <a:ext cx="2750400" cy="3581633"/>
          </a:xfrm>
          <a:prstGeom prst="rect">
            <a:avLst/>
          </a:prstGeom>
        </p:spPr>
      </p:pic>
      <p:pic>
        <p:nvPicPr>
          <p:cNvPr id="14" name="Wrong 1">
            <a:hlinkClick r:id="" action="ppaction://hlinkshowjump?jump=nextslide">
              <a:snd r:embed="rId7" name="Wrong_Buzzer_Sound_Effect.wav"/>
            </a:hlinkClick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600" y="2840984"/>
            <a:ext cx="2750400" cy="3581632"/>
          </a:xfrm>
          <a:prstGeom prst="rect">
            <a:avLst/>
          </a:prstGeom>
        </p:spPr>
      </p:pic>
      <p:pic>
        <p:nvPicPr>
          <p:cNvPr id="6" name="Questio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532800"/>
            <a:ext cx="6685200" cy="2317861"/>
          </a:xfrm>
          <a:prstGeom prst="rect">
            <a:avLst/>
          </a:prstGeom>
        </p:spPr>
      </p:pic>
      <p:pic>
        <p:nvPicPr>
          <p:cNvPr id="11" name="next question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7449" y="5742432"/>
            <a:ext cx="1516169" cy="973618"/>
          </a:xfrm>
          <a:prstGeom prst="rect">
            <a:avLst/>
          </a:prstGeom>
        </p:spPr>
      </p:pic>
      <p:pic>
        <p:nvPicPr>
          <p:cNvPr id="3" name="How do you know?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736" y="2525184"/>
            <a:ext cx="3462528" cy="84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66611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900" decel="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900" decel="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900" decel="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0" presetClass="entr" presetSubtype="0" repeatCount="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4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3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Vibro Up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900" decel="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900" decel="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900" decel="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0" presetClass="entr" presetSubtype="0" repeatCount="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4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3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4" name="Vibro Up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rong answer!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144" y="2419847"/>
            <a:ext cx="7601712" cy="2018306"/>
          </a:xfrm>
          <a:prstGeom prst="rect">
            <a:avLst/>
          </a:prstGeom>
        </p:spPr>
      </p:pic>
      <p:pic>
        <p:nvPicPr>
          <p:cNvPr id="6" name="Back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4237" y="4581144"/>
            <a:ext cx="2186534" cy="1388780"/>
          </a:xfrm>
          <a:prstGeom prst="rect">
            <a:avLst/>
          </a:prstGeom>
        </p:spPr>
      </p:pic>
      <p:grpSp>
        <p:nvGrpSpPr>
          <p:cNvPr id="4" name="The Snacking Show"/>
          <p:cNvGrpSpPr/>
          <p:nvPr/>
        </p:nvGrpSpPr>
        <p:grpSpPr>
          <a:xfrm>
            <a:off x="6667511" y="-102472"/>
            <a:ext cx="1879392" cy="2373410"/>
            <a:chOff x="6707296" y="-69946"/>
            <a:chExt cx="1830286" cy="2311396"/>
          </a:xfrm>
        </p:grpSpPr>
        <p:sp>
          <p:nvSpPr>
            <p:cNvPr id="7" name="Left Bar"/>
            <p:cNvSpPr/>
            <p:nvPr/>
          </p:nvSpPr>
          <p:spPr>
            <a:xfrm>
              <a:off x="7132956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ight Bar"/>
            <p:cNvSpPr/>
            <p:nvPr/>
          </p:nvSpPr>
          <p:spPr>
            <a:xfrm>
              <a:off x="8116361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The snacking show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0"/>
              <a:ext cx="1830286" cy="17370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395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The Snacking Show"/>
          <p:cNvGrpSpPr/>
          <p:nvPr/>
        </p:nvGrpSpPr>
        <p:grpSpPr>
          <a:xfrm>
            <a:off x="6667511" y="-102472"/>
            <a:ext cx="1879392" cy="2373410"/>
            <a:chOff x="6707296" y="-69946"/>
            <a:chExt cx="1830286" cy="2311396"/>
          </a:xfrm>
        </p:grpSpPr>
        <p:sp>
          <p:nvSpPr>
            <p:cNvPr id="31" name="Left Bar"/>
            <p:cNvSpPr/>
            <p:nvPr/>
          </p:nvSpPr>
          <p:spPr>
            <a:xfrm>
              <a:off x="7132956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ight Bar"/>
            <p:cNvSpPr/>
            <p:nvPr/>
          </p:nvSpPr>
          <p:spPr>
            <a:xfrm>
              <a:off x="8116361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3" name="The snacking show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0"/>
              <a:ext cx="1830286" cy="1737030"/>
            </a:xfrm>
            <a:prstGeom prst="rect">
              <a:avLst/>
            </a:prstGeom>
          </p:spPr>
        </p:pic>
      </p:grpSp>
      <p:pic>
        <p:nvPicPr>
          <p:cNvPr id="2" name="Right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5049" y="2844956"/>
            <a:ext cx="2744301" cy="3573689"/>
          </a:xfrm>
          <a:prstGeom prst="rect">
            <a:avLst/>
          </a:prstGeom>
        </p:spPr>
      </p:pic>
      <p:pic>
        <p:nvPicPr>
          <p:cNvPr id="38" name="flashing light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4600" y="3128334"/>
            <a:ext cx="2185200" cy="3006932"/>
          </a:xfrm>
          <a:prstGeom prst="rect">
            <a:avLst/>
          </a:prstGeom>
        </p:spPr>
      </p:pic>
      <p:pic>
        <p:nvPicPr>
          <p:cNvPr id="5" name="Wrong 2">
            <a:hlinkClick r:id="" action="ppaction://hlinkshowjump?jump=nextslide">
              <a:snd r:embed="rId7" name="Wrong_Buzzer_Sound_Effect.wav"/>
            </a:hlinkClick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6800" y="2844955"/>
            <a:ext cx="2750399" cy="3573690"/>
          </a:xfrm>
          <a:prstGeom prst="rect">
            <a:avLst/>
          </a:prstGeom>
        </p:spPr>
      </p:pic>
      <p:pic>
        <p:nvPicPr>
          <p:cNvPr id="14" name="Wrong 1">
            <a:hlinkClick r:id="" action="ppaction://hlinkshowjump?jump=nextslide">
              <a:snd r:embed="rId7" name="Wrong_Buzzer_Sound_Effect.wav"/>
            </a:hlinkClick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600" y="2840984"/>
            <a:ext cx="2750400" cy="3581632"/>
          </a:xfrm>
          <a:prstGeom prst="rect">
            <a:avLst/>
          </a:prstGeom>
        </p:spPr>
      </p:pic>
      <p:pic>
        <p:nvPicPr>
          <p:cNvPr id="6" name="Questio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532800"/>
            <a:ext cx="6685200" cy="2317861"/>
          </a:xfrm>
          <a:prstGeom prst="rect">
            <a:avLst/>
          </a:prstGeom>
        </p:spPr>
      </p:pic>
      <p:pic>
        <p:nvPicPr>
          <p:cNvPr id="11" name="next question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7449" y="5742432"/>
            <a:ext cx="1516169" cy="973618"/>
          </a:xfrm>
          <a:prstGeom prst="rect">
            <a:avLst/>
          </a:prstGeom>
        </p:spPr>
      </p:pic>
      <p:pic>
        <p:nvPicPr>
          <p:cNvPr id="3" name="How do you know?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3080" y="2525184"/>
            <a:ext cx="3462528" cy="84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207585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900" decel="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900" decel="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900" decel="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0" presetClass="entr" presetSubtype="0" repeatCount="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4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3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Vibro Up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900" decel="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900" decel="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900" decel="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0" presetClass="entr" presetSubtype="0" repeatCount="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4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3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4" name="Vibro Up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rong answer!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144" y="2419847"/>
            <a:ext cx="7601712" cy="2018306"/>
          </a:xfrm>
          <a:prstGeom prst="rect">
            <a:avLst/>
          </a:prstGeom>
        </p:spPr>
      </p:pic>
      <p:pic>
        <p:nvPicPr>
          <p:cNvPr id="6" name="Back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4237" y="4581144"/>
            <a:ext cx="2186534" cy="1388780"/>
          </a:xfrm>
          <a:prstGeom prst="rect">
            <a:avLst/>
          </a:prstGeom>
        </p:spPr>
      </p:pic>
      <p:grpSp>
        <p:nvGrpSpPr>
          <p:cNvPr id="4" name="The Snacking Show"/>
          <p:cNvGrpSpPr/>
          <p:nvPr/>
        </p:nvGrpSpPr>
        <p:grpSpPr>
          <a:xfrm>
            <a:off x="6667511" y="-102472"/>
            <a:ext cx="1879392" cy="2373410"/>
            <a:chOff x="6707296" y="-69946"/>
            <a:chExt cx="1830286" cy="2311396"/>
          </a:xfrm>
        </p:grpSpPr>
        <p:sp>
          <p:nvSpPr>
            <p:cNvPr id="7" name="Left Bar"/>
            <p:cNvSpPr/>
            <p:nvPr/>
          </p:nvSpPr>
          <p:spPr>
            <a:xfrm>
              <a:off x="7132956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ight Bar"/>
            <p:cNvSpPr/>
            <p:nvPr/>
          </p:nvSpPr>
          <p:spPr>
            <a:xfrm>
              <a:off x="8116361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The snacking show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0"/>
              <a:ext cx="1830286" cy="17370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25597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The Snacking Show"/>
          <p:cNvGrpSpPr/>
          <p:nvPr/>
        </p:nvGrpSpPr>
        <p:grpSpPr>
          <a:xfrm>
            <a:off x="6667511" y="-102472"/>
            <a:ext cx="1879392" cy="2373410"/>
            <a:chOff x="6707296" y="-69946"/>
            <a:chExt cx="1830286" cy="2311396"/>
          </a:xfrm>
        </p:grpSpPr>
        <p:sp>
          <p:nvSpPr>
            <p:cNvPr id="31" name="Left Bar"/>
            <p:cNvSpPr/>
            <p:nvPr/>
          </p:nvSpPr>
          <p:spPr>
            <a:xfrm>
              <a:off x="7132956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ight Bar"/>
            <p:cNvSpPr/>
            <p:nvPr/>
          </p:nvSpPr>
          <p:spPr>
            <a:xfrm>
              <a:off x="8116361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3" name="The snacking show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0"/>
              <a:ext cx="1830286" cy="1737030"/>
            </a:xfrm>
            <a:prstGeom prst="rect">
              <a:avLst/>
            </a:prstGeom>
          </p:spPr>
        </p:pic>
      </p:grpSp>
      <p:pic>
        <p:nvPicPr>
          <p:cNvPr id="2" name="Right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5049" y="2844956"/>
            <a:ext cx="2744300" cy="3573689"/>
          </a:xfrm>
          <a:prstGeom prst="rect">
            <a:avLst/>
          </a:prstGeom>
        </p:spPr>
      </p:pic>
      <p:pic>
        <p:nvPicPr>
          <p:cNvPr id="38" name="flashing light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4600" y="3128334"/>
            <a:ext cx="2185199" cy="3006932"/>
          </a:xfrm>
          <a:prstGeom prst="rect">
            <a:avLst/>
          </a:prstGeom>
        </p:spPr>
      </p:pic>
      <p:pic>
        <p:nvPicPr>
          <p:cNvPr id="5" name="Wrong 2">
            <a:hlinkClick r:id="" action="ppaction://hlinkshowjump?jump=nextslide">
              <a:snd r:embed="rId7" name="Wrong_Buzzer_Sound_Effect.wav"/>
            </a:hlinkClick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6800" y="2844955"/>
            <a:ext cx="2750399" cy="3573689"/>
          </a:xfrm>
          <a:prstGeom prst="rect">
            <a:avLst/>
          </a:prstGeom>
        </p:spPr>
      </p:pic>
      <p:pic>
        <p:nvPicPr>
          <p:cNvPr id="14" name="Wrong 1">
            <a:hlinkClick r:id="" action="ppaction://hlinkshowjump?jump=nextslide">
              <a:snd r:embed="rId7" name="Wrong_Buzzer_Sound_Effect.wav"/>
            </a:hlinkClick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600" y="2840984"/>
            <a:ext cx="2750400" cy="3581632"/>
          </a:xfrm>
          <a:prstGeom prst="rect">
            <a:avLst/>
          </a:prstGeom>
        </p:spPr>
      </p:pic>
      <p:pic>
        <p:nvPicPr>
          <p:cNvPr id="6" name="Questio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532800"/>
            <a:ext cx="6685200" cy="2317861"/>
          </a:xfrm>
          <a:prstGeom prst="rect">
            <a:avLst/>
          </a:prstGeom>
        </p:spPr>
      </p:pic>
      <p:pic>
        <p:nvPicPr>
          <p:cNvPr id="11" name="next question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7450" y="5742432"/>
            <a:ext cx="1516166" cy="973616"/>
          </a:xfrm>
          <a:prstGeom prst="rect">
            <a:avLst/>
          </a:prstGeom>
        </p:spPr>
      </p:pic>
      <p:pic>
        <p:nvPicPr>
          <p:cNvPr id="3" name="How do you know?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3080" y="2525184"/>
            <a:ext cx="3462528" cy="84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88787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900" decel="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900" decel="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900" decel="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0" presetClass="entr" presetSubtype="0" repeatCount="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4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3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Vibro Up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900" decel="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900" decel="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900" decel="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0" presetClass="entr" presetSubtype="0" repeatCount="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4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3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4" name="Vibro Up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rong answer!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144" y="2419847"/>
            <a:ext cx="7601712" cy="2018306"/>
          </a:xfrm>
          <a:prstGeom prst="rect">
            <a:avLst/>
          </a:prstGeom>
        </p:spPr>
      </p:pic>
      <p:pic>
        <p:nvPicPr>
          <p:cNvPr id="6" name="Back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4237" y="4581144"/>
            <a:ext cx="2186534" cy="1388780"/>
          </a:xfrm>
          <a:prstGeom prst="rect">
            <a:avLst/>
          </a:prstGeom>
        </p:spPr>
      </p:pic>
      <p:grpSp>
        <p:nvGrpSpPr>
          <p:cNvPr id="4" name="The Snacking Show"/>
          <p:cNvGrpSpPr/>
          <p:nvPr/>
        </p:nvGrpSpPr>
        <p:grpSpPr>
          <a:xfrm>
            <a:off x="6667511" y="-102472"/>
            <a:ext cx="1879392" cy="2373410"/>
            <a:chOff x="6707296" y="-69946"/>
            <a:chExt cx="1830286" cy="2311396"/>
          </a:xfrm>
        </p:grpSpPr>
        <p:sp>
          <p:nvSpPr>
            <p:cNvPr id="7" name="Left Bar"/>
            <p:cNvSpPr/>
            <p:nvPr/>
          </p:nvSpPr>
          <p:spPr>
            <a:xfrm>
              <a:off x="7132956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ight Bar"/>
            <p:cNvSpPr/>
            <p:nvPr/>
          </p:nvSpPr>
          <p:spPr>
            <a:xfrm>
              <a:off x="8116361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The snacking show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0"/>
              <a:ext cx="1830286" cy="17370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2021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Top tip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700" y="390485"/>
            <a:ext cx="6254496" cy="3511296"/>
          </a:xfrm>
          <a:prstGeom prst="rect">
            <a:avLst/>
          </a:prstGeom>
        </p:spPr>
      </p:pic>
      <p:pic>
        <p:nvPicPr>
          <p:cNvPr id="6" name="healthier snacks..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192" y="2614318"/>
            <a:ext cx="8357616" cy="1993392"/>
          </a:xfrm>
          <a:prstGeom prst="rect">
            <a:avLst/>
          </a:prstGeom>
        </p:spPr>
      </p:pic>
      <p:pic>
        <p:nvPicPr>
          <p:cNvPr id="15" name="Grape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915302">
            <a:off x="6398881" y="2888581"/>
            <a:ext cx="716626" cy="1080838"/>
          </a:xfrm>
          <a:prstGeom prst="rect">
            <a:avLst/>
          </a:prstGeom>
        </p:spPr>
      </p:pic>
      <p:pic>
        <p:nvPicPr>
          <p:cNvPr id="16" name="Strawb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06498">
            <a:off x="7582358" y="4135417"/>
            <a:ext cx="1179540" cy="761560"/>
          </a:xfrm>
          <a:prstGeom prst="rect">
            <a:avLst/>
          </a:prstGeom>
        </p:spPr>
      </p:pic>
      <p:pic>
        <p:nvPicPr>
          <p:cNvPr id="12" name="Carrot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6545" y="2723860"/>
            <a:ext cx="936340" cy="1201118"/>
          </a:xfrm>
          <a:prstGeom prst="rect">
            <a:avLst/>
          </a:prstGeom>
        </p:spPr>
      </p:pic>
      <p:grpSp>
        <p:nvGrpSpPr>
          <p:cNvPr id="23" name="The Snacking Show"/>
          <p:cNvGrpSpPr/>
          <p:nvPr/>
        </p:nvGrpSpPr>
        <p:grpSpPr>
          <a:xfrm>
            <a:off x="6667511" y="-101623"/>
            <a:ext cx="1879391" cy="2372561"/>
            <a:chOff x="6707296" y="-69119"/>
            <a:chExt cx="1830285" cy="2310569"/>
          </a:xfrm>
        </p:grpSpPr>
        <p:sp>
          <p:nvSpPr>
            <p:cNvPr id="28" name="Left Bar"/>
            <p:cNvSpPr/>
            <p:nvPr/>
          </p:nvSpPr>
          <p:spPr>
            <a:xfrm>
              <a:off x="7132956" y="-69119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ight Bar"/>
            <p:cNvSpPr/>
            <p:nvPr/>
          </p:nvSpPr>
          <p:spPr>
            <a:xfrm>
              <a:off x="8113191" y="-69119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0" name="The snacking show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1"/>
              <a:ext cx="1830285" cy="1737029"/>
            </a:xfrm>
            <a:prstGeom prst="rect">
              <a:avLst/>
            </a:prstGeom>
          </p:spPr>
        </p:pic>
      </p:grpSp>
      <p:pic>
        <p:nvPicPr>
          <p:cNvPr id="10" name="Joke time!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7180" y="4919980"/>
            <a:ext cx="3425952" cy="1341120"/>
          </a:xfrm>
          <a:prstGeom prst="rect">
            <a:avLst/>
          </a:prstGeom>
        </p:spPr>
      </p:pic>
      <p:pic>
        <p:nvPicPr>
          <p:cNvPr id="9" name="joke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3312" y="5104612"/>
            <a:ext cx="4771280" cy="1027736"/>
          </a:xfrm>
          <a:prstGeom prst="rect">
            <a:avLst/>
          </a:prstGeom>
        </p:spPr>
      </p:pic>
      <p:pic>
        <p:nvPicPr>
          <p:cNvPr id="8" name="punchline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2116" y="5529580"/>
            <a:ext cx="3239240" cy="1036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163417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2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3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Tick Tock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47" presetID="3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48" dur="1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1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3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Comedy-Punchline-Rimshot-Comedy-Drum-Sound-Effect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61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2483 0.00301 L -0.15295 -0.02523 " pathEditMode="relative" ptsTypes="AA">
                                          <p:cBhvr>
                                            <p:cTn id="62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3" presetID="6" presetClass="emph" presetSubtype="0" repeatCount="indefinite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64" dur="100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90000" y="9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3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4" name="Tick Tock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47" presetID="3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48" dur="1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1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3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5" name="Comedy-Punchline-Rimshot-Comedy-Drum-Sound-Effect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61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2483 0.00301 L -0.15295 -0.02523 " pathEditMode="relative" ptsTypes="AA">
                                          <p:cBhvr>
                                            <p:cTn id="62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3" presetID="6" presetClass="emph" presetSubtype="0" repeatCount="indefinite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64" dur="100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90000" y="9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The Snacking Show"/>
          <p:cNvGrpSpPr/>
          <p:nvPr/>
        </p:nvGrpSpPr>
        <p:grpSpPr>
          <a:xfrm>
            <a:off x="6667511" y="-102472"/>
            <a:ext cx="1879392" cy="2373410"/>
            <a:chOff x="6707296" y="-69946"/>
            <a:chExt cx="1830286" cy="2311396"/>
          </a:xfrm>
        </p:grpSpPr>
        <p:sp>
          <p:nvSpPr>
            <p:cNvPr id="31" name="Left Bar"/>
            <p:cNvSpPr/>
            <p:nvPr/>
          </p:nvSpPr>
          <p:spPr>
            <a:xfrm>
              <a:off x="7132956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ight Bar"/>
            <p:cNvSpPr/>
            <p:nvPr/>
          </p:nvSpPr>
          <p:spPr>
            <a:xfrm>
              <a:off x="8116361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3" name="The snacking show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0"/>
              <a:ext cx="1830286" cy="1737030"/>
            </a:xfrm>
            <a:prstGeom prst="rect">
              <a:avLst/>
            </a:prstGeom>
          </p:spPr>
        </p:pic>
      </p:grpSp>
      <p:pic>
        <p:nvPicPr>
          <p:cNvPr id="2" name="Right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5049" y="2844956"/>
            <a:ext cx="2744300" cy="3573688"/>
          </a:xfrm>
          <a:prstGeom prst="rect">
            <a:avLst/>
          </a:prstGeom>
        </p:spPr>
      </p:pic>
      <p:pic>
        <p:nvPicPr>
          <p:cNvPr id="38" name="flashing light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4600" y="3128334"/>
            <a:ext cx="2185199" cy="3006931"/>
          </a:xfrm>
          <a:prstGeom prst="rect">
            <a:avLst/>
          </a:prstGeom>
        </p:spPr>
      </p:pic>
      <p:pic>
        <p:nvPicPr>
          <p:cNvPr id="5" name="Wrong 2">
            <a:hlinkClick r:id="" action="ppaction://hlinkshowjump?jump=nextslide">
              <a:snd r:embed="rId7" name="Wrong_Buzzer_Sound_Effect.wav"/>
            </a:hlinkClick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6800" y="2844955"/>
            <a:ext cx="2750398" cy="3573689"/>
          </a:xfrm>
          <a:prstGeom prst="rect">
            <a:avLst/>
          </a:prstGeom>
        </p:spPr>
      </p:pic>
      <p:pic>
        <p:nvPicPr>
          <p:cNvPr id="14" name="Wrong 1">
            <a:hlinkClick r:id="" action="ppaction://hlinkshowjump?jump=nextslide">
              <a:snd r:embed="rId7" name="Wrong_Buzzer_Sound_Effect.wav"/>
            </a:hlinkClick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600" y="2840984"/>
            <a:ext cx="2750400" cy="3581632"/>
          </a:xfrm>
          <a:prstGeom prst="rect">
            <a:avLst/>
          </a:prstGeom>
        </p:spPr>
      </p:pic>
      <p:pic>
        <p:nvPicPr>
          <p:cNvPr id="6" name="Questio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532800"/>
            <a:ext cx="6685199" cy="2317861"/>
          </a:xfrm>
          <a:prstGeom prst="rect">
            <a:avLst/>
          </a:prstGeom>
        </p:spPr>
      </p:pic>
      <p:pic>
        <p:nvPicPr>
          <p:cNvPr id="11" name="next question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7449" y="5742432"/>
            <a:ext cx="1516169" cy="973618"/>
          </a:xfrm>
          <a:prstGeom prst="rect">
            <a:avLst/>
          </a:prstGeom>
        </p:spPr>
      </p:pic>
      <p:pic>
        <p:nvPicPr>
          <p:cNvPr id="3" name="How do you know?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3080" y="2525184"/>
            <a:ext cx="3462528" cy="84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199303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900" decel="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900" decel="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900" decel="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0" presetClass="entr" presetSubtype="0" repeatCount="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4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3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Vibro Up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900" decel="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900" decel="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900" decel="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0" presetClass="entr" presetSubtype="0" repeatCount="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4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3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4" name="Vibro Up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rong answer!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144" y="2419847"/>
            <a:ext cx="7601712" cy="2018306"/>
          </a:xfrm>
          <a:prstGeom prst="rect">
            <a:avLst/>
          </a:prstGeom>
        </p:spPr>
      </p:pic>
      <p:pic>
        <p:nvPicPr>
          <p:cNvPr id="6" name="Back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4237" y="4581144"/>
            <a:ext cx="2186534" cy="1388780"/>
          </a:xfrm>
          <a:prstGeom prst="rect">
            <a:avLst/>
          </a:prstGeom>
        </p:spPr>
      </p:pic>
      <p:grpSp>
        <p:nvGrpSpPr>
          <p:cNvPr id="4" name="The Snacking Show"/>
          <p:cNvGrpSpPr/>
          <p:nvPr/>
        </p:nvGrpSpPr>
        <p:grpSpPr>
          <a:xfrm>
            <a:off x="6667511" y="-102472"/>
            <a:ext cx="1879392" cy="2373410"/>
            <a:chOff x="6707296" y="-69946"/>
            <a:chExt cx="1830286" cy="2311396"/>
          </a:xfrm>
        </p:grpSpPr>
        <p:sp>
          <p:nvSpPr>
            <p:cNvPr id="7" name="Left Bar"/>
            <p:cNvSpPr/>
            <p:nvPr/>
          </p:nvSpPr>
          <p:spPr>
            <a:xfrm>
              <a:off x="7132956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ight Bar"/>
            <p:cNvSpPr/>
            <p:nvPr/>
          </p:nvSpPr>
          <p:spPr>
            <a:xfrm>
              <a:off x="8116361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The snacking show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0"/>
              <a:ext cx="1830286" cy="17370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1949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The Snacking Show"/>
          <p:cNvGrpSpPr/>
          <p:nvPr/>
        </p:nvGrpSpPr>
        <p:grpSpPr>
          <a:xfrm>
            <a:off x="6667511" y="-102472"/>
            <a:ext cx="1879392" cy="2373410"/>
            <a:chOff x="6707296" y="-69946"/>
            <a:chExt cx="1830286" cy="2311396"/>
          </a:xfrm>
        </p:grpSpPr>
        <p:sp>
          <p:nvSpPr>
            <p:cNvPr id="31" name="Left Bar"/>
            <p:cNvSpPr/>
            <p:nvPr/>
          </p:nvSpPr>
          <p:spPr>
            <a:xfrm>
              <a:off x="7132956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ight Bar"/>
            <p:cNvSpPr/>
            <p:nvPr/>
          </p:nvSpPr>
          <p:spPr>
            <a:xfrm>
              <a:off x="8116361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3" name="The snacking show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0"/>
              <a:ext cx="1830286" cy="1737030"/>
            </a:xfrm>
            <a:prstGeom prst="rect">
              <a:avLst/>
            </a:prstGeom>
          </p:spPr>
        </p:pic>
      </p:grpSp>
      <p:pic>
        <p:nvPicPr>
          <p:cNvPr id="2" name="Right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600" y="2844956"/>
            <a:ext cx="2744299" cy="3573688"/>
          </a:xfrm>
          <a:prstGeom prst="rect">
            <a:avLst/>
          </a:prstGeom>
        </p:spPr>
      </p:pic>
      <p:pic>
        <p:nvPicPr>
          <p:cNvPr id="38" name="flashing light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151" y="3128335"/>
            <a:ext cx="2185198" cy="3006931"/>
          </a:xfrm>
          <a:prstGeom prst="rect">
            <a:avLst/>
          </a:prstGeom>
        </p:spPr>
      </p:pic>
      <p:pic>
        <p:nvPicPr>
          <p:cNvPr id="5" name="Wrong 2">
            <a:hlinkClick r:id="" action="ppaction://hlinkshowjump?jump=nextslide">
              <a:snd r:embed="rId7" name="Wrong_Buzzer_Sound_Effect.wav"/>
            </a:hlinkClick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5050" y="2844955"/>
            <a:ext cx="2744300" cy="3573689"/>
          </a:xfrm>
          <a:prstGeom prst="rect">
            <a:avLst/>
          </a:prstGeom>
        </p:spPr>
      </p:pic>
      <p:pic>
        <p:nvPicPr>
          <p:cNvPr id="14" name="Wrong 1">
            <a:hlinkClick r:id="" action="ppaction://hlinkshowjump?jump=nextslide">
              <a:snd r:embed="rId7" name="Wrong_Buzzer_Sound_Effect.wav"/>
            </a:hlinkClick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6800" y="2844955"/>
            <a:ext cx="2750400" cy="3573690"/>
          </a:xfrm>
          <a:prstGeom prst="rect">
            <a:avLst/>
          </a:prstGeom>
        </p:spPr>
      </p:pic>
      <p:pic>
        <p:nvPicPr>
          <p:cNvPr id="6" name="Questio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532800"/>
            <a:ext cx="6685199" cy="2317861"/>
          </a:xfrm>
          <a:prstGeom prst="rect">
            <a:avLst/>
          </a:prstGeom>
        </p:spPr>
      </p:pic>
      <p:pic>
        <p:nvPicPr>
          <p:cNvPr id="11" name="next question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7449" y="5742432"/>
            <a:ext cx="1516169" cy="973618"/>
          </a:xfrm>
          <a:prstGeom prst="rect">
            <a:avLst/>
          </a:prstGeom>
        </p:spPr>
      </p:pic>
      <p:pic>
        <p:nvPicPr>
          <p:cNvPr id="3" name="How do you know?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48" y="2525184"/>
            <a:ext cx="3462528" cy="84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972297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900" decel="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900" decel="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900" decel="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0" presetClass="entr" presetSubtype="0" repeatCount="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4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3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Vibro Up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900" decel="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900" decel="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900" decel="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0" presetClass="entr" presetSubtype="0" repeatCount="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4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3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4" name="Vibro Up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rong answer!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144" y="2419847"/>
            <a:ext cx="7601712" cy="2018306"/>
          </a:xfrm>
          <a:prstGeom prst="rect">
            <a:avLst/>
          </a:prstGeom>
        </p:spPr>
      </p:pic>
      <p:pic>
        <p:nvPicPr>
          <p:cNvPr id="6" name="Back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4237" y="4581144"/>
            <a:ext cx="2186534" cy="1388780"/>
          </a:xfrm>
          <a:prstGeom prst="rect">
            <a:avLst/>
          </a:prstGeom>
        </p:spPr>
      </p:pic>
      <p:grpSp>
        <p:nvGrpSpPr>
          <p:cNvPr id="4" name="The Snacking Show"/>
          <p:cNvGrpSpPr/>
          <p:nvPr/>
        </p:nvGrpSpPr>
        <p:grpSpPr>
          <a:xfrm>
            <a:off x="6667511" y="-102472"/>
            <a:ext cx="1879392" cy="2373410"/>
            <a:chOff x="6707296" y="-69946"/>
            <a:chExt cx="1830286" cy="2311396"/>
          </a:xfrm>
        </p:grpSpPr>
        <p:sp>
          <p:nvSpPr>
            <p:cNvPr id="7" name="Left Bar"/>
            <p:cNvSpPr/>
            <p:nvPr/>
          </p:nvSpPr>
          <p:spPr>
            <a:xfrm>
              <a:off x="7132956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ight Bar"/>
            <p:cNvSpPr/>
            <p:nvPr/>
          </p:nvSpPr>
          <p:spPr>
            <a:xfrm>
              <a:off x="8116361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The snacking show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0"/>
              <a:ext cx="1830286" cy="17370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9789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The Snacking Show"/>
          <p:cNvGrpSpPr/>
          <p:nvPr/>
        </p:nvGrpSpPr>
        <p:grpSpPr>
          <a:xfrm>
            <a:off x="6667511" y="-102472"/>
            <a:ext cx="1879392" cy="2373410"/>
            <a:chOff x="6707296" y="-69946"/>
            <a:chExt cx="1830286" cy="2311396"/>
          </a:xfrm>
        </p:grpSpPr>
        <p:sp>
          <p:nvSpPr>
            <p:cNvPr id="31" name="Left Bar"/>
            <p:cNvSpPr/>
            <p:nvPr/>
          </p:nvSpPr>
          <p:spPr>
            <a:xfrm>
              <a:off x="7132956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ight Bar"/>
            <p:cNvSpPr/>
            <p:nvPr/>
          </p:nvSpPr>
          <p:spPr>
            <a:xfrm>
              <a:off x="8116361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3" name="The snacking show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0"/>
              <a:ext cx="1830286" cy="1737030"/>
            </a:xfrm>
            <a:prstGeom prst="rect">
              <a:avLst/>
            </a:prstGeom>
          </p:spPr>
        </p:pic>
      </p:grpSp>
      <p:pic>
        <p:nvPicPr>
          <p:cNvPr id="2" name="Right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6800" y="2844955"/>
            <a:ext cx="2750400" cy="3573690"/>
          </a:xfrm>
          <a:prstGeom prst="rect">
            <a:avLst/>
          </a:prstGeom>
        </p:spPr>
      </p:pic>
      <p:pic>
        <p:nvPicPr>
          <p:cNvPr id="38" name="flashing light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9400" y="3128334"/>
            <a:ext cx="2185200" cy="3006932"/>
          </a:xfrm>
          <a:prstGeom prst="rect">
            <a:avLst/>
          </a:prstGeom>
        </p:spPr>
      </p:pic>
      <p:pic>
        <p:nvPicPr>
          <p:cNvPr id="5" name="Wrong 2">
            <a:hlinkClick r:id="" action="ppaction://hlinkshowjump?jump=nextslide">
              <a:snd r:embed="rId7" name="Wrong_Buzzer_Sound_Effect.wav"/>
            </a:hlinkClick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2000" y="2840984"/>
            <a:ext cx="2750400" cy="3581632"/>
          </a:xfrm>
          <a:prstGeom prst="rect">
            <a:avLst/>
          </a:prstGeom>
        </p:spPr>
      </p:pic>
      <p:pic>
        <p:nvPicPr>
          <p:cNvPr id="14" name="Wrong 1">
            <a:hlinkClick r:id="" action="ppaction://hlinkshowjump?jump=nextslide">
              <a:snd r:embed="rId7" name="Wrong_Buzzer_Sound_Effect.wav"/>
            </a:hlinkClick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600" y="2840984"/>
            <a:ext cx="2750400" cy="3581632"/>
          </a:xfrm>
          <a:prstGeom prst="rect">
            <a:avLst/>
          </a:prstGeom>
        </p:spPr>
      </p:pic>
      <p:pic>
        <p:nvPicPr>
          <p:cNvPr id="6" name="Questio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532800"/>
            <a:ext cx="6685199" cy="2317861"/>
          </a:xfrm>
          <a:prstGeom prst="rect">
            <a:avLst/>
          </a:prstGeom>
        </p:spPr>
      </p:pic>
      <p:pic>
        <p:nvPicPr>
          <p:cNvPr id="11" name="next question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7450" y="5742432"/>
            <a:ext cx="1516166" cy="973616"/>
          </a:xfrm>
          <a:prstGeom prst="rect">
            <a:avLst/>
          </a:prstGeom>
        </p:spPr>
      </p:pic>
      <p:pic>
        <p:nvPicPr>
          <p:cNvPr id="3" name="How do you know?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736" y="2525184"/>
            <a:ext cx="3462528" cy="84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157955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900" decel="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900" decel="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900" decel="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0" presetClass="entr" presetSubtype="0" repeatCount="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4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3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Vibro Up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900" decel="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900" decel="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900" decel="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0" presetClass="entr" presetSubtype="0" repeatCount="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4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3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4" name="Vibro Up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rong answer!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144" y="2419847"/>
            <a:ext cx="7601712" cy="2018306"/>
          </a:xfrm>
          <a:prstGeom prst="rect">
            <a:avLst/>
          </a:prstGeom>
        </p:spPr>
      </p:pic>
      <p:pic>
        <p:nvPicPr>
          <p:cNvPr id="6" name="Back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4237" y="4581144"/>
            <a:ext cx="2186534" cy="1388780"/>
          </a:xfrm>
          <a:prstGeom prst="rect">
            <a:avLst/>
          </a:prstGeom>
        </p:spPr>
      </p:pic>
      <p:grpSp>
        <p:nvGrpSpPr>
          <p:cNvPr id="4" name="The Snacking Show"/>
          <p:cNvGrpSpPr/>
          <p:nvPr/>
        </p:nvGrpSpPr>
        <p:grpSpPr>
          <a:xfrm>
            <a:off x="6667511" y="-102472"/>
            <a:ext cx="1879392" cy="2373410"/>
            <a:chOff x="6707296" y="-69946"/>
            <a:chExt cx="1830286" cy="2311396"/>
          </a:xfrm>
        </p:grpSpPr>
        <p:sp>
          <p:nvSpPr>
            <p:cNvPr id="7" name="Left Bar"/>
            <p:cNvSpPr/>
            <p:nvPr/>
          </p:nvSpPr>
          <p:spPr>
            <a:xfrm>
              <a:off x="7132956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ight Bar"/>
            <p:cNvSpPr/>
            <p:nvPr/>
          </p:nvSpPr>
          <p:spPr>
            <a:xfrm>
              <a:off x="8116361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The snacking show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0"/>
              <a:ext cx="1830286" cy="17370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34541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Top tip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700" y="390485"/>
            <a:ext cx="6254496" cy="3511296"/>
          </a:xfrm>
          <a:prstGeom prst="rect">
            <a:avLst/>
          </a:prstGeom>
        </p:spPr>
      </p:pic>
      <p:pic>
        <p:nvPicPr>
          <p:cNvPr id="6" name="healthier snacks..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192" y="2614318"/>
            <a:ext cx="8357616" cy="1993392"/>
          </a:xfrm>
          <a:prstGeom prst="rect">
            <a:avLst/>
          </a:prstGeom>
        </p:spPr>
      </p:pic>
      <p:grpSp>
        <p:nvGrpSpPr>
          <p:cNvPr id="23" name="The Snacking Show"/>
          <p:cNvGrpSpPr/>
          <p:nvPr/>
        </p:nvGrpSpPr>
        <p:grpSpPr>
          <a:xfrm>
            <a:off x="6667511" y="-101623"/>
            <a:ext cx="1879391" cy="2372561"/>
            <a:chOff x="6707296" y="-69119"/>
            <a:chExt cx="1830285" cy="2310569"/>
          </a:xfrm>
        </p:grpSpPr>
        <p:sp>
          <p:nvSpPr>
            <p:cNvPr id="28" name="Left Bar"/>
            <p:cNvSpPr/>
            <p:nvPr/>
          </p:nvSpPr>
          <p:spPr>
            <a:xfrm>
              <a:off x="7132956" y="-69119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ight Bar"/>
            <p:cNvSpPr/>
            <p:nvPr/>
          </p:nvSpPr>
          <p:spPr>
            <a:xfrm>
              <a:off x="8113191" y="-69119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0" name="The snacking show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1"/>
              <a:ext cx="1830285" cy="1737029"/>
            </a:xfrm>
            <a:prstGeom prst="rect">
              <a:avLst/>
            </a:prstGeom>
          </p:spPr>
        </p:pic>
      </p:grpSp>
      <p:pic>
        <p:nvPicPr>
          <p:cNvPr id="10" name="Joke time!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7180" y="4919980"/>
            <a:ext cx="3425952" cy="1341120"/>
          </a:xfrm>
          <a:prstGeom prst="rect">
            <a:avLst/>
          </a:prstGeom>
        </p:spPr>
      </p:pic>
      <p:pic>
        <p:nvPicPr>
          <p:cNvPr id="9" name="joke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4783" y="5104612"/>
            <a:ext cx="4748337" cy="1027736"/>
          </a:xfrm>
          <a:prstGeom prst="rect">
            <a:avLst/>
          </a:prstGeom>
        </p:spPr>
      </p:pic>
      <p:pic>
        <p:nvPicPr>
          <p:cNvPr id="8" name="punchline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2116" y="5633364"/>
            <a:ext cx="3239240" cy="828752"/>
          </a:xfrm>
          <a:prstGeom prst="rect">
            <a:avLst/>
          </a:prstGeom>
        </p:spPr>
      </p:pic>
      <p:pic>
        <p:nvPicPr>
          <p:cNvPr id="14" name="water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701162">
            <a:off x="7015076" y="2455789"/>
            <a:ext cx="461658" cy="1475265"/>
          </a:xfrm>
          <a:prstGeom prst="rect">
            <a:avLst/>
          </a:prstGeom>
        </p:spPr>
      </p:pic>
      <p:pic>
        <p:nvPicPr>
          <p:cNvPr id="17" name="water glass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40247">
            <a:off x="6283982" y="3375175"/>
            <a:ext cx="800099" cy="1288145"/>
          </a:xfrm>
          <a:prstGeom prst="rect">
            <a:avLst/>
          </a:prstGeom>
        </p:spPr>
      </p:pic>
      <p:pic>
        <p:nvPicPr>
          <p:cNvPr id="18" name="milk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69331">
            <a:off x="7982916" y="3159666"/>
            <a:ext cx="597720" cy="1314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774329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2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3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Tick Tock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47" presetID="3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48" dur="1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1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3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4" name="Comedy-Punchline-Rimshot-Comedy-Drum-Sound-Effect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61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2483 0.00301 L -0.15295 -0.02523 " pathEditMode="relative" ptsTypes="AA">
                                          <p:cBhvr>
                                            <p:cTn id="62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3" presetID="6" presetClass="emph" presetSubtype="0" repeatCount="indefinite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64" dur="100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90000" y="9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1" fill="hold">
                          <p:stCondLst>
                            <p:cond delay="indefinite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3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3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4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4" name="Tick Tock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47" presetID="31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48" dur="1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9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out" filter="fade">
                                          <p:cBhvr>
                                            <p:cTn id="51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31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5" name="Comedy-Punchline-Rimshot-Comedy-Drum-Sound-Effect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61" presetID="0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2483 0.00301 L -0.15295 -0.02523 " pathEditMode="relative" ptsTypes="AA">
                                          <p:cBhvr>
                                            <p:cTn id="62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63" presetID="6" presetClass="emph" presetSubtype="0" repeatCount="indefinite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64" dur="100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90000" y="9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Questio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583200"/>
            <a:ext cx="6733649" cy="2260800"/>
          </a:xfrm>
          <a:prstGeom prst="rect">
            <a:avLst/>
          </a:prstGeom>
        </p:spPr>
      </p:pic>
      <p:grpSp>
        <p:nvGrpSpPr>
          <p:cNvPr id="30" name="The Snacking Show"/>
          <p:cNvGrpSpPr/>
          <p:nvPr/>
        </p:nvGrpSpPr>
        <p:grpSpPr>
          <a:xfrm>
            <a:off x="6667511" y="-102472"/>
            <a:ext cx="1879392" cy="2373410"/>
            <a:chOff x="6707296" y="-69946"/>
            <a:chExt cx="1830286" cy="2311396"/>
          </a:xfrm>
        </p:grpSpPr>
        <p:sp>
          <p:nvSpPr>
            <p:cNvPr id="31" name="Left Bar"/>
            <p:cNvSpPr/>
            <p:nvPr/>
          </p:nvSpPr>
          <p:spPr>
            <a:xfrm>
              <a:off x="7132956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ight Bar"/>
            <p:cNvSpPr/>
            <p:nvPr/>
          </p:nvSpPr>
          <p:spPr>
            <a:xfrm>
              <a:off x="8116361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3" name="The snacking show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0"/>
              <a:ext cx="1830286" cy="1737030"/>
            </a:xfrm>
            <a:prstGeom prst="rect">
              <a:avLst/>
            </a:prstGeom>
          </p:spPr>
        </p:pic>
      </p:grpSp>
      <p:pic>
        <p:nvPicPr>
          <p:cNvPr id="2" name="Right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600" y="2844956"/>
            <a:ext cx="2744299" cy="3573687"/>
          </a:xfrm>
          <a:prstGeom prst="rect">
            <a:avLst/>
          </a:prstGeom>
        </p:spPr>
      </p:pic>
      <p:pic>
        <p:nvPicPr>
          <p:cNvPr id="38" name="flashing light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151" y="3128336"/>
            <a:ext cx="2185198" cy="3006929"/>
          </a:xfrm>
          <a:prstGeom prst="rect">
            <a:avLst/>
          </a:prstGeom>
        </p:spPr>
      </p:pic>
      <p:pic>
        <p:nvPicPr>
          <p:cNvPr id="5" name="Wrong 2">
            <a:hlinkClick r:id="" action="ppaction://hlinkshowjump?jump=nextslide">
              <a:snd r:embed="rId8" name="Wrong_Buzzer_Sound_Effect.wav"/>
            </a:hlinkClick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5050" y="2844955"/>
            <a:ext cx="2744299" cy="3573688"/>
          </a:xfrm>
          <a:prstGeom prst="rect">
            <a:avLst/>
          </a:prstGeom>
        </p:spPr>
      </p:pic>
      <p:pic>
        <p:nvPicPr>
          <p:cNvPr id="14" name="Wrong 1">
            <a:hlinkClick r:id="" action="ppaction://hlinkshowjump?jump=nextslide">
              <a:snd r:embed="rId8" name="Wrong_Buzzer_Sound_Effect.wav"/>
            </a:hlinkClick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9849" y="2844955"/>
            <a:ext cx="2744301" cy="3573689"/>
          </a:xfrm>
          <a:prstGeom prst="rect">
            <a:avLst/>
          </a:prstGeom>
        </p:spPr>
      </p:pic>
      <p:pic>
        <p:nvPicPr>
          <p:cNvPr id="11" name="next question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7449" y="5742432"/>
            <a:ext cx="1516169" cy="973618"/>
          </a:xfrm>
          <a:prstGeom prst="rect">
            <a:avLst/>
          </a:prstGeom>
        </p:spPr>
      </p:pic>
      <p:pic>
        <p:nvPicPr>
          <p:cNvPr id="3" name="How do you know?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48" y="2525184"/>
            <a:ext cx="3462528" cy="84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85020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900" decel="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900" decel="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900" decel="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0" presetClass="entr" presetSubtype="0" repeatCount="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4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3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Vibro Up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900" decel="100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900" decel="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900" decel="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10" presetClass="entr" presetSubtype="0" repeatCount="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4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3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4" name="Vibro Up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8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200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rong answer!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144" y="2419847"/>
            <a:ext cx="7601712" cy="2018306"/>
          </a:xfrm>
          <a:prstGeom prst="rect">
            <a:avLst/>
          </a:prstGeom>
        </p:spPr>
      </p:pic>
      <p:pic>
        <p:nvPicPr>
          <p:cNvPr id="6" name="Back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4237" y="4581144"/>
            <a:ext cx="2186534" cy="1388780"/>
          </a:xfrm>
          <a:prstGeom prst="rect">
            <a:avLst/>
          </a:prstGeom>
        </p:spPr>
      </p:pic>
      <p:grpSp>
        <p:nvGrpSpPr>
          <p:cNvPr id="4" name="The Snacking Show"/>
          <p:cNvGrpSpPr/>
          <p:nvPr/>
        </p:nvGrpSpPr>
        <p:grpSpPr>
          <a:xfrm>
            <a:off x="6667511" y="-102472"/>
            <a:ext cx="1879392" cy="2373410"/>
            <a:chOff x="6707296" y="-69946"/>
            <a:chExt cx="1830286" cy="2311396"/>
          </a:xfrm>
        </p:grpSpPr>
        <p:sp>
          <p:nvSpPr>
            <p:cNvPr id="7" name="Left Bar"/>
            <p:cNvSpPr/>
            <p:nvPr/>
          </p:nvSpPr>
          <p:spPr>
            <a:xfrm>
              <a:off x="7132956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ight Bar"/>
            <p:cNvSpPr/>
            <p:nvPr/>
          </p:nvSpPr>
          <p:spPr>
            <a:xfrm>
              <a:off x="8116361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The snacking show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0"/>
              <a:ext cx="1830286" cy="17370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7141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The Snacking Show"/>
          <p:cNvGrpSpPr/>
          <p:nvPr/>
        </p:nvGrpSpPr>
        <p:grpSpPr>
          <a:xfrm>
            <a:off x="6667511" y="-102472"/>
            <a:ext cx="1879392" cy="2373410"/>
            <a:chOff x="6707296" y="-69946"/>
            <a:chExt cx="1830286" cy="2311396"/>
          </a:xfrm>
        </p:grpSpPr>
        <p:sp>
          <p:nvSpPr>
            <p:cNvPr id="31" name="Left Bar"/>
            <p:cNvSpPr/>
            <p:nvPr/>
          </p:nvSpPr>
          <p:spPr>
            <a:xfrm>
              <a:off x="7132956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ight Bar"/>
            <p:cNvSpPr/>
            <p:nvPr/>
          </p:nvSpPr>
          <p:spPr>
            <a:xfrm>
              <a:off x="8116361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3" name="The snacking show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0"/>
              <a:ext cx="1830286" cy="1737030"/>
            </a:xfrm>
            <a:prstGeom prst="rect">
              <a:avLst/>
            </a:prstGeom>
          </p:spPr>
        </p:pic>
      </p:grpSp>
      <p:pic>
        <p:nvPicPr>
          <p:cNvPr id="2" name="Right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800" y="2844000"/>
            <a:ext cx="3364358" cy="3315600"/>
          </a:xfrm>
          <a:prstGeom prst="rect">
            <a:avLst/>
          </a:prstGeom>
        </p:spPr>
      </p:pic>
      <p:pic>
        <p:nvPicPr>
          <p:cNvPr id="38" name="flashing light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3780" y="3081600"/>
            <a:ext cx="2886399" cy="2840400"/>
          </a:xfrm>
          <a:prstGeom prst="rect">
            <a:avLst/>
          </a:prstGeom>
        </p:spPr>
      </p:pic>
      <p:pic>
        <p:nvPicPr>
          <p:cNvPr id="14" name="Wrong 1">
            <a:hlinkClick r:id="" action="ppaction://hlinkshowjump?jump=nextslide">
              <a:snd r:embed="rId7" name="Wrong_Buzzer_Sound_Effect.wav"/>
            </a:hlinkClick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7601" y="2844000"/>
            <a:ext cx="3370453" cy="3315599"/>
          </a:xfrm>
          <a:prstGeom prst="rect">
            <a:avLst/>
          </a:prstGeom>
        </p:spPr>
      </p:pic>
      <p:pic>
        <p:nvPicPr>
          <p:cNvPr id="6" name="Questio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86800"/>
            <a:ext cx="6620400" cy="2261666"/>
          </a:xfrm>
          <a:prstGeom prst="rect">
            <a:avLst/>
          </a:prstGeom>
        </p:spPr>
      </p:pic>
      <p:pic>
        <p:nvPicPr>
          <p:cNvPr id="11" name="next question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3130" y="5522976"/>
            <a:ext cx="1516166" cy="973616"/>
          </a:xfrm>
          <a:prstGeom prst="rect">
            <a:avLst/>
          </a:prstGeom>
        </p:spPr>
      </p:pic>
      <p:pic>
        <p:nvPicPr>
          <p:cNvPr id="3" name="How do you know?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792" y="2525184"/>
            <a:ext cx="3462528" cy="84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749785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900" decel="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900" decel="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0" presetClass="entr" presetSubtype="0" repeatCount="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4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Vibro Up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1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900" decel="100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3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900" decel="100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" accel="100000" fill="hold">
                                              <p:stCondLst>
                                                <p:cond delay="9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10" presetClass="entr" presetSubtype="0" repeatCount="6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4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8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3" name="Vibro Up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  <p:par>
                                    <p:cTn id="31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31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450" decel="100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rong answer!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144" y="2419847"/>
            <a:ext cx="7601712" cy="2018306"/>
          </a:xfrm>
          <a:prstGeom prst="rect">
            <a:avLst/>
          </a:prstGeom>
        </p:spPr>
      </p:pic>
      <p:pic>
        <p:nvPicPr>
          <p:cNvPr id="6" name="Back">
            <a:hlinkClick r:id="" action="ppaction://hlinkshowjump?jump=previousslide"/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4237" y="4581144"/>
            <a:ext cx="2186534" cy="1388780"/>
          </a:xfrm>
          <a:prstGeom prst="rect">
            <a:avLst/>
          </a:prstGeom>
        </p:spPr>
      </p:pic>
      <p:grpSp>
        <p:nvGrpSpPr>
          <p:cNvPr id="4" name="The Snacking Show"/>
          <p:cNvGrpSpPr/>
          <p:nvPr/>
        </p:nvGrpSpPr>
        <p:grpSpPr>
          <a:xfrm>
            <a:off x="6667511" y="-102472"/>
            <a:ext cx="1879392" cy="2373410"/>
            <a:chOff x="6707296" y="-69946"/>
            <a:chExt cx="1830286" cy="2311396"/>
          </a:xfrm>
        </p:grpSpPr>
        <p:sp>
          <p:nvSpPr>
            <p:cNvPr id="7" name="Left Bar"/>
            <p:cNvSpPr/>
            <p:nvPr/>
          </p:nvSpPr>
          <p:spPr>
            <a:xfrm>
              <a:off x="7132956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ight Bar"/>
            <p:cNvSpPr/>
            <p:nvPr/>
          </p:nvSpPr>
          <p:spPr>
            <a:xfrm>
              <a:off x="8116361" y="-69946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The snacking show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0"/>
              <a:ext cx="1830286" cy="17370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943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Top tip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700" y="390485"/>
            <a:ext cx="6254496" cy="3511296"/>
          </a:xfrm>
          <a:prstGeom prst="rect">
            <a:avLst/>
          </a:prstGeom>
        </p:spPr>
      </p:pic>
      <p:grpSp>
        <p:nvGrpSpPr>
          <p:cNvPr id="23" name="The Snacking Show"/>
          <p:cNvGrpSpPr/>
          <p:nvPr/>
        </p:nvGrpSpPr>
        <p:grpSpPr>
          <a:xfrm>
            <a:off x="6667511" y="-101623"/>
            <a:ext cx="1879391" cy="2372561"/>
            <a:chOff x="6707296" y="-69119"/>
            <a:chExt cx="1830285" cy="2310569"/>
          </a:xfrm>
        </p:grpSpPr>
        <p:sp>
          <p:nvSpPr>
            <p:cNvPr id="28" name="Left Bar"/>
            <p:cNvSpPr/>
            <p:nvPr/>
          </p:nvSpPr>
          <p:spPr>
            <a:xfrm>
              <a:off x="7132956" y="-69119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ight Bar"/>
            <p:cNvSpPr/>
            <p:nvPr/>
          </p:nvSpPr>
          <p:spPr>
            <a:xfrm>
              <a:off x="8113191" y="-69119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0" name="The snacking show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1"/>
              <a:ext cx="1830285" cy="1737029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192" y="2590800"/>
            <a:ext cx="8357616" cy="3407664"/>
          </a:xfrm>
          <a:prstGeom prst="rect">
            <a:avLst/>
          </a:prstGeom>
        </p:spPr>
      </p:pic>
      <p:pic>
        <p:nvPicPr>
          <p:cNvPr id="14" name="Food label character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83562" y="3520217"/>
            <a:ext cx="3688011" cy="3337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210012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4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Winner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3"/>
          <a:stretch/>
        </p:blipFill>
        <p:spPr>
          <a:xfrm>
            <a:off x="2421773" y="2361531"/>
            <a:ext cx="3435017" cy="4496469"/>
          </a:xfrm>
          <a:prstGeom prst="rect">
            <a:avLst/>
          </a:prstGeom>
        </p:spPr>
      </p:pic>
      <p:pic>
        <p:nvPicPr>
          <p:cNvPr id="2" name="Banana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-1320000">
            <a:off x="7255420" y="5428431"/>
            <a:ext cx="1218634" cy="815224"/>
          </a:xfrm>
          <a:prstGeom prst="rect">
            <a:avLst/>
          </a:prstGeom>
        </p:spPr>
      </p:pic>
      <p:pic>
        <p:nvPicPr>
          <p:cNvPr id="3" name="Carrot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083498">
            <a:off x="6104230" y="4643680"/>
            <a:ext cx="823064" cy="1055810"/>
          </a:xfrm>
          <a:prstGeom prst="rect">
            <a:avLst/>
          </a:prstGeom>
        </p:spPr>
      </p:pic>
      <p:pic>
        <p:nvPicPr>
          <p:cNvPr id="6" name="Grape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20000">
            <a:off x="7639528" y="2932438"/>
            <a:ext cx="658470" cy="993120"/>
          </a:xfrm>
          <a:prstGeom prst="rect">
            <a:avLst/>
          </a:prstGeom>
        </p:spPr>
      </p:pic>
      <p:pic>
        <p:nvPicPr>
          <p:cNvPr id="9" name="Pear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988303">
            <a:off x="6020594" y="2756964"/>
            <a:ext cx="668102" cy="994324"/>
          </a:xfrm>
          <a:prstGeom prst="rect">
            <a:avLst/>
          </a:prstGeom>
        </p:spPr>
      </p:pic>
      <p:pic>
        <p:nvPicPr>
          <p:cNvPr id="14" name="Strawbs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-1320000">
            <a:off x="2138334" y="4226964"/>
            <a:ext cx="1043424" cy="673678"/>
          </a:xfrm>
          <a:prstGeom prst="rect">
            <a:avLst/>
          </a:prstGeom>
        </p:spPr>
      </p:pic>
      <p:pic>
        <p:nvPicPr>
          <p:cNvPr id="17" name="Veg sticks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320000">
            <a:off x="821910" y="5567671"/>
            <a:ext cx="866931" cy="389621"/>
          </a:xfrm>
          <a:prstGeom prst="rect">
            <a:avLst/>
          </a:prstGeom>
        </p:spPr>
      </p:pic>
      <p:pic>
        <p:nvPicPr>
          <p:cNvPr id="24" name="Melon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49986">
            <a:off x="1012813" y="3295096"/>
            <a:ext cx="524605" cy="530814"/>
          </a:xfrm>
          <a:prstGeom prst="rect">
            <a:avLst/>
          </a:prstGeom>
        </p:spPr>
      </p:pic>
      <p:grpSp>
        <p:nvGrpSpPr>
          <p:cNvPr id="23" name="The Snacking Show"/>
          <p:cNvGrpSpPr/>
          <p:nvPr/>
        </p:nvGrpSpPr>
        <p:grpSpPr>
          <a:xfrm>
            <a:off x="6667511" y="-101623"/>
            <a:ext cx="1879391" cy="2372561"/>
            <a:chOff x="6707296" y="-69119"/>
            <a:chExt cx="1830285" cy="2310569"/>
          </a:xfrm>
        </p:grpSpPr>
        <p:sp>
          <p:nvSpPr>
            <p:cNvPr id="28" name="Left Bar"/>
            <p:cNvSpPr/>
            <p:nvPr/>
          </p:nvSpPr>
          <p:spPr>
            <a:xfrm>
              <a:off x="7132956" y="-69119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ight Bar"/>
            <p:cNvSpPr/>
            <p:nvPr/>
          </p:nvSpPr>
          <p:spPr>
            <a:xfrm>
              <a:off x="8113191" y="-69119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0" name="The snacking show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1"/>
              <a:ext cx="1830285" cy="1737029"/>
            </a:xfrm>
            <a:prstGeom prst="rect">
              <a:avLst/>
            </a:prstGeom>
          </p:spPr>
        </p:pic>
      </p:grpSp>
      <p:pic>
        <p:nvPicPr>
          <p:cNvPr id="15" name="congrats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510" y="467053"/>
            <a:ext cx="6449987" cy="1753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10769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3" name="Crowd-Cheering-sound-effect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4" fill="hold" nodeType="after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20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9" presetID="8" presetClass="emph" presetSubtype="0" repeatCount="indefinite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700000">
                                          <p:cBhvr>
                                            <p:cTn id="50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8" presetClass="emph" presetSubtype="0" repeatCount="indefinite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700000">
                                          <p:cBhvr>
                                            <p:cTn id="5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3" presetID="8" presetClass="emph" presetSubtype="0" repeatCount="indefinite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700000">
                                          <p:cBhvr>
                                            <p:cTn id="54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5" presetID="8" presetClass="emph" presetSubtype="0" repeatCount="indefinite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700000">
                                          <p:cBhvr>
                                            <p:cTn id="56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7" presetID="8" presetClass="emph" presetSubtype="0" repeatCount="indefinite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700000">
                                          <p:cBhvr>
                                            <p:cTn id="5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9" presetID="8" presetClass="emph" presetSubtype="0" repeatCount="indefinite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700000">
                                          <p:cBhvr>
                                            <p:cTn id="60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1" presetID="8" presetClass="emph" presetSubtype="0" repeatCount="indefinite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700000">
                                          <p:cBhvr>
                                            <p:cTn id="6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4" name="Crowd-Cheering-sound-effect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4" fill="hold" nodeType="after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20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75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7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7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9" presetID="8" presetClass="emph" presetSubtype="0" repeatCount="indefinite" autoRev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700000">
                                          <p:cBhvr>
                                            <p:cTn id="50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1" presetID="8" presetClass="emph" presetSubtype="0" repeatCount="indefinite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700000">
                                          <p:cBhvr>
                                            <p:cTn id="5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3" presetID="8" presetClass="emph" presetSubtype="0" repeatCount="indefinite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700000">
                                          <p:cBhvr>
                                            <p:cTn id="54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5" presetID="8" presetClass="emph" presetSubtype="0" repeatCount="indefinite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-2700000">
                                          <p:cBhvr>
                                            <p:cTn id="56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7" presetID="8" presetClass="emph" presetSubtype="0" repeatCount="indefinite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700000">
                                          <p:cBhvr>
                                            <p:cTn id="5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9" presetID="8" presetClass="emph" presetSubtype="0" repeatCount="indefinite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700000">
                                          <p:cBhvr>
                                            <p:cTn id="60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1" presetID="8" presetClass="emph" presetSubtype="0" repeatCount="indefinite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700000">
                                          <p:cBhvr>
                                            <p:cTn id="62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The Snacking Show"/>
          <p:cNvGrpSpPr/>
          <p:nvPr/>
        </p:nvGrpSpPr>
        <p:grpSpPr>
          <a:xfrm>
            <a:off x="6667511" y="-101623"/>
            <a:ext cx="1879391" cy="2372561"/>
            <a:chOff x="6707296" y="-69119"/>
            <a:chExt cx="1830285" cy="2310569"/>
          </a:xfrm>
        </p:grpSpPr>
        <p:sp>
          <p:nvSpPr>
            <p:cNvPr id="13" name="Left Bar"/>
            <p:cNvSpPr/>
            <p:nvPr/>
          </p:nvSpPr>
          <p:spPr>
            <a:xfrm>
              <a:off x="7132956" y="-69119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ight Bar"/>
            <p:cNvSpPr/>
            <p:nvPr/>
          </p:nvSpPr>
          <p:spPr>
            <a:xfrm>
              <a:off x="8113191" y="-69119"/>
              <a:ext cx="87782" cy="1310748"/>
            </a:xfrm>
            <a:prstGeom prst="rect">
              <a:avLst/>
            </a:prstGeom>
            <a:solidFill>
              <a:srgbClr val="FFF10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9" name="The snacking show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07296" y="504421"/>
              <a:ext cx="1830285" cy="1737029"/>
            </a:xfrm>
            <a:prstGeom prst="rect">
              <a:avLst/>
            </a:prstGeom>
          </p:spPr>
        </p:pic>
      </p:grpSp>
      <p:pic>
        <p:nvPicPr>
          <p:cNvPr id="11" name="Family planner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4344">
            <a:off x="6155583" y="2591650"/>
            <a:ext cx="1285297" cy="1803043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7" name="fruit kebab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56723">
            <a:off x="6878825" y="4055077"/>
            <a:ext cx="1829586" cy="1219207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6" name="What can we do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574" y="369245"/>
            <a:ext cx="8290560" cy="2523744"/>
          </a:xfrm>
          <a:prstGeom prst="rect">
            <a:avLst/>
          </a:prstGeom>
        </p:spPr>
      </p:pic>
      <p:pic>
        <p:nvPicPr>
          <p:cNvPr id="2" name="Try the Family..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654" y="2559812"/>
            <a:ext cx="5553456" cy="774192"/>
          </a:xfrm>
          <a:prstGeom prst="rect">
            <a:avLst/>
          </a:prstGeom>
        </p:spPr>
      </p:pic>
      <p:pic>
        <p:nvPicPr>
          <p:cNvPr id="4" name="bullet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654" y="3173070"/>
            <a:ext cx="5541264" cy="768096"/>
          </a:xfrm>
          <a:prstGeom prst="rect">
            <a:avLst/>
          </a:prstGeom>
        </p:spPr>
      </p:pic>
      <p:pic>
        <p:nvPicPr>
          <p:cNvPr id="5" name="bullet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654" y="3800374"/>
            <a:ext cx="5541264" cy="499872"/>
          </a:xfrm>
          <a:prstGeom prst="rect">
            <a:avLst/>
          </a:prstGeom>
        </p:spPr>
      </p:pic>
      <p:pic>
        <p:nvPicPr>
          <p:cNvPr id="6" name="bullet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654" y="4159454"/>
            <a:ext cx="5541264" cy="1042416"/>
          </a:xfrm>
          <a:prstGeom prst="rect">
            <a:avLst/>
          </a:prstGeom>
        </p:spPr>
      </p:pic>
      <p:pic>
        <p:nvPicPr>
          <p:cNvPr id="8" name="bullet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654" y="5061077"/>
            <a:ext cx="5541264" cy="768096"/>
          </a:xfrm>
          <a:prstGeom prst="rect">
            <a:avLst/>
          </a:prstGeom>
        </p:spPr>
      </p:pic>
      <p:pic>
        <p:nvPicPr>
          <p:cNvPr id="9" name="Ask your parents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654" y="5788965"/>
            <a:ext cx="5309616" cy="774192"/>
          </a:xfrm>
          <a:prstGeom prst="rect">
            <a:avLst/>
          </a:prstGeom>
        </p:spPr>
      </p:pic>
      <p:pic>
        <p:nvPicPr>
          <p:cNvPr id="20" name="Food Scanner App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50762">
            <a:off x="6115737" y="4597334"/>
            <a:ext cx="1296180" cy="198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782360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4" fill="hold">
                          <p:stCondLst>
                            <p:cond delay="indefinite"/>
                          </p:stCondLst>
                          <p:childTnLst>
                            <p:par>
                              <p:cTn id="3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6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4" fill="hold">
                          <p:stCondLst>
                            <p:cond delay="indefinite"/>
                          </p:stCondLst>
                          <p:childTnLst>
                            <p:par>
                              <p:cTn id="3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6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5" fill="hold">
                          <p:stCondLst>
                            <p:cond delay="indefinite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2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2226</TotalTime>
  <Words>1430</Words>
  <Application>Microsoft Office PowerPoint</Application>
  <PresentationFormat>On-screen Show (4:3)</PresentationFormat>
  <Paragraphs>94</Paragraphs>
  <Slides>26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snacking show</dc:title>
  <dc:creator>Sarah Nietopski</dc:creator>
  <cp:lastModifiedBy>Charlotte Stuffins</cp:lastModifiedBy>
  <cp:revision>230</cp:revision>
  <dcterms:created xsi:type="dcterms:W3CDTF">2017-11-14T14:54:20Z</dcterms:created>
  <dcterms:modified xsi:type="dcterms:W3CDTF">2017-12-22T14:12:07Z</dcterms:modified>
</cp:coreProperties>
</file>