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8"/>
  </p:notesMasterIdLst>
  <p:sldIdLst>
    <p:sldId id="286" r:id="rId2"/>
    <p:sldId id="256" r:id="rId3"/>
    <p:sldId id="257" r:id="rId4"/>
    <p:sldId id="270" r:id="rId5"/>
    <p:sldId id="258" r:id="rId6"/>
    <p:sldId id="273" r:id="rId7"/>
    <p:sldId id="275" r:id="rId8"/>
    <p:sldId id="277" r:id="rId9"/>
    <p:sldId id="267" r:id="rId10"/>
    <p:sldId id="278" r:id="rId11"/>
    <p:sldId id="265" r:id="rId12"/>
    <p:sldId id="268" r:id="rId13"/>
    <p:sldId id="283" r:id="rId14"/>
    <p:sldId id="260" r:id="rId15"/>
    <p:sldId id="271" r:id="rId16"/>
    <p:sldId id="281" r:id="rId17"/>
    <p:sldId id="266" r:id="rId18"/>
    <p:sldId id="261" r:id="rId19"/>
    <p:sldId id="279" r:id="rId20"/>
    <p:sldId id="274" r:id="rId21"/>
    <p:sldId id="262" r:id="rId22"/>
    <p:sldId id="276" r:id="rId23"/>
    <p:sldId id="272" r:id="rId24"/>
    <p:sldId id="285" r:id="rId25"/>
    <p:sldId id="282" r:id="rId26"/>
    <p:sldId id="284"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60" autoAdjust="0"/>
    <p:restoredTop sz="94660"/>
  </p:normalViewPr>
  <p:slideViewPr>
    <p:cSldViewPr snapToGrid="0">
      <p:cViewPr varScale="1">
        <p:scale>
          <a:sx n="81" d="100"/>
          <a:sy n="81" d="100"/>
        </p:scale>
        <p:origin x="470" y="58"/>
      </p:cViewPr>
      <p:guideLst/>
    </p:cSldViewPr>
  </p:slideViewPr>
  <p:notesTextViewPr>
    <p:cViewPr>
      <p:scale>
        <a:sx n="1" d="1"/>
        <a:sy n="1" d="1"/>
      </p:scale>
      <p:origin x="0" y="0"/>
    </p:cViewPr>
  </p:notesTextViewPr>
  <p:notesViewPr>
    <p:cSldViewPr snapToGrid="0">
      <p:cViewPr varScale="1">
        <p:scale>
          <a:sx n="66" d="100"/>
          <a:sy n="66" d="100"/>
        </p:scale>
        <p:origin x="313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entury Gothic" panose="020B0502020202020204" pitchFamily="34" charset="0"/>
              </a:defRPr>
            </a:lvl1pPr>
          </a:lstStyle>
          <a:p>
            <a:fld id="{EA3A141B-37B4-4D5E-8A86-266FD15E36B6}" type="datetimeFigureOut">
              <a:rPr lang="en-GB" smtClean="0"/>
              <a:pPr/>
              <a:t>12/06/2020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890B6E56-DC13-4979-BE2D-A2ED5CD879F7}" type="slidenum">
              <a:rPr lang="en-GB" smtClean="0"/>
              <a:pPr/>
              <a:t>‹#›</a:t>
            </a:fld>
            <a:endParaRPr lang="en-GB" dirty="0"/>
          </a:p>
        </p:txBody>
      </p:sp>
    </p:spTree>
    <p:extLst>
      <p:ext uri="{BB962C8B-B14F-4D97-AF65-F5344CB8AC3E}">
        <p14:creationId xmlns:p14="http://schemas.microsoft.com/office/powerpoint/2010/main" val="647540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0B6E56-DC13-4979-BE2D-A2ED5CD879F7}" type="slidenum">
              <a:rPr lang="en-GB" smtClean="0"/>
              <a:t>2</a:t>
            </a:fld>
            <a:endParaRPr lang="en-GB" dirty="0"/>
          </a:p>
        </p:txBody>
      </p:sp>
    </p:spTree>
    <p:extLst>
      <p:ext uri="{BB962C8B-B14F-4D97-AF65-F5344CB8AC3E}">
        <p14:creationId xmlns:p14="http://schemas.microsoft.com/office/powerpoint/2010/main" val="4159491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 mins   end 2 :26</a:t>
            </a:r>
          </a:p>
          <a:p>
            <a:endParaRPr lang="en-GB" b="1" dirty="0"/>
          </a:p>
          <a:p>
            <a:r>
              <a:rPr lang="en-GB" b="1" dirty="0"/>
              <a:t>Link</a:t>
            </a:r>
            <a:r>
              <a:rPr lang="en-GB" b="1" baseline="0" dirty="0"/>
              <a:t> all together – new identify unhealthy friendships and that friendships can and do end </a:t>
            </a:r>
          </a:p>
          <a:p>
            <a:endParaRPr lang="en-GB" b="1" baseline="0" dirty="0"/>
          </a:p>
          <a:p>
            <a:r>
              <a:rPr lang="en-GB" b="1" baseline="0" dirty="0"/>
              <a:t>OK not to be OK </a:t>
            </a:r>
          </a:p>
          <a:p>
            <a:endParaRPr lang="en-GB" b="1" baseline="0" dirty="0"/>
          </a:p>
          <a:p>
            <a:r>
              <a:rPr lang="en-GB" b="1" baseline="0" dirty="0"/>
              <a:t>Anatomical body parts !!!!</a:t>
            </a:r>
            <a:endParaRPr lang="en-GB" b="1" dirty="0"/>
          </a:p>
        </p:txBody>
      </p:sp>
      <p:sp>
        <p:nvSpPr>
          <p:cNvPr id="4" name="Slide Number Placeholder 3"/>
          <p:cNvSpPr>
            <a:spLocks noGrp="1"/>
          </p:cNvSpPr>
          <p:nvPr>
            <p:ph type="sldNum" sz="quarter" idx="10"/>
          </p:nvPr>
        </p:nvSpPr>
        <p:spPr/>
        <p:txBody>
          <a:bodyPr/>
          <a:lstStyle/>
          <a:p>
            <a:fld id="{789EFB5F-3007-44F1-8BA6-D985A0816935}" type="slidenum">
              <a:rPr lang="en-GB" smtClean="0"/>
              <a:t>11</a:t>
            </a:fld>
            <a:endParaRPr lang="en-GB" dirty="0"/>
          </a:p>
        </p:txBody>
      </p:sp>
    </p:spTree>
    <p:extLst>
      <p:ext uri="{BB962C8B-B14F-4D97-AF65-F5344CB8AC3E}">
        <p14:creationId xmlns:p14="http://schemas.microsoft.com/office/powerpoint/2010/main" val="37858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Spiral curriculum –</a:t>
            </a:r>
            <a:r>
              <a:rPr lang="en-GB" baseline="0" dirty="0"/>
              <a:t> learn language and content, build on that as they mature and ask age appropriate questions. </a:t>
            </a:r>
            <a:endParaRPr lang="en-GB" dirty="0"/>
          </a:p>
          <a:p>
            <a:r>
              <a:rPr lang="en-GB" dirty="0"/>
              <a:t>P16-17 of document lists</a:t>
            </a:r>
            <a:r>
              <a:rPr lang="en-GB" baseline="0" dirty="0"/>
              <a:t> what they should know by the end of primary. </a:t>
            </a:r>
          </a:p>
          <a:p>
            <a:r>
              <a:rPr lang="en-GB" baseline="0" dirty="0"/>
              <a:t>Importance of exercise, sleep, nutrition, understanding of normal range of emotions. Hobbies, personal hygiene, basic first aid, balancing time spent off/on line </a:t>
            </a:r>
          </a:p>
          <a:p>
            <a:r>
              <a:rPr lang="en-GB" baseline="0" dirty="0"/>
              <a:t>Give children the skills to talk about how they feel and develop language to talk about their health, body and emotions. </a:t>
            </a:r>
          </a:p>
          <a:p>
            <a:r>
              <a:rPr lang="en-GB" baseline="0" dirty="0"/>
              <a:t>Give skills to live healthy, happily and stay safe in the 22</a:t>
            </a:r>
            <a:r>
              <a:rPr lang="en-GB" baseline="30000" dirty="0"/>
              <a:t>nd</a:t>
            </a:r>
            <a:r>
              <a:rPr lang="en-GB" baseline="0" dirty="0"/>
              <a:t> century with climate change, rise of AI and mass migration </a:t>
            </a:r>
          </a:p>
          <a:p>
            <a:endParaRPr lang="en-GB" dirty="0"/>
          </a:p>
        </p:txBody>
      </p:sp>
      <p:sp>
        <p:nvSpPr>
          <p:cNvPr id="4" name="Slide Number Placeholder 3"/>
          <p:cNvSpPr>
            <a:spLocks noGrp="1"/>
          </p:cNvSpPr>
          <p:nvPr>
            <p:ph type="sldNum" sz="quarter" idx="10"/>
          </p:nvPr>
        </p:nvSpPr>
        <p:spPr/>
        <p:txBody>
          <a:bodyPr/>
          <a:lstStyle/>
          <a:p>
            <a:fld id="{789EFB5F-3007-44F1-8BA6-D985A0816935}" type="slidenum">
              <a:rPr lang="en-GB" smtClean="0"/>
              <a:t>12</a:t>
            </a:fld>
            <a:endParaRPr lang="en-GB" dirty="0"/>
          </a:p>
        </p:txBody>
      </p:sp>
    </p:spTree>
    <p:extLst>
      <p:ext uri="{BB962C8B-B14F-4D97-AF65-F5344CB8AC3E}">
        <p14:creationId xmlns:p14="http://schemas.microsoft.com/office/powerpoint/2010/main" val="167130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Century Gothic" panose="020B0502020202020204" pitchFamily="34" charset="0"/>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Century Gothic" panose="020B0502020202020204" pitchFamily="34" charset="0"/>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Century Gothic" panose="020B0502020202020204" pitchFamily="34" charset="0"/>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Century Gothic" panose="020B0502020202020204" pitchFamily="34" charset="0"/>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6172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6/12/2020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 id="2147483665"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twitter.com/intent/tweet?text=I+am+attending+https://www.eventbrite.co.uk/e/mental-health-and-wellbeing-training-module-webinar-tickets-108829493946?ref=estw"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rshe@sfet.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FET Teaching School Animated Graphic">
            <a:hlinkClick r:id="" action="ppaction://media"/>
            <a:extLst>
              <a:ext uri="{FF2B5EF4-FFF2-40B4-BE49-F238E27FC236}">
                <a16:creationId xmlns:a16="http://schemas.microsoft.com/office/drawing/2014/main" id="{F1F2B074-D941-4760-9F71-E9C10E12E02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471951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Preparing for statutory RELATIONSHIPS EDUCATION </a:t>
            </a:r>
          </a:p>
        </p:txBody>
      </p:sp>
      <p:sp>
        <p:nvSpPr>
          <p:cNvPr id="3" name="Subtitle 2"/>
          <p:cNvSpPr>
            <a:spLocks noGrp="1"/>
          </p:cNvSpPr>
          <p:nvPr>
            <p:ph type="subTitle" idx="1"/>
          </p:nvPr>
        </p:nvSpPr>
        <p:spPr/>
        <p:txBody>
          <a:bodyPr>
            <a:normAutofit/>
          </a:bodyPr>
          <a:lstStyle/>
          <a:p>
            <a:r>
              <a:rPr lang="en-GB" sz="2800" dirty="0"/>
              <a:t>Train the Trainer RSHE 2020 </a:t>
            </a:r>
          </a:p>
        </p:txBody>
      </p:sp>
    </p:spTree>
    <p:extLst>
      <p:ext uri="{BB962C8B-B14F-4D97-AF65-F5344CB8AC3E}">
        <p14:creationId xmlns:p14="http://schemas.microsoft.com/office/powerpoint/2010/main" val="1246309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0543" y="175485"/>
            <a:ext cx="8911687" cy="1280890"/>
          </a:xfrm>
        </p:spPr>
        <p:txBody>
          <a:bodyPr/>
          <a:lstStyle/>
          <a:p>
            <a:r>
              <a:rPr lang="en-GB" dirty="0"/>
              <a:t>1    Key legislation </a:t>
            </a:r>
          </a:p>
        </p:txBody>
      </p:sp>
      <p:sp>
        <p:nvSpPr>
          <p:cNvPr id="3" name="Content Placeholder 2"/>
          <p:cNvSpPr>
            <a:spLocks noGrp="1"/>
          </p:cNvSpPr>
          <p:nvPr>
            <p:ph idx="1"/>
          </p:nvPr>
        </p:nvSpPr>
        <p:spPr>
          <a:xfrm>
            <a:off x="1336606" y="1292590"/>
            <a:ext cx="6476215" cy="3128581"/>
          </a:xfrm>
        </p:spPr>
        <p:txBody>
          <a:bodyPr>
            <a:noAutofit/>
          </a:bodyPr>
          <a:lstStyle/>
          <a:p>
            <a:pPr marL="0" indent="0">
              <a:buNone/>
            </a:pPr>
            <a:r>
              <a:rPr lang="en-GB" sz="2800" b="1" dirty="0"/>
              <a:t>Children and Social Work Act 2017 </a:t>
            </a:r>
          </a:p>
          <a:p>
            <a:pPr marL="0" indent="0">
              <a:buNone/>
            </a:pPr>
            <a:r>
              <a:rPr lang="en-US" sz="2800" dirty="0"/>
              <a:t>Final statutory guidance published June 2019.</a:t>
            </a:r>
            <a:endParaRPr lang="en-GB" sz="2800" dirty="0"/>
          </a:p>
          <a:p>
            <a:pPr marL="0" indent="0">
              <a:buNone/>
            </a:pPr>
            <a:r>
              <a:rPr lang="en-GB" sz="2800" b="1" dirty="0"/>
              <a:t>2010 Equalities Act</a:t>
            </a:r>
            <a:r>
              <a:rPr lang="en-GB" sz="2800" dirty="0"/>
              <a:t>- Diversity and equality – need to foster </a:t>
            </a:r>
          </a:p>
          <a:p>
            <a:pPr marL="0" indent="0">
              <a:buNone/>
            </a:pPr>
            <a:r>
              <a:rPr lang="en-GB" sz="2800" b="1" i="1" dirty="0"/>
              <a:t>‘no outsiders in our school’</a:t>
            </a:r>
            <a:endParaRPr lang="en-GB" sz="2800" dirty="0"/>
          </a:p>
          <a:p>
            <a:pPr marL="0" indent="0">
              <a:buNone/>
            </a:pPr>
            <a:endParaRPr lang="en-US" sz="2800" i="1" dirty="0"/>
          </a:p>
          <a:p>
            <a:pPr marL="0" indent="0">
              <a:buNone/>
            </a:pPr>
            <a:endParaRPr lang="en-GB" sz="2800" i="1" dirty="0"/>
          </a:p>
        </p:txBody>
      </p:sp>
      <p:pic>
        <p:nvPicPr>
          <p:cNvPr id="4" name="Picture 3">
            <a:hlinkClick r:id="rId2"/>
          </p:cNvPr>
          <p:cNvPicPr>
            <a:picLocks noChangeAspect="1"/>
          </p:cNvPicPr>
          <p:nvPr/>
        </p:nvPicPr>
        <p:blipFill>
          <a:blip r:embed="rId3"/>
          <a:stretch>
            <a:fillRect/>
          </a:stretch>
        </p:blipFill>
        <p:spPr>
          <a:xfrm>
            <a:off x="7792808" y="23434"/>
            <a:ext cx="4399192" cy="4988974"/>
          </a:xfrm>
          <a:prstGeom prst="rect">
            <a:avLst/>
          </a:prstGeom>
        </p:spPr>
      </p:pic>
      <p:sp>
        <p:nvSpPr>
          <p:cNvPr id="5" name="TextBox 4"/>
          <p:cNvSpPr txBox="1"/>
          <p:nvPr/>
        </p:nvSpPr>
        <p:spPr>
          <a:xfrm>
            <a:off x="1336606" y="5012408"/>
            <a:ext cx="10448041" cy="1815882"/>
          </a:xfrm>
          <a:prstGeom prst="rect">
            <a:avLst/>
          </a:prstGeom>
          <a:noFill/>
        </p:spPr>
        <p:txBody>
          <a:bodyPr wrap="square" rtlCol="0">
            <a:spAutoFit/>
          </a:bodyPr>
          <a:lstStyle/>
          <a:p>
            <a:r>
              <a:rPr lang="en-US" sz="2800" i="1" dirty="0"/>
              <a:t>In primary schools, we want the subjects to put in place the key building blocks of healthy, respectful relationships, focusing on family and friendships, in all contexts, including online.’</a:t>
            </a:r>
          </a:p>
        </p:txBody>
      </p:sp>
    </p:spTree>
    <p:extLst>
      <p:ext uri="{BB962C8B-B14F-4D97-AF65-F5344CB8AC3E}">
        <p14:creationId xmlns:p14="http://schemas.microsoft.com/office/powerpoint/2010/main" val="3605797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6251" y="135035"/>
            <a:ext cx="10461778" cy="1280890"/>
          </a:xfrm>
        </p:spPr>
        <p:txBody>
          <a:bodyPr/>
          <a:lstStyle/>
          <a:p>
            <a:r>
              <a:rPr lang="en-GB" dirty="0"/>
              <a:t>2   12 guidelines for RSE- Sex Education Forum  </a:t>
            </a:r>
          </a:p>
        </p:txBody>
      </p:sp>
      <p:sp>
        <p:nvSpPr>
          <p:cNvPr id="3" name="Content Placeholder 2"/>
          <p:cNvSpPr>
            <a:spLocks noGrp="1"/>
          </p:cNvSpPr>
          <p:nvPr>
            <p:ph idx="1"/>
          </p:nvPr>
        </p:nvSpPr>
        <p:spPr>
          <a:xfrm>
            <a:off x="1206785" y="1330885"/>
            <a:ext cx="6058472" cy="4940261"/>
          </a:xfrm>
        </p:spPr>
        <p:txBody>
          <a:bodyPr>
            <a:normAutofit lnSpcReduction="10000"/>
          </a:bodyPr>
          <a:lstStyle/>
          <a:p>
            <a:pPr marL="0" indent="0">
              <a:buNone/>
            </a:pPr>
            <a:r>
              <a:rPr lang="en-US" sz="3200" dirty="0"/>
              <a:t> Inclusion – all children must feel they are represented</a:t>
            </a:r>
          </a:p>
          <a:p>
            <a:pPr marL="0" indent="0">
              <a:buNone/>
            </a:pPr>
            <a:endParaRPr lang="en-US" sz="3200" dirty="0"/>
          </a:p>
          <a:p>
            <a:pPr marL="0" indent="0">
              <a:buNone/>
            </a:pPr>
            <a:r>
              <a:rPr lang="en-US" sz="3200" dirty="0"/>
              <a:t>Latest update – June 2020</a:t>
            </a:r>
          </a:p>
          <a:p>
            <a:pPr marL="0" indent="0">
              <a:buNone/>
            </a:pPr>
            <a:endParaRPr lang="en-US" sz="3200" dirty="0"/>
          </a:p>
          <a:p>
            <a:pPr marL="0" indent="0">
              <a:buNone/>
            </a:pPr>
            <a:endParaRPr lang="en-US" sz="3200" dirty="0"/>
          </a:p>
          <a:p>
            <a:pPr marL="0" indent="0">
              <a:buNone/>
            </a:pPr>
            <a:endParaRPr lang="en-US" sz="3200" dirty="0"/>
          </a:p>
          <a:p>
            <a:pPr marL="0" indent="0">
              <a:buNone/>
            </a:pPr>
            <a:r>
              <a:rPr lang="en-US" sz="3200" dirty="0"/>
              <a:t>Prioritize mental health and wellbeing </a:t>
            </a:r>
          </a:p>
          <a:p>
            <a:pPr marL="0" indent="0">
              <a:buNone/>
            </a:pPr>
            <a:endParaRPr lang="en-US" sz="3200" dirty="0"/>
          </a:p>
          <a:p>
            <a:pPr marL="0" indent="0">
              <a:buNone/>
            </a:pPr>
            <a:endParaRPr lang="en-US" sz="3200" dirty="0"/>
          </a:p>
          <a:p>
            <a:pPr marL="0" indent="0">
              <a:buNone/>
            </a:pPr>
            <a:endParaRPr lang="en-US" sz="3200" dirty="0"/>
          </a:p>
        </p:txBody>
      </p:sp>
      <p:pic>
        <p:nvPicPr>
          <p:cNvPr id="4" name="Picture 3"/>
          <p:cNvPicPr>
            <a:picLocks noChangeAspect="1"/>
          </p:cNvPicPr>
          <p:nvPr/>
        </p:nvPicPr>
        <p:blipFill>
          <a:blip r:embed="rId2"/>
          <a:stretch>
            <a:fillRect/>
          </a:stretch>
        </p:blipFill>
        <p:spPr>
          <a:xfrm>
            <a:off x="7531405" y="755425"/>
            <a:ext cx="4660595" cy="6185627"/>
          </a:xfrm>
          <a:prstGeom prst="rect">
            <a:avLst/>
          </a:prstGeom>
        </p:spPr>
      </p:pic>
      <p:pic>
        <p:nvPicPr>
          <p:cNvPr id="7" name="Picture 6"/>
          <p:cNvPicPr>
            <a:picLocks noChangeAspect="1"/>
          </p:cNvPicPr>
          <p:nvPr/>
        </p:nvPicPr>
        <p:blipFill>
          <a:blip r:embed="rId3"/>
          <a:stretch>
            <a:fillRect/>
          </a:stretch>
        </p:blipFill>
        <p:spPr>
          <a:xfrm>
            <a:off x="888931" y="3462722"/>
            <a:ext cx="6509400" cy="1654028"/>
          </a:xfrm>
          <a:prstGeom prst="rect">
            <a:avLst/>
          </a:prstGeom>
        </p:spPr>
      </p:pic>
    </p:spTree>
    <p:extLst>
      <p:ext uri="{BB962C8B-B14F-4D97-AF65-F5344CB8AC3E}">
        <p14:creationId xmlns:p14="http://schemas.microsoft.com/office/powerpoint/2010/main" val="2712638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696" y="62943"/>
            <a:ext cx="8911687" cy="1280890"/>
          </a:xfrm>
        </p:spPr>
        <p:txBody>
          <a:bodyPr/>
          <a:lstStyle/>
          <a:p>
            <a:r>
              <a:rPr lang="en-GB" dirty="0"/>
              <a:t>3    Assessing the need</a:t>
            </a:r>
          </a:p>
        </p:txBody>
      </p:sp>
      <p:sp>
        <p:nvSpPr>
          <p:cNvPr id="5" name="Content Placeholder 4"/>
          <p:cNvSpPr>
            <a:spLocks noGrp="1"/>
          </p:cNvSpPr>
          <p:nvPr>
            <p:ph idx="1"/>
          </p:nvPr>
        </p:nvSpPr>
        <p:spPr>
          <a:xfrm>
            <a:off x="1603886" y="703388"/>
            <a:ext cx="10518984" cy="3777622"/>
          </a:xfrm>
        </p:spPr>
        <p:txBody>
          <a:bodyPr/>
          <a:lstStyle/>
          <a:p>
            <a:r>
              <a:rPr lang="en-GB" sz="3200" dirty="0"/>
              <a:t>Identify areas you are currently meeting and areas for development</a:t>
            </a:r>
            <a:endParaRPr lang="en-GB" dirty="0"/>
          </a:p>
        </p:txBody>
      </p:sp>
      <p:pic>
        <p:nvPicPr>
          <p:cNvPr id="3" name="Picture 2"/>
          <p:cNvPicPr>
            <a:picLocks noChangeAspect="1"/>
          </p:cNvPicPr>
          <p:nvPr/>
        </p:nvPicPr>
        <p:blipFill>
          <a:blip r:embed="rId2"/>
          <a:stretch>
            <a:fillRect/>
          </a:stretch>
        </p:blipFill>
        <p:spPr>
          <a:xfrm>
            <a:off x="1951348" y="1762737"/>
            <a:ext cx="8709340" cy="4972715"/>
          </a:xfrm>
          <a:prstGeom prst="rect">
            <a:avLst/>
          </a:prstGeom>
        </p:spPr>
      </p:pic>
    </p:spTree>
    <p:extLst>
      <p:ext uri="{BB962C8B-B14F-4D97-AF65-F5344CB8AC3E}">
        <p14:creationId xmlns:p14="http://schemas.microsoft.com/office/powerpoint/2010/main" val="1585997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4451" y="0"/>
            <a:ext cx="8911687" cy="1280890"/>
          </a:xfrm>
        </p:spPr>
        <p:txBody>
          <a:bodyPr/>
          <a:lstStyle/>
          <a:p>
            <a:r>
              <a:rPr lang="en-GB" dirty="0"/>
              <a:t>4    Engaging parents </a:t>
            </a:r>
          </a:p>
        </p:txBody>
      </p:sp>
      <p:sp>
        <p:nvSpPr>
          <p:cNvPr id="3" name="Content Placeholder 2"/>
          <p:cNvSpPr>
            <a:spLocks noGrp="1"/>
          </p:cNvSpPr>
          <p:nvPr>
            <p:ph idx="1"/>
          </p:nvPr>
        </p:nvSpPr>
        <p:spPr>
          <a:xfrm>
            <a:off x="1582995" y="894736"/>
            <a:ext cx="10530348" cy="5265033"/>
          </a:xfrm>
        </p:spPr>
        <p:txBody>
          <a:bodyPr>
            <a:noAutofit/>
          </a:bodyPr>
          <a:lstStyle/>
          <a:p>
            <a:r>
              <a:rPr lang="en-GB" sz="2800" dirty="0"/>
              <a:t>Statutory guidance states </a:t>
            </a:r>
          </a:p>
          <a:p>
            <a:pPr marL="0" indent="0">
              <a:buNone/>
            </a:pPr>
            <a:r>
              <a:rPr lang="en-GB" sz="2800" i="1" dirty="0"/>
              <a:t>‘Parents should be given every opportunity to understand the purpose and content of Relationships Education and RSE. Good communication and opportunities for parents to understand and ask questions about the school’s approach help increase confidence in the curriculum’</a:t>
            </a:r>
          </a:p>
          <a:p>
            <a:pPr marL="0" indent="0">
              <a:buNone/>
            </a:pPr>
            <a:endParaRPr lang="en-GB" sz="2800" i="1" dirty="0"/>
          </a:p>
          <a:p>
            <a:r>
              <a:rPr lang="en-GB" sz="2800" dirty="0"/>
              <a:t>Policy consultation e.g. working group, reviewing the policy</a:t>
            </a:r>
          </a:p>
          <a:p>
            <a:r>
              <a:rPr lang="en-GB" sz="2800" dirty="0"/>
              <a:t>Parent surveys/class representatives</a:t>
            </a:r>
          </a:p>
          <a:p>
            <a:r>
              <a:rPr lang="en-GB" sz="2800" dirty="0"/>
              <a:t>Virtual information evenings/ coffee mornings with focused groups </a:t>
            </a:r>
          </a:p>
        </p:txBody>
      </p:sp>
      <p:pic>
        <p:nvPicPr>
          <p:cNvPr id="4" name="Picture 3"/>
          <p:cNvPicPr>
            <a:picLocks noChangeAspect="1"/>
          </p:cNvPicPr>
          <p:nvPr/>
        </p:nvPicPr>
        <p:blipFill>
          <a:blip r:embed="rId2"/>
          <a:stretch>
            <a:fillRect/>
          </a:stretch>
        </p:blipFill>
        <p:spPr>
          <a:xfrm>
            <a:off x="8106010" y="-38863"/>
            <a:ext cx="4007333" cy="1587672"/>
          </a:xfrm>
          <a:prstGeom prst="rect">
            <a:avLst/>
          </a:prstGeom>
        </p:spPr>
      </p:pic>
    </p:spTree>
    <p:extLst>
      <p:ext uri="{BB962C8B-B14F-4D97-AF65-F5344CB8AC3E}">
        <p14:creationId xmlns:p14="http://schemas.microsoft.com/office/powerpoint/2010/main" val="1471024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0183" y="-80347"/>
            <a:ext cx="8911687" cy="1280890"/>
          </a:xfrm>
        </p:spPr>
        <p:txBody>
          <a:bodyPr/>
          <a:lstStyle/>
          <a:p>
            <a:r>
              <a:rPr lang="en-GB" dirty="0"/>
              <a:t>5    The roadmap to RSE 2020</a:t>
            </a:r>
          </a:p>
        </p:txBody>
      </p:sp>
      <p:pic>
        <p:nvPicPr>
          <p:cNvPr id="4" name="Content Placeholder 3"/>
          <p:cNvPicPr>
            <a:picLocks noGrp="1" noChangeAspect="1"/>
          </p:cNvPicPr>
          <p:nvPr>
            <p:ph idx="1"/>
          </p:nvPr>
        </p:nvPicPr>
        <p:blipFill>
          <a:blip r:embed="rId2"/>
          <a:stretch>
            <a:fillRect/>
          </a:stretch>
        </p:blipFill>
        <p:spPr>
          <a:xfrm>
            <a:off x="7073456" y="1600397"/>
            <a:ext cx="4236972" cy="4292600"/>
          </a:xfrm>
          <a:prstGeom prst="rect">
            <a:avLst/>
          </a:prstGeom>
        </p:spPr>
      </p:pic>
      <p:pic>
        <p:nvPicPr>
          <p:cNvPr id="6" name="Picture 5"/>
          <p:cNvPicPr>
            <a:picLocks noChangeAspect="1"/>
          </p:cNvPicPr>
          <p:nvPr/>
        </p:nvPicPr>
        <p:blipFill>
          <a:blip r:embed="rId3"/>
          <a:stretch>
            <a:fillRect/>
          </a:stretch>
        </p:blipFill>
        <p:spPr>
          <a:xfrm>
            <a:off x="2082133" y="443060"/>
            <a:ext cx="4889373" cy="6414940"/>
          </a:xfrm>
          <a:prstGeom prst="rect">
            <a:avLst/>
          </a:prstGeom>
        </p:spPr>
      </p:pic>
    </p:spTree>
    <p:extLst>
      <p:ext uri="{BB962C8B-B14F-4D97-AF65-F5344CB8AC3E}">
        <p14:creationId xmlns:p14="http://schemas.microsoft.com/office/powerpoint/2010/main" val="2271550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2793" y="67928"/>
            <a:ext cx="8911687" cy="1280890"/>
          </a:xfrm>
        </p:spPr>
        <p:txBody>
          <a:bodyPr/>
          <a:lstStyle/>
          <a:p>
            <a:r>
              <a:rPr lang="en-GB" dirty="0"/>
              <a:t>6      How does RSE benefit pupils?</a:t>
            </a:r>
            <a:br>
              <a:rPr lang="en-GB" dirty="0"/>
            </a:br>
            <a:endParaRPr lang="en-GB" dirty="0"/>
          </a:p>
        </p:txBody>
      </p:sp>
      <p:sp>
        <p:nvSpPr>
          <p:cNvPr id="3" name="Content Placeholder 2"/>
          <p:cNvSpPr>
            <a:spLocks noGrp="1"/>
          </p:cNvSpPr>
          <p:nvPr>
            <p:ph idx="1"/>
          </p:nvPr>
        </p:nvSpPr>
        <p:spPr>
          <a:xfrm>
            <a:off x="2149865" y="1348818"/>
            <a:ext cx="10331223" cy="5100517"/>
          </a:xfrm>
        </p:spPr>
        <p:txBody>
          <a:bodyPr>
            <a:noAutofit/>
          </a:bodyPr>
          <a:lstStyle/>
          <a:p>
            <a:r>
              <a:rPr lang="en-GB" sz="3200" dirty="0"/>
              <a:t> Skills to build positive, enjoyable and respectful relationships.</a:t>
            </a:r>
          </a:p>
          <a:p>
            <a:endParaRPr lang="en-GB" sz="3200" dirty="0"/>
          </a:p>
          <a:p>
            <a:r>
              <a:rPr lang="en-GB" sz="3200" dirty="0"/>
              <a:t> Learn how to stay safe both in on and offline relationships</a:t>
            </a:r>
          </a:p>
          <a:p>
            <a:pPr marL="0" indent="0">
              <a:buNone/>
            </a:pPr>
            <a:endParaRPr lang="en-GB" sz="3200" dirty="0"/>
          </a:p>
          <a:p>
            <a:r>
              <a:rPr lang="en-GB" sz="3200" dirty="0"/>
              <a:t>Preparation for both physical and emotional changes of puberty</a:t>
            </a:r>
          </a:p>
        </p:txBody>
      </p:sp>
    </p:spTree>
    <p:extLst>
      <p:ext uri="{BB962C8B-B14F-4D97-AF65-F5344CB8AC3E}">
        <p14:creationId xmlns:p14="http://schemas.microsoft.com/office/powerpoint/2010/main" val="2355288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3939" y="105636"/>
            <a:ext cx="10208675" cy="1280890"/>
          </a:xfrm>
        </p:spPr>
        <p:txBody>
          <a:bodyPr>
            <a:normAutofit/>
          </a:bodyPr>
          <a:lstStyle/>
          <a:p>
            <a:r>
              <a:rPr lang="en-GB" dirty="0"/>
              <a:t>7   What will Relationships Education cover?</a:t>
            </a:r>
          </a:p>
        </p:txBody>
      </p:sp>
      <p:sp>
        <p:nvSpPr>
          <p:cNvPr id="3" name="Content Placeholder 2"/>
          <p:cNvSpPr>
            <a:spLocks noGrp="1"/>
          </p:cNvSpPr>
          <p:nvPr>
            <p:ph idx="1"/>
          </p:nvPr>
        </p:nvSpPr>
        <p:spPr>
          <a:xfrm>
            <a:off x="2601798" y="1386526"/>
            <a:ext cx="8902814" cy="4524696"/>
          </a:xfrm>
        </p:spPr>
        <p:txBody>
          <a:bodyPr>
            <a:normAutofit/>
          </a:bodyPr>
          <a:lstStyle/>
          <a:p>
            <a:pPr>
              <a:buFont typeface="Wingdings" panose="05000000000000000000" pitchFamily="2" charset="2"/>
              <a:buChar char="Ø"/>
            </a:pPr>
            <a:r>
              <a:rPr lang="en-GB" sz="3200" dirty="0"/>
              <a:t>Families and people who care for me</a:t>
            </a:r>
          </a:p>
          <a:p>
            <a:pPr>
              <a:buFont typeface="Wingdings" panose="05000000000000000000" pitchFamily="2" charset="2"/>
              <a:buChar char="Ø"/>
            </a:pPr>
            <a:r>
              <a:rPr lang="en-GB" sz="3200" dirty="0"/>
              <a:t>Caring friendships</a:t>
            </a:r>
          </a:p>
          <a:p>
            <a:pPr>
              <a:buFont typeface="Wingdings" panose="05000000000000000000" pitchFamily="2" charset="2"/>
              <a:buChar char="Ø"/>
            </a:pPr>
            <a:r>
              <a:rPr lang="en-GB" sz="3200" dirty="0"/>
              <a:t>Respectful relationships </a:t>
            </a:r>
          </a:p>
          <a:p>
            <a:pPr>
              <a:buFont typeface="Wingdings" panose="05000000000000000000" pitchFamily="2" charset="2"/>
              <a:buChar char="Ø"/>
            </a:pPr>
            <a:r>
              <a:rPr lang="en-GB" sz="3200" dirty="0"/>
              <a:t>Online relationships</a:t>
            </a:r>
          </a:p>
          <a:p>
            <a:pPr>
              <a:buFont typeface="Wingdings" panose="05000000000000000000" pitchFamily="2" charset="2"/>
              <a:buChar char="Ø"/>
            </a:pPr>
            <a:r>
              <a:rPr lang="en-GB" sz="3200" dirty="0"/>
              <a:t>Being Safe </a:t>
            </a:r>
          </a:p>
          <a:p>
            <a:pPr marL="0" indent="0">
              <a:buNone/>
            </a:pPr>
            <a:endParaRPr lang="en-GB" sz="2400" dirty="0"/>
          </a:p>
        </p:txBody>
      </p:sp>
    </p:spTree>
    <p:extLst>
      <p:ext uri="{BB962C8B-B14F-4D97-AF65-F5344CB8AC3E}">
        <p14:creationId xmlns:p14="http://schemas.microsoft.com/office/powerpoint/2010/main" val="2482470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6744" y="96209"/>
            <a:ext cx="8911687" cy="1280890"/>
          </a:xfrm>
        </p:spPr>
        <p:txBody>
          <a:bodyPr/>
          <a:lstStyle/>
          <a:p>
            <a:r>
              <a:rPr lang="en-GB" dirty="0"/>
              <a:t>8    What will Health Education cover?</a:t>
            </a:r>
          </a:p>
        </p:txBody>
      </p:sp>
      <p:sp>
        <p:nvSpPr>
          <p:cNvPr id="3" name="Content Placeholder 2"/>
          <p:cNvSpPr>
            <a:spLocks noGrp="1"/>
          </p:cNvSpPr>
          <p:nvPr>
            <p:ph idx="1"/>
          </p:nvPr>
        </p:nvSpPr>
        <p:spPr>
          <a:xfrm>
            <a:off x="2187020" y="848412"/>
            <a:ext cx="9317592" cy="5062810"/>
          </a:xfrm>
        </p:spPr>
        <p:txBody>
          <a:bodyPr>
            <a:noAutofit/>
          </a:bodyPr>
          <a:lstStyle/>
          <a:p>
            <a:pPr>
              <a:lnSpc>
                <a:spcPct val="150000"/>
              </a:lnSpc>
            </a:pPr>
            <a:r>
              <a:rPr lang="en-GB" sz="3200" dirty="0">
                <a:solidFill>
                  <a:schemeClr val="tx1"/>
                </a:solidFill>
                <a:latin typeface="Century Gothic" panose="020B0502020202020204" pitchFamily="34" charset="0"/>
                <a:cs typeface="Calibri" pitchFamily="34"/>
              </a:rPr>
              <a:t> Mental wellbeing </a:t>
            </a:r>
          </a:p>
          <a:p>
            <a:pPr>
              <a:lnSpc>
                <a:spcPct val="150000"/>
              </a:lnSpc>
            </a:pPr>
            <a:r>
              <a:rPr lang="en-GB" sz="3200" dirty="0">
                <a:solidFill>
                  <a:schemeClr val="tx1"/>
                </a:solidFill>
                <a:latin typeface="Century Gothic" panose="020B0502020202020204" pitchFamily="34" charset="0"/>
                <a:cs typeface="Calibri" pitchFamily="34"/>
              </a:rPr>
              <a:t> Internet safety and harms</a:t>
            </a:r>
          </a:p>
          <a:p>
            <a:pPr>
              <a:lnSpc>
                <a:spcPct val="150000"/>
              </a:lnSpc>
            </a:pPr>
            <a:r>
              <a:rPr lang="en-GB" sz="3200" dirty="0">
                <a:solidFill>
                  <a:schemeClr val="tx1"/>
                </a:solidFill>
                <a:latin typeface="Century Gothic" panose="020B0502020202020204" pitchFamily="34" charset="0"/>
                <a:cs typeface="Calibri" pitchFamily="34"/>
              </a:rPr>
              <a:t> Physical health and fitness</a:t>
            </a:r>
          </a:p>
          <a:p>
            <a:pPr>
              <a:lnSpc>
                <a:spcPct val="150000"/>
              </a:lnSpc>
            </a:pPr>
            <a:r>
              <a:rPr lang="en-GB" sz="3200" dirty="0">
                <a:solidFill>
                  <a:schemeClr val="tx1"/>
                </a:solidFill>
                <a:latin typeface="Century Gothic" panose="020B0502020202020204" pitchFamily="34" charset="0"/>
                <a:cs typeface="Calibri" pitchFamily="34"/>
              </a:rPr>
              <a:t> Healthy eating</a:t>
            </a:r>
          </a:p>
          <a:p>
            <a:pPr>
              <a:lnSpc>
                <a:spcPct val="150000"/>
              </a:lnSpc>
            </a:pPr>
            <a:r>
              <a:rPr lang="en-GB" sz="3200" dirty="0">
                <a:solidFill>
                  <a:schemeClr val="tx1"/>
                </a:solidFill>
                <a:latin typeface="Century Gothic" panose="020B0502020202020204" pitchFamily="34" charset="0"/>
                <a:cs typeface="Calibri" pitchFamily="34"/>
              </a:rPr>
              <a:t> Drugs, alcohol and tobacco</a:t>
            </a:r>
          </a:p>
          <a:p>
            <a:pPr>
              <a:lnSpc>
                <a:spcPct val="150000"/>
              </a:lnSpc>
            </a:pPr>
            <a:r>
              <a:rPr lang="en-GB" sz="3200" dirty="0">
                <a:solidFill>
                  <a:schemeClr val="tx1"/>
                </a:solidFill>
                <a:latin typeface="Century Gothic" panose="020B0502020202020204" pitchFamily="34" charset="0"/>
                <a:cs typeface="Calibri" pitchFamily="34"/>
              </a:rPr>
              <a:t> Health and prevention</a:t>
            </a:r>
          </a:p>
          <a:p>
            <a:pPr>
              <a:lnSpc>
                <a:spcPct val="150000"/>
              </a:lnSpc>
            </a:pPr>
            <a:r>
              <a:rPr lang="en-GB" sz="3200" dirty="0">
                <a:solidFill>
                  <a:schemeClr val="tx1"/>
                </a:solidFill>
                <a:latin typeface="Century Gothic" panose="020B0502020202020204" pitchFamily="34" charset="0"/>
                <a:cs typeface="Calibri" pitchFamily="34"/>
              </a:rPr>
              <a:t> Basic first aid</a:t>
            </a:r>
          </a:p>
          <a:p>
            <a:endParaRPr lang="en-GB" sz="3200" dirty="0"/>
          </a:p>
        </p:txBody>
      </p:sp>
    </p:spTree>
    <p:extLst>
      <p:ext uri="{BB962C8B-B14F-4D97-AF65-F5344CB8AC3E}">
        <p14:creationId xmlns:p14="http://schemas.microsoft.com/office/powerpoint/2010/main" val="2756479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71134" y="0"/>
            <a:ext cx="8229600" cy="1143000"/>
          </a:xfrm>
          <a:prstGeom prst="rect">
            <a:avLst/>
          </a:prstGeom>
        </p:spPr>
        <p:txBody>
          <a:bodyPr>
            <a:normAutofit/>
          </a:bodyPr>
          <a:lstStyle/>
          <a:p>
            <a:r>
              <a:rPr lang="en-GB" dirty="0"/>
              <a:t>9   Highlights of new curriculum</a:t>
            </a:r>
          </a:p>
        </p:txBody>
      </p:sp>
      <p:sp>
        <p:nvSpPr>
          <p:cNvPr id="3" name="Content Placeholder 2"/>
          <p:cNvSpPr>
            <a:spLocks noGrp="1"/>
          </p:cNvSpPr>
          <p:nvPr>
            <p:ph idx="4294967295"/>
          </p:nvPr>
        </p:nvSpPr>
        <p:spPr>
          <a:xfrm>
            <a:off x="1856162" y="960290"/>
            <a:ext cx="9757660" cy="5616575"/>
          </a:xfrm>
          <a:prstGeom prst="rect">
            <a:avLst/>
          </a:prstGeom>
        </p:spPr>
        <p:txBody>
          <a:bodyPr>
            <a:normAutofit fontScale="92500" lnSpcReduction="20000"/>
          </a:bodyPr>
          <a:lstStyle/>
          <a:p>
            <a:r>
              <a:rPr lang="en-GB" sz="3300" dirty="0"/>
              <a:t> All relationships are equally valid and different types of relationships must be taught</a:t>
            </a:r>
          </a:p>
          <a:p>
            <a:r>
              <a:rPr lang="en-GB" sz="3300" dirty="0"/>
              <a:t> Negotiation – being able to negotiate situations effectively . Linked to resilience (mental health)</a:t>
            </a:r>
          </a:p>
          <a:p>
            <a:r>
              <a:rPr lang="en-GB" sz="3300" dirty="0"/>
              <a:t> Emotional intelligence – being able to talk about feelings and recognise changes emotionally</a:t>
            </a:r>
          </a:p>
          <a:p>
            <a:r>
              <a:rPr lang="en-GB" sz="3300" dirty="0"/>
              <a:t> Recognising the need for personal space and  boundaries (appropriate touch)</a:t>
            </a:r>
          </a:p>
          <a:p>
            <a:r>
              <a:rPr lang="en-GB" sz="3300" dirty="0"/>
              <a:t> Correct anatomical names for body parts </a:t>
            </a:r>
          </a:p>
          <a:p>
            <a:r>
              <a:rPr lang="en-GB" sz="3300" dirty="0"/>
              <a:t> Simple self-care techniques – impact of relaxation, hobbies and time with friends</a:t>
            </a:r>
          </a:p>
          <a:p>
            <a:endParaRPr lang="en-GB" dirty="0"/>
          </a:p>
        </p:txBody>
      </p:sp>
    </p:spTree>
    <p:extLst>
      <p:ext uri="{BB962C8B-B14F-4D97-AF65-F5344CB8AC3E}">
        <p14:creationId xmlns:p14="http://schemas.microsoft.com/office/powerpoint/2010/main" val="1508448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7334" y="61602"/>
            <a:ext cx="10467286" cy="2677656"/>
          </a:xfrm>
          <a:prstGeom prst="rect">
            <a:avLst/>
          </a:prstGeom>
          <a:noFill/>
        </p:spPr>
        <p:txBody>
          <a:bodyPr wrap="square" rtlCol="0">
            <a:spAutoFit/>
          </a:bodyPr>
          <a:lstStyle/>
          <a:p>
            <a:r>
              <a:rPr lang="en-GB" sz="3600" dirty="0"/>
              <a:t>Families and people who care for me</a:t>
            </a:r>
          </a:p>
          <a:p>
            <a:endParaRPr lang="en-GB" sz="2800" b="1" dirty="0"/>
          </a:p>
          <a:p>
            <a:r>
              <a:rPr lang="en-GB" sz="3200" dirty="0"/>
              <a:t>That others’ families look different from their family but they should respect the differences. </a:t>
            </a:r>
          </a:p>
          <a:p>
            <a:endParaRPr lang="en-GB" dirty="0"/>
          </a:p>
          <a:p>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300" y="2178672"/>
            <a:ext cx="3079574" cy="237616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0309" y="2114952"/>
            <a:ext cx="2368844" cy="236884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5474" y="3720212"/>
            <a:ext cx="2161095" cy="2930398"/>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0332" y="4180157"/>
            <a:ext cx="2460160" cy="2470453"/>
          </a:xfrm>
          <a:prstGeom prst="rect">
            <a:avLst/>
          </a:prstGeom>
        </p:spPr>
      </p:pic>
      <p:sp>
        <p:nvSpPr>
          <p:cNvPr id="8" name="AutoShape 4" descr="data:image/jpeg;base64,/9j/4AAQSkZJRgABAQAAAQABAAD/2wCEABYWGBQYFBwaFhwYHBocIiceGBwgLjg0JzAlNiwsIjYsJTAlIzIsMDouNjA+TkBJPjpnUERYLkRHelJ8ZoZaUnYBDhoYGiAiGh4eIiIeICciRTAgHlIyNDgiSRQ4Hic2Jyk4HCcuMhwpPClJFj4eFFQ6RzIjRScgHiM2JxowNFY2Ov/AABEIANwA3AMBIgACEQEDEQH/xACWAAACAwEBAAAAAAAAAAAAAAADBAABAgUGEAACAgEDAgUCAwgCAQUBAAABAgMRAAQSITFBEyJRYXEygQVCkRQjM1JiocHRcrFDJDVj8PGSAQADAQEBAAAAAAAAAAAAAAACAwQBAAURAAICAQMCBAUEAgIDAAAAAAABAhEhAzFBElEiYXGBMpGhwfAEQnKxE9FSYoKy8f/aAAwDAQACEQMRAD8A7B6NR6YWKjbHzDtg9rMHA6UbOEg/hgdPL0zNT9huhtqX3XyyZlSxakgH+U9Dg18VfqG4euMgGJdxBKEkOPQ+owuxSLUhhgJyX+hsoxlV2uzF0dD1AzaxC7DGutHBvFRLDKVzlCae2HyiOUXHfK4YegOwywE7hcHv4yEmxSFrF36DCoCzTbSeAKzBA3Ko6nk/GEBWty9KyoASS7dWxcngdBW7fAbaiRklVJrixmaURWVUkkC6y5ybVB3PPwM09eF91/7wOCj7sRnVzIqxWC36D3wioR5gyyKOHy5doYFjQby3m12JFtH1t5iT1vp9qGHHZE0/iZgj2GEULXIGTIemGLIQnoMwUTfus/8AHtmqvKa1RjXIBrNo41CoayRllVCstD2PfL0wqJR6KMy587D2GTrctitl5FwBXiIZV3KSLrMSLwaGEg4U5cgvAYaxJisHmiW+TXJwu3B6c0CvoSM3IxPkTqxoHKzzv7uveyohvJPYny5coo0ABhhSJxxXAwbgkc5G+T0o8ADWUvTBWa56gkXhI/p++Vv4Uzz1icl2bKZrjdCWXkMjqLII9r5zWmYGuQewI9Pg0coirvvmQfDdD2PlPzmTjcb7ZN0pVJp7PHveDpdR/Y4uVaM3Eft2y2ZkYSKNwqpVHUr6j3XL3K43IQVPQjFKmXIkcqyX2I4ZcG8JBLLQU8kehzEw2ESrwV4ceq44h3KMHZmNL25Qh1Hv0xn+ItAlCKuhgpEKMSPpyKcpu1f5Z57XS6/KLsKdi/T9Cf8AZJw+7woWegSOEUmrboBfucXP8ZPQKcY2I5XcLC8hT0vpZHt2xDeSqK8PqxWXUp4Y1O0lQqgoOobdtYfZsuTUwBaZjQO40rWFADEuNvFXmp4YrYC0WU7mC8AMK5X0usEIoqkkmYqJlaNizflZQn6kDOvA3hFzujPGoN2zr91q/wBLzMWph3OrGggDGWjXUrVkYBDp5Zg8DuVh8VpFfqrObrCqNEqi56E4tBdh6YvdEEEXhrb3JpLxew340JF7j+Q8gg+clVsEdyMCsqpPOsrELvRUJB2i0HVqpbOKyfsSLUbsi+LHv6+HanxL4GMl9AzOxnQq5VpEvgsAAPftmg0RNVCS4ewECneA1NuF+XjCNLEaAbk1sUg3bAsOo7gZX7LEE2qX2kINp5XyihYYEHFxp41lQQo6qjoWDfQNqlfKe+7NMwdKA2t+wwc4Ku57EcZvSn93R6qSDlz+daAoAisTsVJ5TMxClA9sI3TIgzMppSfQYAXIvHW5z2vk5cI3O0lUOifGDQEqEr67Zj7Yy1hNq8E8DGydY+YiCtuXd4Itu5b8idT6n0GUeQW9ckjCOHavYV8nIeI+fS8W1SKV3/KEm710vNR/T98taK2RlJ0PzlDxFIgTubfey2I6d8wV3KR69Pntmq5wqq3brjeBGbK0770BPXoR7jg4XwlDbk8rHrXQ/IwIASd16X5wPnrjQOQbNr8o9e7Sff8AsXc3aONpbp6H4OFibj4wtKylXFg4sEMTBeSp+lsJvY67wHlWx6X3xTZIeQu4e2OHzJiillbYe35sJHRXz+xgxTAgqhB+eMYic2VdSr9T6H4zBNVfQ9TlcluHtRya/QD75zRrQWcbvD9Nxv8ATE43B/E5hJ1hiQ6VfZr3uMsyM0jJG4Hh0ZNwui1kUOO3cnFnX9pmVCB4sBceMLB3DbRQq6kAhuRmUwK/sallvUCB0YeMjFZDVEAcg9++JaRFcfhdlx/6aWijFT0TCmIDXRo5JuB2Mhd2YGwpVbbaLw8wigTTPp41tHj00V35I3YIa5xi7CZLkbWIIWKPLuIpd7syj7MSMT0afv8AWblFjU39/DQnIuo1bajUogTZC4RPIT2DcnfgpZpoDF4ChX1UrftJZCSX2dUXf7YQmjpM5uk5buewyLGD15PcnAwNKH2yAm/pKoQB7sSxx0Ylu/QoSS9e5EVV+kUT1zTC1ysyX99q+vf7ZpxpRi7hpGIHCDq2NAADrx3JzHDCx0zDlyLRAl3vqtJ9uvHzeaZqdRm4x9ZHdj/rFpywddv1mwv+8HzY1djVh5NvZeXyasnw6HViFGEhjCrQ+5Pc+pwc3MsP9JY/2rNWWjJPfyQM+n2ydMjfV6+uUvQ/OVS2POh8RebBI6HBQuWeRCB5D19sOdv3zQe4OW6V/wCU8/BwyGxgCbB9MDDLtcxPww6e6+oxE47S+Zbozu4P1j90dMZZG5Svc9MGhBwwxaGsWRrTBfmbDmIg8dCbxVknJKqt2eudHA5NELD356KOpwio5QhaUmiO+WIfDG4m3I5PYewwqnhfc2KzrYLdiUsHIkkW2XupIbb6WKOERIlCmICgKU+xO4/qeuMSpOXBiZQo4KnvfU/btiE0esh5h2FDQZe4fuR2rCTMUkDmMq61H2O6CJltOzEg9yM07vLEipFKCs8LEtXRXDk9ewGCvUvD5l2biPq4ruAff19MKDqu5j+Pb5rHRzZLrPMRnTLKJ9SWWlkk3oe5XYFv9RmNQs5fSOsbzeHNvlCVe3Yy9yPXMD9rdVVHUGj4np7bcaJ1aAv+66cL6t81gS3oyG1hRKxIX9n1K31LBaX3anw2aFlRfWhYzWAMsFtLHnoO3qchQl+wGFyZ1HWZdfME+7ZE5XnLrzk3d5eaYShWIgFpnb3Crj2CCqgPbvgNBxdWUx2rQxS/MCffNvIC1AFj6D/PYZVH82HFO74QE2lFx5YJuuRRQy6N9vk5Kqx1x8tiSHxGFIQtXckthN4xcnzN85LoXjKE3uMEoenGLapVMBLUTY8M9w3TjMSSrGPLuZ+tdAQOoU885iaUPHGF/wDI6Bf1vNMsbiWeOvOJF9/q/Udc6KmwLxYfVQxkZ5sT25hMmQZOB17Y4mM1lBQKAHA6ZvKzDbLrMtQP2v7ZvKfY93XoRnGCzgOvI4YYhsYyGNeaXcT/AND7447KgZieOrE9hg9GrMHlfgy8oPRcBSabobKKaVk0vIJHfHxxnO/DzcZ+Tj6LIJN5Cbei3ya9RVAYW9sFqkl2QTJkyYYsmTJkzjiZMmTOOJnP1UpACx8uxoY8xoZzZiqWx78D1xUuw+FZb4JAnhpySzMbY4bdwcAGIoZRN98to8ty3LZgf8ZUaqpcoCC773H9VAGv0wDYaA2hv1/wMyawbpvxCzsA7f8AI5gtuXae+ClEvivSORZ5r3wQ8RjwDfpjkTu7YaVWYgoo3kFTJuNKCKJ2dGNHg5mQUdMqmgsqAk+nvlIWF3focVm1DSSBIT+7Smlb1I/Lnd0jVvG+H9LPSr9VjG1ojEI3VuV6N5h8GsfQCs8uJ7s/z0CDplMr3ztKEEEd8vtmVREvYoW+tY8lIAFAW/Zb6nLwIi/f+NJtLAbYvYd/azhrHU0AOScw4vByQQbt1VJ+Zh39j64q/wCIxRAMq3f0X3Htm31S6jQPqNMbpTx3VvfMGdMlVpqxVr1EjA8QRWX/AKiOv2XNwu6zpv4EotF9O4H6ZuOInR+GnXw+B6mr/viiymaeMnjbZA9620cWlhspir6uyQzpQVmnjqtjn+/OdEZzpZGjd2FgXbEdaC9r45JGIP8AiOriZWQ2O6PhLBi0pzyqwj0GYkYgAA0z8IasX15zUMiSQJMv51sDLIVqsA7TYvsfUYwkIOmTAnWQqahBmIsu6/QPvhsw4mVl5k5hhiT6c5jkPJbnbElAsfUmgLOG1c21DXNdh3Oc5WcRMHXcrjzg2P0OFBW2+23qZqOoqPLy/wCPHzGXkj422tmqb19rygb6fbObDZ2iJJBGj73Z23Gx07DGt+VnnhO+MQcIfnE1e2G7izjGj8Xwm8c2+8/FcVtwJ7DNP4g0jauEWGcI3KkdMD+2alTYbNPI8EhO8MWFvEehXoq+5IzKw6eYgo8iBm2eFXIPXr6DPDfVbUW99rLwOs1OrSLwiwWSS12jqE6FrGcyKIJ5U6DNvvSeRZFLFSV3ew4GFQUu4ck/9Z7+ioqCp23u+bPL1nK8qlwM6SYBhA/uYj7dx9s7kZ4zzTRl6Knaym0b0OdXS6jevPDrw4yOcel3w/7PS0dRakOn90eP+vf/AGdfISByTWZR7FYHUAsgI5CmyALv/wDDR+2cElmgxYYrqz+52E0HYIT7HJCHB5vMS6qBgyKh1HaRU6D5Y0M5jMRa7I5M4Du1jaBwB8cDC/hiDw9ZbqsTLsZj035iXxZfLHGI17hmsg/NZmHZs8NgE2WGX0bvhLTbecDdb9XDoUYrqO1oH8TSK57Wl+tcYlqFKayJ06SGmH9Q75NE8yrKgieVGa0eOq9wQSMrVnUsgfwxCIybeZh1IoUELNiWuBUHzt5eRjVTIJHKuAUYI6EcEWosH2zmyFpGIiWz1JPRR6k9AMjaiZoPAOwKRUrAeZ/Zjjn4dpzKvn4hRjSdnb1b1C9sZKNRi3i9lyHpfqGnOKppLfzvuP6VpRpkSCqA800vc9SyjDKiT/x3kmj6lmO2L7dNwzJcTv8A/CG2p/UR1J9uwzE0yzT+EDUafWffsuADTYQOrOBEmyBTYAX6vc1jgZfX9cWBYehH6HDg8ZiZkkbvEtTqEiUkmh3OZ1OqWJTXmY/Qg7nOXGHfUwtOd7u21V/KvB+nAlLZdwlFKm/ZBwJ3cSkFQPoTvXv7nDumr1XnCrssmNT1Iw8bqZnio2gDfN2MBKy6WUz0TJW2Fe1nFNebrkOefVf+osk0i2KHoysBhEE0lrHGGF80vf3Oa1ASSJNTH0fyzez4KOSRBSOQOpAxFtOnJ19iYfGkn7eGU7lhQB9hglJN7jZBqxlb551KohKng0L9zyctVCWthmH1gdm/lOVxdyVXX0MDKdKtOUXeByw67hx0OY8TTRIy6dShb6pCbcjABRbX6nB7OnHNXkrm+yPQWjDls3FFE09RW6Acs3c5Wo0O0ltMQCesR+k45oAqqWq8FrJWh1UA/LKDlULjFNYYicIyl/j3il9Tkq18VwpIlQ8UehBOTSpLPJvhtVUVG3859W9s3r0MWvZukWpQNx+jAYxomnR3bQBCgq9NMevujfky2Uupeu/YhhoSh4+E/A+bfd/RDKStG2yW0f8AKOx+D3x1ZLGLNqdJqBsnhlia6O5bFj3W1OA8IoahmBXsGIIH9wRk3S1sV9cX8WH3D652ESIDSu3nI9PT7nFhRUbaCdlHTF31LlvBVVf1N9PjgZHSaFN/VSa+5x0JJWnh/Yl1dKTpxyhgemDKxCYTSJvXpKo6+zAd6wQlk/NHKPscIBO9bI3PpxlDp8oiipxdqLOs+phig3pSw15NvVvgZ5yeaXUSb34UfQnYf7OOvo9bMteEwrEZY5oZDDMtNm6ajeWm+OwzUc+nCaT3fPp5EgiM0m0D1JA9Bna03/t+5aV2RqHo/Oa/DtP4MZcinYYHVBoXSSGqkvxUP0lhXI9CcTqNyeM1hD9JKEfFi8yYGKQJBv7RqFQf11gtM3kt++LyCUxpECVj5ssRd9eoFVmI/EiUl0BDLujW8mlGTTbxT2PQ/wA0epUrTW/H5g7A1MS0A2U7aqfiBSqt/wCV+le2L/gph1EkomS5Upv6azqJMNLLOjkuoBlQd6w1Dvkllq5TS6V35ORLozFIgmd5Wk6EeUX6Emzh1ghi1EbuGUKLVmYnzVmp5ZtZFYRYoEO4SHrhZYoNgm1M42sopAaX55PfHdKqtn9/6JOuTbllri8Y/v0JpCsmuaSwVCGx9xhtYqeUtTKGHHbnjOXp9fotG+oaIM6sF8AKM34tfhumWQgvMrv7heuTSVJnoQl1yV0uGvKn/oPGJdOXDDTy6dyPLuoA/cE5UyaUEGB9qdLbAlCJWvsct0HhH2YZ5znx0rBatCOLk8hVKKpR5AYma1ZTTK3Zl+fTCjbyyOJNx3M9VZ+2IlAEbGNKNsbD+o/9DHaU7klXAvU0Yxi5JtuzfrlPaqT3KHbl+vycHqm8qdeykjr68Yvv3vC9x6/b6fYPHNsVlVbKpvX3GK/jItNJN7spI7E0RgxOCEpTcfAb1X0bDNqYm0ssEyM6kfua632+Ky2N+dC3CVqSi98+go08ssCxyhGVSGDdxgyBdjcD6qaw2kRlNnaQgty3TGHQCJjsFIKZW/KTzuSsGWp0vpSvvnhv8faixyjF9PSne/8AIkT6/T6YjSGOdQL45de5G09c5yaud4DBFsIY10pru6bDgsjCSMlXU2DmJlSSVdTECJ+sydm98qYmWnVvpUk3bfKl/Q/pdMEpm5dhudv6jjOuQfsy9gJFJyLMxpljJBFrdKPtu65jUSHUaVlHh71YOtNd12xCW5A5Zj2Q9F0Ue2FZf3ikoDQsP6H2GJoxGlV9wBI6ntiTa6WCaK2ZoyQHDmyQcNbI7ocnJrg7LMFAJuiQP1NZUkccibZVDDt6jL2KCT/NRa/UfPTLwyYVaTUacMpqeLsw4kA9+zYhqpYpUQRNZDEsvccAcjH3N5yNaoRRILu6GAp00Nel1ReawDkUSAK1lBTSV80LxOQhZ1AohroL2Gd3SQJBCVkO9puXlu1bsADnOiZxqxDtRgpKEsva6OOUm2+ze3kiNwUYqnsmvd//AGgotNcn7DUYnUwsa6H686KaQQL4rm2umdz2OCkRHO6AqApjMbKKp7y9ZBqZ03zOQke392vCk2ASc2722YHTW6bkvl8uPPk1NqHmR4NLGrXxJI30/b1znHQAlP2p2JUhU5sAHsB2zqwbY4ALRQpZefY4vLJG7yMtuEMbGs1IyTVXy1t5b/YPqtFp4dKNiC967yfS85highkZYzRRyuw8nZd9fbOjK+t1MZAUQwkXeUYodmq8Ff3zrbyH4vj0wZK4uN549Q4S6ZKaVLlVlxp+/oBkH71/c3lEXG3yuL6aXxFIY2yGjjnVGHfj/JzxqzJPf7nvKWItZWKfkCCja1+hwkYpcod80nTHaXxL0Faz8L9TPc5iRb69Vjdhm16n2JwcvG4g8+FJnQ+Jeo1cen2E+dgbgqTV++V0wWmUOhLEgIQzkdaIrNKbu+gPHxlympOSzaLoys319s1I7SPuflsgVjXBpjtU9r+co0rlWIsGiR0w/Da2v7cm+G+LJgjYsrfHUjtm29sJLtlSMUidVYj2FhmwZyqvXfyMk64uxmHmNY4lbzfxZT37lR3rG/B2uSfTyfoMmlAEaqBxQxxkse+Jqzxb6cI5kbiKJoGUsHP7s+maX8PCzpNM5fad6oRVN23ZnUqQpIFs3Vf9X65sM6gDTSiZKtUJAcfZyAf1zov3oZLCw6Ut+3zOnuzDNnMbUa/pHDub+oFVHuScV1WsljIRHVmo79vQH5w1bwvxk1JPLR0pJFBUCt7mkGXBpC0plnN1+i+y55CYO53s7GTs19PjPT6DXjU6K3PngpJlyh6XTluwHO8IOUVZWGnDJz5wf4LtVkV2PuBiyKNTpIHjqHxpWeD1C4xMkjRpHH/FfcWP8t8M2GkEUXhntCu1FH6cYiwkltva2+YrEp8EhzXNUOq7X5qh6jGZNNIY+XYqOX5PIxRN3izRlwWKsxH8pIs0e4GNEap15lfbXpVjHJ47EjVOqv38+7dmoYdOzykimVuSOp75TyeFO4tVWMKb+cwkQeaUAkEEbxZ9MghiSeSPm6QsThfN4BziqXiefPPC+voG1OrV4nWFHewRuqlxTwneVyWPhtXlX9PMc6cyLHp3KcMqmj3xHekUrl267TWcvIyS/wCTv6Lk5aqE1eo4rYECgellTjgJo4lLJWrdirBJEIHucbTlAe1Z52tGp33X1PU/TT6tNrtKv/Hgsdc1H0Pycyt7qHfNR/m/5HF6XxIfq/CzAYBj8nFtSx84HZLY+x4wpNM3ycBKyCRjISEkhKFR1JDCiPcXeDpvx+7KNlF+grCCANv/AJbjI9ap8l7X6fOVHIqxmOQWN6vGw9ejA+zL/cDDS8uyuRu7OOh989OkrHQbuS90MRyKIKLk29bBVhT1YXi+oN1QWl4BAqx6nBbSDwCT7emVUrMEpmLfSuLWnHq6t3x2tm9MU3LkpWfhRZLHgZ1E/DnAvUyhVrov+ScZ08EWkQM/nmY//VTMyNJJ4iSKCR5QwPlX129y2MbIJ68pOoOl35Fvw6R0J08wO9PpJ/MnZhncUg55ydJzOkyE+InC7u649Dro+koKP3vJ1JC56cnT5OjJErm8UOmCOW2K4bqjcA+90aONrKjCwQRmwwIw6W6J7klT27HDm1Ij/ifh2wdN7uSn9hiv4i8myPdCqwiyJojaH29sb183iyDTL/DFPP8A4XAo0kRtCCvoenSuV6HKIp4klzt5dySepGMul9r9+F7nFZi5CQjczdAM7v4boBC3iykmRu3bJFBA/wC9SJ43JqoOnzTWF6HNuJBKI1m1CsRu5UdMKcpyuNJR5GQnppJ2+p7YOwSiAkVuIonOVqdWkQut8nSNfVsjaWa/42rB77kU4jJ+HSeKXXUIzju6lft1IGS9EnvsOWpppOrchvTI8Z3ysGaRGc52HlQJtDA8UBeefEP4jH5nhWVV4LI+UdakTAvGFojg/wD5jltn8ZHlN1lN7817HZ088Mc+odyeSAKGUJt+qkdUYAoPDLdyM5A1plJ8JUNt2H/dnOlofEed1mY1tusY6z6C1fhT/wCWPXPnfJpjqJOJXVFPDC8w4Rp38heQ1tS6X7nGZV0aKUjUSS2OnLZjeyu5VQzmqHccdz0GdZ1d3ed9+4l5DNL+0ncECml6DsAvfNofIcFpQH1WpZrZf9YSHzqa44JAPzkGt+w9L9NtqdrX3NA06/OaQVu/5HBcFhhI+jf8jk+l8SLNZeF/nIu31t8nBaijEoIBN+XCNu3t0qzmJAdoLdj29+MVD41/L7lT+FeSF4owxa0MnHlUdbwyrJsLPFG4Sgx7ke49fcYSEFL2GiRRzZtiCfyjaK9M9NqVqqr7egLVsGH0YWkWRQV2sB35vknDaM6USu4LBq4Ddl70cEYkPbMNF3Xn2zVGsoGULUlbzydFrlbaQwcMvsFTr1HcjGFjQUF6ZzIdU6MRMC6MbLD6gc7MRRkDIQynowzHlnnNOIEx84MwKeoBx7Jg9CMWozjNp3jYtESvt2yzqSiFWIWSuF9TnTarxHU6VJiH+iQCg2Coq8t0Oc21srOTEKsk2zG3b1OGaguQqycSivRx0OG0675k9uc9RNVjY8GWnLqfVu3keSHWKkawUqbLfpZP3GDB1Mkjmld0Cqp2i6vD+Lqoybax8cZenmRFZ/D221NWI9kx+LVSaXbyrjgsajWpw8Sn4B/2cwk0YKyujDeWbb1/pxvxI2iYqw3UavK0y2g9ABeBjsMp977eoo500gAhIjkLDkWLGFMaNGVIjkB58JwPnjLnCnUptQAqC2Y1GmjVdyFgzEDN7A5XU6W/px29wUWiicsojKbeQ2E0cMCyThS9ABXJOb8Oa90bkDMwftDpKbBbdXoK96HvncG0r2DsscUZ8NQoxSSRYYXc1xZGHZGUdr/X+5xD8QMZhENlT/Ef354XBC+gL8ODymUysSpzUB87AdKesvSlV0xdbKmz6HjAK7IbCk2CCPkVkWu8wL/0sfBqfL3yWrcjGo+d3/L/AAMRLf0tjenO5Cenm/wMn0fiLddeBszXmPycqRC0bDvVj5wZnAdhskNMRwM0NQlXsl/TM6XbdPc7rVJWtik5px0YWfY4asxB4QJKr1ayrDkXwSMIFIkKH7Z6UW3uDGWPQ0iimYqGFVz2y3UbQwU+7dqyKaIPpzWQEleSaJuu14DjLqvAObv8oXZA3I65UfjQvviJQn6h2PzjIHGUbDA45oJ0wo/Egh2SgqT02/c/4OZP4jpSaDm+y4rrmiSItsDOB+7Y/K3dYts0SAAgnp0B9xeLim97RBKlwOSa5j/DQDkKWY9CcEzznlpfso/wLODvSL5CGpuoAPqxoiu5LZF8NNxFlVKncAbFhlO3vxsxyhH1F9TMuqn63BPuctGliP7qWieo4N980RplApS+47WP9uSfnKrRpwvetoo2ehG3izjbW2DAy69yKcIwI5K9aONwanRSqFV1+D1vOSRpOR5hVWCD60MG6aUgmr6B77Biws/cHMrswHFHfkSIRF43BKi22novrmu38RAFHm6ZxEaNUHhPKNy20Xx1HHTDjUaNTTxPY4HlJ4FMKb0W++LsDp3w0dNHLM48rbeLHr6HLZiXUOrDuPSxi2n1OkVBsDIp5UfJvNtOhlunIqunbOwZnHr9A/i8UGA9bzULmKEKpUsxLE4Fp1dCoQjt5sEzs9DypXA2dfucw0vUT1Sgqzk3ScnMKjby85X1Yn17DJENhcRRjcposc08bbV8U7iG3HC7IX3eWKw2kLRdw55/pPmzJFYWdxHK+6+eiqLOKPOi8lZKPfbnk6qk5PD8vQ93QcYwirXd/wAjeM6e9h/5ZzDq4h1WX/8AnOjo3EsJZQQNx+rO0YtSTa4C15RcGk03ZrbT3Xe8K6IG46HkfGVQzVkgA9uhyinkl6tgbrQDL9QPHv7HNsy2rC1Za+roR85DzXtl38Zqcl6HWvM06AMR2blctF/dsPQg5hWKrs6qDag9vjvmg7KbFZTZnXjzRvw+nNAj9MGRdZZdybvM2buzgJvkFTKKF6HBNgi80Y6/IP0yBiOgGb8eT2w0xcnbsHS/yr+mWFXsFwgnf0Q/bMmSzexB8X/vC6hYPYiigPqPOXsX+Vcl5Lb1OcpbmlbF7hfbjBeGoLEDlupwtX1JOSgc3qOMRIAAV63RxtogVJKrSg7eMAPL0Aq7rC/tElFfLRxZnLLETbECKo9qzPhOZSoPA6Zv9qkC7aSvv/vMieQGwFzQa8zR07i93JKkDNeDGqAcByMEZ5CK4zG9j1wgKXqM2qM3vRoYKaW4yVpaIrAiwKs8CheBeASm3klNdBxX9lzVRmXhUkAd1mmcKd20AlsECyE9GU8Oh6EY3HpI4n8RGk3Vt5r/AFmzChN8j2GS6q8TaLdNpRSEjGgG5RYP9vZsb0oqNq7tf9hliBF6Fvf/AO1m0QRghbom8VpxalYc2nE//9k="/>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96963" y="3859490"/>
            <a:ext cx="2791120" cy="2791120"/>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98648" y="2178672"/>
            <a:ext cx="3093352" cy="3263029"/>
          </a:xfrm>
          <a:prstGeom prst="rect">
            <a:avLst/>
          </a:prstGeom>
        </p:spPr>
      </p:pic>
    </p:spTree>
    <p:extLst>
      <p:ext uri="{BB962C8B-B14F-4D97-AF65-F5344CB8AC3E}">
        <p14:creationId xmlns:p14="http://schemas.microsoft.com/office/powerpoint/2010/main" val="74013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0164" y="182252"/>
            <a:ext cx="9778756" cy="6388230"/>
          </a:xfrm>
        </p:spPr>
        <p:txBody>
          <a:bodyPr>
            <a:normAutofit fontScale="92500" lnSpcReduction="20000"/>
          </a:bodyPr>
          <a:lstStyle/>
          <a:p>
            <a:pPr marL="0" indent="0">
              <a:buNone/>
            </a:pPr>
            <a:r>
              <a:rPr lang="en-GB" sz="3600" dirty="0"/>
              <a:t>          Being safe</a:t>
            </a:r>
          </a:p>
          <a:p>
            <a:pPr marL="0" indent="0">
              <a:buNone/>
            </a:pPr>
            <a:endParaRPr lang="en-GB" sz="3600" dirty="0"/>
          </a:p>
          <a:p>
            <a:pPr marL="285750" indent="-285750">
              <a:buFont typeface="Arial" panose="020B0604020202020204" pitchFamily="34" charset="0"/>
              <a:buChar char="•"/>
            </a:pPr>
            <a:endParaRPr lang="en-GB" sz="4000" dirty="0"/>
          </a:p>
          <a:p>
            <a:pPr marL="285750" indent="-285750">
              <a:buFont typeface="Arial" panose="020B0604020202020204" pitchFamily="34" charset="0"/>
              <a:buChar char="•"/>
            </a:pPr>
            <a:endParaRPr lang="en-GB" sz="4000" dirty="0"/>
          </a:p>
          <a:p>
            <a:pPr marL="285750" indent="-285750">
              <a:buFont typeface="Arial" panose="020B0604020202020204" pitchFamily="34" charset="0"/>
              <a:buChar char="•"/>
            </a:pPr>
            <a:r>
              <a:rPr lang="en-GB" sz="4000" dirty="0"/>
              <a:t>Privacy</a:t>
            </a:r>
            <a:r>
              <a:rPr lang="en-GB" sz="3500" dirty="0"/>
              <a:t> </a:t>
            </a:r>
            <a:r>
              <a:rPr lang="en-GB" sz="4000" dirty="0"/>
              <a:t>and not right to keep secrets if they relate to being safe. </a:t>
            </a:r>
          </a:p>
          <a:p>
            <a:pPr marL="285750" indent="-285750">
              <a:buFont typeface="Arial" panose="020B0604020202020204" pitchFamily="34" charset="0"/>
              <a:buChar char="•"/>
            </a:pPr>
            <a:r>
              <a:rPr lang="en-GB" sz="4000" dirty="0"/>
              <a:t>Each person’s body belongs to them, appropriate/inappropriate contact. </a:t>
            </a:r>
          </a:p>
          <a:p>
            <a:pPr marL="285750" indent="-285750">
              <a:buFont typeface="Arial" panose="020B0604020202020204" pitchFamily="34" charset="0"/>
              <a:buChar char="•"/>
            </a:pPr>
            <a:r>
              <a:rPr lang="en-GB" sz="4000" dirty="0"/>
              <a:t>How to respond safely and appropriately to adults, ask for advice and keep trying until they are heard, where to get advice.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9466" y="0"/>
            <a:ext cx="4822534" cy="187040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1675" y="672574"/>
            <a:ext cx="2997723" cy="1599285"/>
          </a:xfrm>
          <a:prstGeom prst="rect">
            <a:avLst/>
          </a:prstGeom>
        </p:spPr>
      </p:pic>
    </p:spTree>
    <p:extLst>
      <p:ext uri="{BB962C8B-B14F-4D97-AF65-F5344CB8AC3E}">
        <p14:creationId xmlns:p14="http://schemas.microsoft.com/office/powerpoint/2010/main" val="847743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3939" y="-16335"/>
            <a:ext cx="8911687" cy="1280890"/>
          </a:xfrm>
        </p:spPr>
        <p:txBody>
          <a:bodyPr/>
          <a:lstStyle/>
          <a:p>
            <a:r>
              <a:rPr lang="en-GB" dirty="0"/>
              <a:t>12        Review curriculum </a:t>
            </a:r>
          </a:p>
        </p:txBody>
      </p:sp>
      <p:sp>
        <p:nvSpPr>
          <p:cNvPr id="7" name="Content Placeholder 2"/>
          <p:cNvSpPr txBox="1">
            <a:spLocks/>
          </p:cNvSpPr>
          <p:nvPr/>
        </p:nvSpPr>
        <p:spPr>
          <a:xfrm>
            <a:off x="1916686" y="399316"/>
            <a:ext cx="8915400" cy="37776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a:p>
            <a:pPr>
              <a:buFont typeface="Wingdings" panose="05000000000000000000" pitchFamily="2" charset="2"/>
              <a:buChar char="Ø"/>
            </a:pPr>
            <a:r>
              <a:rPr lang="en-GB" sz="4000" dirty="0"/>
              <a:t>Spiral curriculum </a:t>
            </a:r>
          </a:p>
          <a:p>
            <a:pPr>
              <a:buFont typeface="Wingdings" panose="05000000000000000000" pitchFamily="2" charset="2"/>
              <a:buChar char="Ø"/>
            </a:pPr>
            <a:r>
              <a:rPr lang="en-GB" sz="4000" dirty="0"/>
              <a:t>Age- appropriate </a:t>
            </a:r>
          </a:p>
          <a:p>
            <a:pPr>
              <a:buFont typeface="Wingdings" panose="05000000000000000000" pitchFamily="2" charset="2"/>
              <a:buChar char="Ø"/>
            </a:pPr>
            <a:r>
              <a:rPr lang="en-GB" sz="4000" dirty="0"/>
              <a:t>Responsive to pupil needs </a:t>
            </a:r>
            <a:endParaRPr lang="en-US" sz="4000" dirty="0"/>
          </a:p>
          <a:p>
            <a:pPr marL="0" indent="0">
              <a:buFont typeface="Wingdings 3" charset="2"/>
              <a:buNone/>
            </a:pPr>
            <a:endParaRPr lang="en-GB" sz="4000" i="1" dirty="0"/>
          </a:p>
        </p:txBody>
      </p:sp>
      <p:pic>
        <p:nvPicPr>
          <p:cNvPr id="8" name="Content Placeholder 7"/>
          <p:cNvPicPr>
            <a:picLocks noGrp="1" noChangeAspect="1"/>
          </p:cNvPicPr>
          <p:nvPr>
            <p:ph idx="1"/>
          </p:nvPr>
        </p:nvPicPr>
        <p:blipFill>
          <a:blip r:embed="rId2"/>
          <a:stretch>
            <a:fillRect/>
          </a:stretch>
        </p:blipFill>
        <p:spPr>
          <a:xfrm>
            <a:off x="3657600" y="2962607"/>
            <a:ext cx="6080468" cy="3819977"/>
          </a:xfrm>
          <a:prstGeom prst="rect">
            <a:avLst/>
          </a:prstGeom>
        </p:spPr>
      </p:pic>
      <p:pic>
        <p:nvPicPr>
          <p:cNvPr id="9" name="Picture 8"/>
          <p:cNvPicPr>
            <a:picLocks noChangeAspect="1"/>
          </p:cNvPicPr>
          <p:nvPr/>
        </p:nvPicPr>
        <p:blipFill>
          <a:blip r:embed="rId3"/>
          <a:stretch>
            <a:fillRect/>
          </a:stretch>
        </p:blipFill>
        <p:spPr>
          <a:xfrm>
            <a:off x="9916998" y="-16335"/>
            <a:ext cx="2275002" cy="3373435"/>
          </a:xfrm>
          <a:prstGeom prst="rect">
            <a:avLst/>
          </a:prstGeom>
        </p:spPr>
      </p:pic>
    </p:spTree>
    <p:extLst>
      <p:ext uri="{BB962C8B-B14F-4D97-AF65-F5344CB8AC3E}">
        <p14:creationId xmlns:p14="http://schemas.microsoft.com/office/powerpoint/2010/main" val="2974713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1646" y="-25296"/>
            <a:ext cx="8911687" cy="1280890"/>
          </a:xfrm>
        </p:spPr>
        <p:txBody>
          <a:bodyPr/>
          <a:lstStyle/>
          <a:p>
            <a:r>
              <a:rPr lang="en-GB" dirty="0"/>
              <a:t>13         Resources</a:t>
            </a:r>
          </a:p>
        </p:txBody>
      </p:sp>
      <p:sp>
        <p:nvSpPr>
          <p:cNvPr id="3" name="Content Placeholder 2"/>
          <p:cNvSpPr>
            <a:spLocks noGrp="1"/>
          </p:cNvSpPr>
          <p:nvPr>
            <p:ph idx="1"/>
          </p:nvPr>
        </p:nvSpPr>
        <p:spPr>
          <a:xfrm>
            <a:off x="1587690" y="746546"/>
            <a:ext cx="10604310" cy="5602406"/>
          </a:xfrm>
        </p:spPr>
        <p:txBody>
          <a:bodyPr>
            <a:normAutofit fontScale="92500"/>
          </a:bodyPr>
          <a:lstStyle/>
          <a:p>
            <a:pPr marL="0" indent="0">
              <a:buNone/>
            </a:pPr>
            <a:endParaRPr lang="en-US" sz="2000" dirty="0"/>
          </a:p>
          <a:p>
            <a:r>
              <a:rPr lang="en-US" sz="2800" dirty="0"/>
              <a:t> </a:t>
            </a:r>
            <a:r>
              <a:rPr lang="en-US" sz="3200" dirty="0"/>
              <a:t>Is it consistent with the school ethos, values framework and RSE policy?</a:t>
            </a:r>
          </a:p>
          <a:p>
            <a:r>
              <a:rPr lang="en-US" sz="3200" dirty="0"/>
              <a:t> Is it appropriate to the needs of the pupils in terms of language, images, maturity etc.? </a:t>
            </a:r>
          </a:p>
          <a:p>
            <a:r>
              <a:rPr lang="en-US" sz="3200" dirty="0"/>
              <a:t> Is it inclusive of all children and young people with respect to ethnicity, gender, sexual orientation or disability?</a:t>
            </a:r>
          </a:p>
          <a:p>
            <a:r>
              <a:rPr lang="en-US" sz="3200" dirty="0"/>
              <a:t> Does it include positive images of a range of people?</a:t>
            </a:r>
          </a:p>
          <a:p>
            <a:r>
              <a:rPr lang="en-US" sz="3200" dirty="0"/>
              <a:t> Can the resource be adapted according to different levels of understanding?</a:t>
            </a:r>
          </a:p>
          <a:p>
            <a:endParaRPr lang="en-GB" sz="2400" dirty="0"/>
          </a:p>
        </p:txBody>
      </p:sp>
    </p:spTree>
    <p:extLst>
      <p:ext uri="{BB962C8B-B14F-4D97-AF65-F5344CB8AC3E}">
        <p14:creationId xmlns:p14="http://schemas.microsoft.com/office/powerpoint/2010/main" val="2111661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9634" y="0"/>
            <a:ext cx="8911687" cy="1280890"/>
          </a:xfrm>
        </p:spPr>
        <p:txBody>
          <a:bodyPr/>
          <a:lstStyle/>
          <a:p>
            <a:r>
              <a:rPr lang="en-GB" dirty="0"/>
              <a:t>14       Sex Education </a:t>
            </a:r>
          </a:p>
        </p:txBody>
      </p:sp>
      <p:sp>
        <p:nvSpPr>
          <p:cNvPr id="3" name="Content Placeholder 2"/>
          <p:cNvSpPr>
            <a:spLocks noGrp="1"/>
          </p:cNvSpPr>
          <p:nvPr>
            <p:ph idx="1"/>
          </p:nvPr>
        </p:nvSpPr>
        <p:spPr>
          <a:xfrm>
            <a:off x="2337847" y="980389"/>
            <a:ext cx="9643621" cy="5693788"/>
          </a:xfrm>
        </p:spPr>
        <p:txBody>
          <a:bodyPr>
            <a:normAutofit fontScale="92500" lnSpcReduction="20000"/>
          </a:bodyPr>
          <a:lstStyle/>
          <a:p>
            <a:r>
              <a:rPr lang="en-GB" sz="3500" i="1" dirty="0"/>
              <a:t>P67 - tailored to age and the physical and emotional maturity of pupils. Ensure pupils are prepared for changes that adolescence brings. Drawing knowledge of human life cycle set out in science curriculum</a:t>
            </a:r>
          </a:p>
          <a:p>
            <a:endParaRPr lang="en-GB" sz="3500" i="1" dirty="0"/>
          </a:p>
          <a:p>
            <a:r>
              <a:rPr lang="en-GB" sz="3500" dirty="0"/>
              <a:t>How a baby is conceived and born. IVF option. </a:t>
            </a:r>
          </a:p>
          <a:p>
            <a:endParaRPr lang="en-GB" sz="3500" dirty="0"/>
          </a:p>
          <a:p>
            <a:r>
              <a:rPr lang="en-GB" sz="3500" dirty="0"/>
              <a:t>Parents must have ‘opt-out’ option</a:t>
            </a:r>
          </a:p>
          <a:p>
            <a:endParaRPr lang="en-GB" sz="3500" dirty="0"/>
          </a:p>
          <a:p>
            <a:r>
              <a:rPr lang="en-GB" sz="3500" dirty="0"/>
              <a:t>Accessible and transparent</a:t>
            </a:r>
          </a:p>
          <a:p>
            <a:endParaRPr lang="en-GB" dirty="0"/>
          </a:p>
          <a:p>
            <a:endParaRPr lang="en-GB" dirty="0"/>
          </a:p>
        </p:txBody>
      </p:sp>
    </p:spTree>
    <p:extLst>
      <p:ext uri="{BB962C8B-B14F-4D97-AF65-F5344CB8AC3E}">
        <p14:creationId xmlns:p14="http://schemas.microsoft.com/office/powerpoint/2010/main" val="3147015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513" y="0"/>
            <a:ext cx="8911687" cy="1280890"/>
          </a:xfrm>
        </p:spPr>
        <p:txBody>
          <a:bodyPr>
            <a:normAutofit/>
          </a:bodyPr>
          <a:lstStyle/>
          <a:p>
            <a:r>
              <a:rPr lang="en-GB" dirty="0"/>
              <a:t>15           Policy</a:t>
            </a:r>
          </a:p>
        </p:txBody>
      </p:sp>
      <p:sp>
        <p:nvSpPr>
          <p:cNvPr id="3" name="Content Placeholder 2"/>
          <p:cNvSpPr>
            <a:spLocks noGrp="1"/>
          </p:cNvSpPr>
          <p:nvPr>
            <p:ph idx="1"/>
          </p:nvPr>
        </p:nvSpPr>
        <p:spPr>
          <a:xfrm>
            <a:off x="2347274" y="734713"/>
            <a:ext cx="10831397" cy="6052008"/>
          </a:xfrm>
        </p:spPr>
        <p:txBody>
          <a:bodyPr>
            <a:normAutofit fontScale="92500" lnSpcReduction="20000"/>
          </a:bodyPr>
          <a:lstStyle/>
          <a:p>
            <a:r>
              <a:rPr lang="en-GB" sz="2600" dirty="0"/>
              <a:t> Define sex and relationships education </a:t>
            </a:r>
          </a:p>
          <a:p>
            <a:r>
              <a:rPr lang="en-GB" sz="2600" dirty="0"/>
              <a:t> How is RSE provided and who is responsible</a:t>
            </a:r>
          </a:p>
          <a:p>
            <a:r>
              <a:rPr lang="en-GB" sz="2600" dirty="0"/>
              <a:t> How the policy has been produced </a:t>
            </a:r>
          </a:p>
          <a:p>
            <a:r>
              <a:rPr lang="en-GB" sz="2600" dirty="0"/>
              <a:t> Monitoring and evaluation </a:t>
            </a:r>
          </a:p>
          <a:p>
            <a:r>
              <a:rPr lang="en-GB" sz="2600" dirty="0"/>
              <a:t> Regularly reviewed</a:t>
            </a:r>
          </a:p>
          <a:p>
            <a:r>
              <a:rPr lang="en-GB" sz="2600" dirty="0"/>
              <a:t> Set out subject content/scheme of work and how it is taught</a:t>
            </a:r>
          </a:p>
          <a:p>
            <a:r>
              <a:rPr lang="en-GB" sz="2600" dirty="0"/>
              <a:t> Clarify why parents do not have right to withdraw their child</a:t>
            </a:r>
          </a:p>
          <a:p>
            <a:pPr marL="0" indent="0">
              <a:buNone/>
            </a:pPr>
            <a:endParaRPr lang="en-US" sz="2600" b="1" dirty="0"/>
          </a:p>
          <a:p>
            <a:pPr marL="0" indent="0">
              <a:buNone/>
            </a:pPr>
            <a:r>
              <a:rPr lang="en-US" sz="2600" b="1" dirty="0"/>
              <a:t>Diversity and Inclusion </a:t>
            </a:r>
          </a:p>
          <a:p>
            <a:pPr marL="0" indent="0">
              <a:buNone/>
            </a:pPr>
            <a:r>
              <a:rPr lang="en-US" sz="2600" dirty="0"/>
              <a:t>Sensitive to religious and cultural views in your school. </a:t>
            </a:r>
          </a:p>
          <a:p>
            <a:pPr marL="0" indent="0">
              <a:buNone/>
            </a:pPr>
            <a:r>
              <a:rPr lang="en-US" sz="2600" dirty="0"/>
              <a:t>Ensure pupils have access to the learning they need to stay safe, healthy and understand their rights as individuals. </a:t>
            </a:r>
          </a:p>
          <a:p>
            <a:pPr marL="0" indent="0">
              <a:buNone/>
            </a:pPr>
            <a:r>
              <a:rPr lang="en-US" sz="2600" dirty="0"/>
              <a:t>Clear, impartial scientific information on the changes of puberty, abortion and assisted conception. </a:t>
            </a:r>
          </a:p>
          <a:p>
            <a:endParaRPr lang="en-GB" sz="2000" dirty="0"/>
          </a:p>
          <a:p>
            <a:endParaRPr lang="en-GB" sz="2000" dirty="0"/>
          </a:p>
        </p:txBody>
      </p:sp>
    </p:spTree>
    <p:extLst>
      <p:ext uri="{BB962C8B-B14F-4D97-AF65-F5344CB8AC3E}">
        <p14:creationId xmlns:p14="http://schemas.microsoft.com/office/powerpoint/2010/main" val="2110904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4451" y="-16335"/>
            <a:ext cx="8911687" cy="1280890"/>
          </a:xfrm>
        </p:spPr>
        <p:txBody>
          <a:bodyPr>
            <a:normAutofit fontScale="90000"/>
          </a:bodyPr>
          <a:lstStyle/>
          <a:p>
            <a:r>
              <a:rPr lang="en-GB" dirty="0"/>
              <a:t>16      Your staff</a:t>
            </a:r>
            <a:br>
              <a:rPr lang="en-GB" dirty="0"/>
            </a:br>
            <a:r>
              <a:rPr lang="en-GB" dirty="0"/>
              <a:t/>
            </a:r>
            <a:br>
              <a:rPr lang="en-GB" dirty="0"/>
            </a:br>
            <a:endParaRPr lang="en-GB" dirty="0"/>
          </a:p>
        </p:txBody>
      </p:sp>
      <p:sp>
        <p:nvSpPr>
          <p:cNvPr id="3" name="Content Placeholder 2"/>
          <p:cNvSpPr>
            <a:spLocks noGrp="1"/>
          </p:cNvSpPr>
          <p:nvPr>
            <p:ph idx="1"/>
          </p:nvPr>
        </p:nvSpPr>
        <p:spPr>
          <a:xfrm>
            <a:off x="1828800" y="989815"/>
            <a:ext cx="10246936" cy="5995448"/>
          </a:xfrm>
        </p:spPr>
        <p:txBody>
          <a:bodyPr>
            <a:noAutofit/>
          </a:bodyPr>
          <a:lstStyle/>
          <a:p>
            <a:r>
              <a:rPr lang="en-GB" sz="3200" dirty="0"/>
              <a:t> Staff training before they deliver RSE </a:t>
            </a:r>
          </a:p>
          <a:p>
            <a:r>
              <a:rPr lang="en-GB" sz="3200" dirty="0"/>
              <a:t> Training session needs to focus on why RSE is important, the statutory guidance and safeguarding links</a:t>
            </a:r>
          </a:p>
          <a:p>
            <a:r>
              <a:rPr lang="en-GB" sz="3200" dirty="0"/>
              <a:t> Areas such as Inclusion, correct anatomical names and appropriate touch need to be addressed so all staff using same vocabulary. </a:t>
            </a:r>
          </a:p>
          <a:p>
            <a:r>
              <a:rPr lang="en-GB" sz="3200" dirty="0"/>
              <a:t> Awareness of curriculum content/resources</a:t>
            </a:r>
          </a:p>
          <a:p>
            <a:r>
              <a:rPr lang="en-GB" sz="3200" dirty="0"/>
              <a:t> Dealing with difficult situations</a:t>
            </a:r>
          </a:p>
        </p:txBody>
      </p:sp>
    </p:spTree>
    <p:extLst>
      <p:ext uri="{BB962C8B-B14F-4D97-AF65-F5344CB8AC3E}">
        <p14:creationId xmlns:p14="http://schemas.microsoft.com/office/powerpoint/2010/main" val="3173086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1903" y="115062"/>
            <a:ext cx="8911687" cy="1280890"/>
          </a:xfrm>
        </p:spPr>
        <p:txBody>
          <a:bodyPr/>
          <a:lstStyle/>
          <a:p>
            <a:r>
              <a:rPr lang="en-GB" dirty="0"/>
              <a:t>17    Difficult questions		</a:t>
            </a:r>
          </a:p>
        </p:txBody>
      </p:sp>
      <p:sp>
        <p:nvSpPr>
          <p:cNvPr id="3" name="Content Placeholder 2"/>
          <p:cNvSpPr>
            <a:spLocks noGrp="1"/>
          </p:cNvSpPr>
          <p:nvPr>
            <p:ph idx="1"/>
          </p:nvPr>
        </p:nvSpPr>
        <p:spPr>
          <a:xfrm>
            <a:off x="2225279" y="936037"/>
            <a:ext cx="8915400" cy="3777622"/>
          </a:xfrm>
        </p:spPr>
        <p:txBody>
          <a:bodyPr>
            <a:noAutofit/>
          </a:bodyPr>
          <a:lstStyle/>
          <a:p>
            <a:r>
              <a:rPr lang="en-GB" sz="2800" dirty="0"/>
              <a:t> </a:t>
            </a:r>
            <a:r>
              <a:rPr lang="en-GB" sz="3200" dirty="0"/>
              <a:t>Ground rules </a:t>
            </a:r>
          </a:p>
          <a:p>
            <a:r>
              <a:rPr lang="en-GB" sz="3200" dirty="0"/>
              <a:t> Distancing techniques </a:t>
            </a:r>
          </a:p>
          <a:p>
            <a:r>
              <a:rPr lang="en-GB" sz="3200" dirty="0"/>
              <a:t> Stock agree answers</a:t>
            </a:r>
          </a:p>
          <a:p>
            <a:r>
              <a:rPr lang="en-GB" sz="3200" dirty="0"/>
              <a:t> Plan/rehearse lesson </a:t>
            </a:r>
          </a:p>
          <a:p>
            <a:r>
              <a:rPr lang="en-GB" sz="3200" dirty="0"/>
              <a:t> Be aware of sensitivities with issues covered</a:t>
            </a:r>
          </a:p>
          <a:p>
            <a:r>
              <a:rPr lang="en-GB" sz="3200" dirty="0"/>
              <a:t> Take time to come back to difficult questions</a:t>
            </a:r>
          </a:p>
          <a:p>
            <a:pPr marL="0" indent="0">
              <a:buNone/>
            </a:pPr>
            <a:endParaRPr lang="en-GB" sz="2800" dirty="0"/>
          </a:p>
        </p:txBody>
      </p:sp>
    </p:spTree>
    <p:extLst>
      <p:ext uri="{BB962C8B-B14F-4D97-AF65-F5344CB8AC3E}">
        <p14:creationId xmlns:p14="http://schemas.microsoft.com/office/powerpoint/2010/main" val="9393038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8576" y="95064"/>
            <a:ext cx="8911687" cy="1280890"/>
          </a:xfrm>
        </p:spPr>
        <p:txBody>
          <a:bodyPr/>
          <a:lstStyle/>
          <a:p>
            <a:r>
              <a:rPr lang="en-GB" dirty="0"/>
              <a:t>18    Right to withdraw </a:t>
            </a:r>
          </a:p>
        </p:txBody>
      </p:sp>
      <p:sp>
        <p:nvSpPr>
          <p:cNvPr id="3" name="Content Placeholder 2"/>
          <p:cNvSpPr>
            <a:spLocks noGrp="1"/>
          </p:cNvSpPr>
          <p:nvPr>
            <p:ph idx="1"/>
          </p:nvPr>
        </p:nvSpPr>
        <p:spPr>
          <a:xfrm>
            <a:off x="1825853" y="1875934"/>
            <a:ext cx="9534410" cy="4864847"/>
          </a:xfrm>
        </p:spPr>
        <p:txBody>
          <a:bodyPr>
            <a:normAutofit fontScale="85000" lnSpcReduction="10000"/>
          </a:bodyPr>
          <a:lstStyle/>
          <a:p>
            <a:r>
              <a:rPr lang="en-GB" sz="3200" dirty="0"/>
              <a:t>Not able to withdraw their child from any aspect of RSE or Health education (including learning about the changing adolescent body and puberty)</a:t>
            </a:r>
          </a:p>
          <a:p>
            <a:pPr marL="0" indent="0">
              <a:buNone/>
            </a:pPr>
            <a:endParaRPr lang="en-GB" sz="3200" dirty="0"/>
          </a:p>
          <a:p>
            <a:r>
              <a:rPr lang="en-GB" sz="3200" dirty="0"/>
              <a:t>Can withdraw their child from any aspects of Sex Education other than those which are part of the science curriculum. </a:t>
            </a:r>
          </a:p>
          <a:p>
            <a:endParaRPr lang="en-GB" sz="3200" dirty="0"/>
          </a:p>
          <a:p>
            <a:r>
              <a:rPr lang="en-GB" sz="3200" dirty="0"/>
              <a:t>Can parents withdraw if they do not want their child to learn about equality and diversity, LGBT+ inclusion? NO</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4242878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1426" y="0"/>
            <a:ext cx="8911687" cy="1280890"/>
          </a:xfrm>
        </p:spPr>
        <p:txBody>
          <a:bodyPr/>
          <a:lstStyle/>
          <a:p>
            <a:r>
              <a:rPr lang="en-GB" dirty="0"/>
              <a:t>19    Monitor and evaluate </a:t>
            </a:r>
          </a:p>
        </p:txBody>
      </p:sp>
      <p:graphicFrame>
        <p:nvGraphicFramePr>
          <p:cNvPr id="4" name="Table 3"/>
          <p:cNvGraphicFramePr>
            <a:graphicFrameLocks noGrp="1"/>
          </p:cNvGraphicFramePr>
          <p:nvPr>
            <p:extLst>
              <p:ext uri="{D42A27DB-BD31-4B8C-83A1-F6EECF244321}">
                <p14:modId xmlns:p14="http://schemas.microsoft.com/office/powerpoint/2010/main" val="1541782532"/>
              </p:ext>
            </p:extLst>
          </p:nvPr>
        </p:nvGraphicFramePr>
        <p:xfrm>
          <a:off x="1809946" y="640445"/>
          <a:ext cx="10175441" cy="6043157"/>
        </p:xfrm>
        <a:graphic>
          <a:graphicData uri="http://schemas.openxmlformats.org/drawingml/2006/table">
            <a:tbl>
              <a:tblPr firstRow="1" bandRow="1">
                <a:tableStyleId>{5C22544A-7EE6-4342-B048-85BDC9FD1C3A}</a:tableStyleId>
              </a:tblPr>
              <a:tblGrid>
                <a:gridCol w="4906972">
                  <a:extLst>
                    <a:ext uri="{9D8B030D-6E8A-4147-A177-3AD203B41FA5}">
                      <a16:colId xmlns:a16="http://schemas.microsoft.com/office/drawing/2014/main" val="3513672660"/>
                    </a:ext>
                  </a:extLst>
                </a:gridCol>
                <a:gridCol w="5268469">
                  <a:extLst>
                    <a:ext uri="{9D8B030D-6E8A-4147-A177-3AD203B41FA5}">
                      <a16:colId xmlns:a16="http://schemas.microsoft.com/office/drawing/2014/main" val="207903863"/>
                    </a:ext>
                  </a:extLst>
                </a:gridCol>
              </a:tblGrid>
              <a:tr h="582762">
                <a:tc>
                  <a:txBody>
                    <a:bodyPr/>
                    <a:lstStyle/>
                    <a:p>
                      <a:r>
                        <a:rPr lang="en-GB" dirty="0"/>
                        <a:t>Monitoring </a:t>
                      </a:r>
                    </a:p>
                  </a:txBody>
                  <a:tcPr/>
                </a:tc>
                <a:tc>
                  <a:txBody>
                    <a:bodyPr/>
                    <a:lstStyle/>
                    <a:p>
                      <a:r>
                        <a:rPr lang="en-GB" dirty="0"/>
                        <a:t>Evaluation</a:t>
                      </a:r>
                    </a:p>
                  </a:txBody>
                  <a:tcPr/>
                </a:tc>
                <a:extLst>
                  <a:ext uri="{0D108BD9-81ED-4DB2-BD59-A6C34878D82A}">
                    <a16:rowId xmlns:a16="http://schemas.microsoft.com/office/drawing/2014/main" val="4150800466"/>
                  </a:ext>
                </a:extLst>
              </a:tr>
              <a:tr h="1005862">
                <a:tc>
                  <a:txBody>
                    <a:bodyPr/>
                    <a:lstStyle/>
                    <a:p>
                      <a:r>
                        <a:rPr lang="en-GB" dirty="0"/>
                        <a:t>Ongoing –check</a:t>
                      </a:r>
                      <a:r>
                        <a:rPr lang="en-GB" baseline="0" dirty="0"/>
                        <a:t>s implementation of scheme</a:t>
                      </a:r>
                      <a:endParaRPr lang="en-GB" dirty="0"/>
                    </a:p>
                  </a:txBody>
                  <a:tcPr/>
                </a:tc>
                <a:tc>
                  <a:txBody>
                    <a:bodyPr/>
                    <a:lstStyle/>
                    <a:p>
                      <a:r>
                        <a:rPr lang="en-GB" dirty="0"/>
                        <a:t>Measures</a:t>
                      </a:r>
                      <a:r>
                        <a:rPr lang="en-GB" baseline="0" dirty="0"/>
                        <a:t> lesson/unit of work is effective</a:t>
                      </a:r>
                      <a:endParaRPr lang="en-GB" dirty="0"/>
                    </a:p>
                  </a:txBody>
                  <a:tcPr/>
                </a:tc>
                <a:extLst>
                  <a:ext uri="{0D108BD9-81ED-4DB2-BD59-A6C34878D82A}">
                    <a16:rowId xmlns:a16="http://schemas.microsoft.com/office/drawing/2014/main" val="3601798831"/>
                  </a:ext>
                </a:extLst>
              </a:tr>
              <a:tr h="1436947">
                <a:tc>
                  <a:txBody>
                    <a:bodyPr/>
                    <a:lstStyle/>
                    <a:p>
                      <a:r>
                        <a:rPr lang="en-GB" dirty="0"/>
                        <a:t>Is the programme effectively</a:t>
                      </a:r>
                      <a:r>
                        <a:rPr lang="en-GB" baseline="0" dirty="0"/>
                        <a:t> managed and are staff clear about their roles/responsibilities?</a:t>
                      </a:r>
                      <a:endParaRPr lang="en-GB" dirty="0"/>
                    </a:p>
                  </a:txBody>
                  <a:tcPr/>
                </a:tc>
                <a:tc>
                  <a:txBody>
                    <a:bodyPr/>
                    <a:lstStyle/>
                    <a:p>
                      <a:r>
                        <a:rPr lang="en-GB" dirty="0"/>
                        <a:t>Has this lesson enabled pupils</a:t>
                      </a:r>
                      <a:r>
                        <a:rPr lang="en-GB" baseline="0" dirty="0"/>
                        <a:t> to learn what was intended?</a:t>
                      </a:r>
                      <a:endParaRPr lang="en-GB" dirty="0"/>
                    </a:p>
                  </a:txBody>
                  <a:tcPr/>
                </a:tc>
                <a:extLst>
                  <a:ext uri="{0D108BD9-81ED-4DB2-BD59-A6C34878D82A}">
                    <a16:rowId xmlns:a16="http://schemas.microsoft.com/office/drawing/2014/main" val="1714451927"/>
                  </a:ext>
                </a:extLst>
              </a:tr>
              <a:tr h="1005862">
                <a:tc>
                  <a:txBody>
                    <a:bodyPr/>
                    <a:lstStyle/>
                    <a:p>
                      <a:r>
                        <a:rPr lang="en-GB" dirty="0"/>
                        <a:t>Does</a:t>
                      </a:r>
                      <a:r>
                        <a:rPr lang="en-GB" baseline="0" dirty="0"/>
                        <a:t> it reflect national guidance/priorities?</a:t>
                      </a:r>
                      <a:endParaRPr lang="en-GB" dirty="0"/>
                    </a:p>
                  </a:txBody>
                  <a:tcPr/>
                </a:tc>
                <a:tc>
                  <a:txBody>
                    <a:bodyPr/>
                    <a:lstStyle/>
                    <a:p>
                      <a:r>
                        <a:rPr lang="en-GB" dirty="0"/>
                        <a:t>Does it meet the needs</a:t>
                      </a:r>
                      <a:r>
                        <a:rPr lang="en-GB" baseline="0" dirty="0"/>
                        <a:t> of the pupils?</a:t>
                      </a:r>
                      <a:endParaRPr lang="en-GB" dirty="0"/>
                    </a:p>
                  </a:txBody>
                  <a:tcPr/>
                </a:tc>
                <a:extLst>
                  <a:ext uri="{0D108BD9-81ED-4DB2-BD59-A6C34878D82A}">
                    <a16:rowId xmlns:a16="http://schemas.microsoft.com/office/drawing/2014/main" val="2373322905"/>
                  </a:ext>
                </a:extLst>
              </a:tr>
              <a:tr h="1005862">
                <a:tc>
                  <a:txBody>
                    <a:bodyPr/>
                    <a:lstStyle/>
                    <a:p>
                      <a:r>
                        <a:rPr lang="en-GB" dirty="0"/>
                        <a:t>Are all pupils being taught as planned?</a:t>
                      </a:r>
                    </a:p>
                  </a:txBody>
                  <a:tcPr/>
                </a:tc>
                <a:tc>
                  <a:txBody>
                    <a:bodyPr/>
                    <a:lstStyle/>
                    <a:p>
                      <a:r>
                        <a:rPr lang="en-GB" dirty="0"/>
                        <a:t>What</a:t>
                      </a:r>
                      <a:r>
                        <a:rPr lang="en-GB" baseline="0" dirty="0"/>
                        <a:t> do teachers and pupils think of it? Good/bad points</a:t>
                      </a:r>
                      <a:endParaRPr lang="en-GB" dirty="0"/>
                    </a:p>
                  </a:txBody>
                  <a:tcPr/>
                </a:tc>
                <a:extLst>
                  <a:ext uri="{0D108BD9-81ED-4DB2-BD59-A6C34878D82A}">
                    <a16:rowId xmlns:a16="http://schemas.microsoft.com/office/drawing/2014/main" val="3936516074"/>
                  </a:ext>
                </a:extLst>
              </a:tr>
              <a:tr h="1005862">
                <a:tc>
                  <a:txBody>
                    <a:bodyPr/>
                    <a:lstStyle/>
                    <a:p>
                      <a:r>
                        <a:rPr lang="en-GB" dirty="0"/>
                        <a:t>Is quality of teaching consistent?</a:t>
                      </a:r>
                    </a:p>
                    <a:p>
                      <a:r>
                        <a:rPr lang="en-GB" dirty="0"/>
                        <a:t>Is</a:t>
                      </a:r>
                      <a:r>
                        <a:rPr lang="en-GB" baseline="0" dirty="0"/>
                        <a:t> it best practice?</a:t>
                      </a:r>
                      <a:endParaRPr lang="en-GB" dirty="0"/>
                    </a:p>
                  </a:txBody>
                  <a:tcPr/>
                </a:tc>
                <a:tc>
                  <a:txBody>
                    <a:bodyPr/>
                    <a:lstStyle/>
                    <a:p>
                      <a:r>
                        <a:rPr lang="en-GB" dirty="0"/>
                        <a:t>Do</a:t>
                      </a:r>
                      <a:r>
                        <a:rPr lang="en-GB" baseline="0" dirty="0"/>
                        <a:t> we need to modify/improve it?</a:t>
                      </a:r>
                      <a:endParaRPr lang="en-GB" dirty="0"/>
                    </a:p>
                  </a:txBody>
                  <a:tcPr/>
                </a:tc>
                <a:extLst>
                  <a:ext uri="{0D108BD9-81ED-4DB2-BD59-A6C34878D82A}">
                    <a16:rowId xmlns:a16="http://schemas.microsoft.com/office/drawing/2014/main" val="322749496"/>
                  </a:ext>
                </a:extLst>
              </a:tr>
            </a:tbl>
          </a:graphicData>
        </a:graphic>
      </p:graphicFrame>
    </p:spTree>
    <p:extLst>
      <p:ext uri="{BB962C8B-B14F-4D97-AF65-F5344CB8AC3E}">
        <p14:creationId xmlns:p14="http://schemas.microsoft.com/office/powerpoint/2010/main" val="1448152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9724" y="54566"/>
            <a:ext cx="8911687" cy="1280890"/>
          </a:xfrm>
        </p:spPr>
        <p:txBody>
          <a:bodyPr/>
          <a:lstStyle/>
          <a:p>
            <a:r>
              <a:rPr lang="en-GB" dirty="0"/>
              <a:t>20              Inclusion </a:t>
            </a:r>
          </a:p>
        </p:txBody>
      </p:sp>
      <p:sp>
        <p:nvSpPr>
          <p:cNvPr id="4" name="Rectangle 3"/>
          <p:cNvSpPr/>
          <p:nvPr/>
        </p:nvSpPr>
        <p:spPr>
          <a:xfrm>
            <a:off x="1599428" y="695011"/>
            <a:ext cx="10592571" cy="7509748"/>
          </a:xfrm>
          <a:prstGeom prst="rect">
            <a:avLst/>
          </a:prstGeom>
        </p:spPr>
        <p:txBody>
          <a:bodyPr wrap="square">
            <a:spAutoFit/>
          </a:bodyPr>
          <a:lstStyle/>
          <a:p>
            <a:pPr marL="285750" indent="-285750">
              <a:buFont typeface="Arial" panose="020B0604020202020204" pitchFamily="34" charset="0"/>
              <a:buChar char="•"/>
            </a:pPr>
            <a:r>
              <a:rPr lang="en-GB" sz="3600" dirty="0"/>
              <a:t>Schools should ensure that all of their teaching is sensitive and age appropriate in approach and content and how to teach their pupils about LGBT (not just one stand alone lesson). </a:t>
            </a:r>
          </a:p>
          <a:p>
            <a:endParaRPr lang="en-GB" sz="3600" dirty="0"/>
          </a:p>
          <a:p>
            <a:pPr marL="285750" indent="-285750">
              <a:buFont typeface="Arial" panose="020B0604020202020204" pitchFamily="34" charset="0"/>
              <a:buChar char="•"/>
            </a:pPr>
            <a:r>
              <a:rPr lang="en-GB" sz="3600" dirty="0"/>
              <a:t>Questions to consider- </a:t>
            </a:r>
          </a:p>
          <a:p>
            <a:r>
              <a:rPr lang="en-GB" sz="3600" i="1" dirty="0"/>
              <a:t>Am I visible? </a:t>
            </a:r>
          </a:p>
          <a:p>
            <a:r>
              <a:rPr lang="en-GB" sz="3600" i="1" dirty="0"/>
              <a:t>Can I access the learning? </a:t>
            </a:r>
          </a:p>
          <a:p>
            <a:r>
              <a:rPr lang="en-GB" sz="3600" i="1" dirty="0"/>
              <a:t>Does it meet my needs? </a:t>
            </a:r>
          </a:p>
          <a:p>
            <a:r>
              <a:rPr lang="en-GB" sz="3600" i="1" dirty="0"/>
              <a:t>Is it about me? </a:t>
            </a:r>
          </a:p>
          <a:p>
            <a:pPr marL="285750" indent="-285750">
              <a:buFont typeface="Arial" panose="020B0604020202020204" pitchFamily="34" charset="0"/>
              <a:buChar char="•"/>
            </a:pPr>
            <a:endParaRPr lang="en-GB" sz="3600" dirty="0"/>
          </a:p>
          <a:p>
            <a:endParaRPr lang="en-GB" sz="3200" dirty="0"/>
          </a:p>
          <a:p>
            <a:r>
              <a:rPr lang="en-GB" b="1" dirty="0"/>
              <a:t>    </a:t>
            </a:r>
            <a:endParaRPr lang="en-GB" dirty="0">
              <a:solidFill>
                <a:srgbClr val="002060"/>
              </a:solidFill>
            </a:endParaRPr>
          </a:p>
        </p:txBody>
      </p:sp>
      <p:pic>
        <p:nvPicPr>
          <p:cNvPr id="3" name="Picture 2"/>
          <p:cNvPicPr>
            <a:picLocks noChangeAspect="1"/>
          </p:cNvPicPr>
          <p:nvPr/>
        </p:nvPicPr>
        <p:blipFill>
          <a:blip r:embed="rId2"/>
          <a:stretch>
            <a:fillRect/>
          </a:stretch>
        </p:blipFill>
        <p:spPr>
          <a:xfrm>
            <a:off x="8025579" y="4877193"/>
            <a:ext cx="4166420" cy="1980807"/>
          </a:xfrm>
          <a:prstGeom prst="rect">
            <a:avLst/>
          </a:prstGeom>
        </p:spPr>
      </p:pic>
    </p:spTree>
    <p:extLst>
      <p:ext uri="{BB962C8B-B14F-4D97-AF65-F5344CB8AC3E}">
        <p14:creationId xmlns:p14="http://schemas.microsoft.com/office/powerpoint/2010/main" val="2920174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575" y="143343"/>
            <a:ext cx="8911687" cy="1280890"/>
          </a:xfrm>
        </p:spPr>
        <p:txBody>
          <a:bodyPr/>
          <a:lstStyle/>
          <a:p>
            <a:r>
              <a:rPr lang="en-GB" dirty="0"/>
              <a:t>21     Handling parent complaints </a:t>
            </a:r>
          </a:p>
        </p:txBody>
      </p:sp>
      <p:sp>
        <p:nvSpPr>
          <p:cNvPr id="7" name="Rectangle 6"/>
          <p:cNvSpPr/>
          <p:nvPr/>
        </p:nvSpPr>
        <p:spPr>
          <a:xfrm>
            <a:off x="1536569" y="783788"/>
            <a:ext cx="10655431" cy="5936562"/>
          </a:xfrm>
          <a:prstGeom prst="rect">
            <a:avLst/>
          </a:prstGeom>
        </p:spPr>
        <p:txBody>
          <a:bodyPr wrap="square">
            <a:spAutoFit/>
          </a:bodyPr>
          <a:lstStyle/>
          <a:p>
            <a:pPr>
              <a:lnSpc>
                <a:spcPct val="107000"/>
              </a:lnSpc>
              <a:spcAft>
                <a:spcPts val="800"/>
              </a:spcAft>
            </a:pPr>
            <a:r>
              <a:rPr lang="en-GB" sz="3200" i="1" dirty="0">
                <a:latin typeface="Century Gothic" panose="020B0502020202020204" pitchFamily="34" charset="0"/>
                <a:ea typeface="Calibri" panose="020F0502020204030204" pitchFamily="34" charset="0"/>
                <a:cs typeface="Times New Roman" panose="02020603050405020304" pitchFamily="18" charset="0"/>
              </a:rPr>
              <a:t>‘’My child is too young for sex education’’</a:t>
            </a:r>
          </a:p>
          <a:p>
            <a:pPr>
              <a:lnSpc>
                <a:spcPct val="107000"/>
              </a:lnSpc>
              <a:spcAft>
                <a:spcPts val="800"/>
              </a:spcAft>
            </a:pPr>
            <a:r>
              <a:rPr lang="en-GB" sz="3200" i="1" dirty="0">
                <a:latin typeface="Century Gothic" panose="020B0502020202020204" pitchFamily="34" charset="0"/>
                <a:ea typeface="Calibri" panose="020F0502020204030204" pitchFamily="34" charset="0"/>
                <a:cs typeface="Times New Roman" panose="02020603050405020304" pitchFamily="18" charset="0"/>
              </a:rPr>
              <a:t>‘’Homosexuality is a sin and I don’t want  you to teach my kids it is okay’’</a:t>
            </a:r>
          </a:p>
          <a:p>
            <a:pPr>
              <a:lnSpc>
                <a:spcPct val="107000"/>
              </a:lnSpc>
              <a:spcAft>
                <a:spcPts val="800"/>
              </a:spcAft>
            </a:pPr>
            <a:r>
              <a:rPr lang="en-GB" sz="3200" i="1" dirty="0">
                <a:latin typeface="Century Gothic" panose="020B0502020202020204" pitchFamily="34" charset="0"/>
                <a:ea typeface="Calibri" panose="020F0502020204030204" pitchFamily="34" charset="0"/>
                <a:cs typeface="Times New Roman" panose="02020603050405020304" pitchFamily="18" charset="0"/>
              </a:rPr>
              <a:t>‘’The language is not appropriate for my child in Year 1’’</a:t>
            </a:r>
            <a:r>
              <a:rPr lang="en-GB" sz="3200" dirty="0">
                <a:latin typeface="Century Gothic" panose="020B050202020202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3200" dirty="0">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latin typeface="Century Gothic" panose="020B0502020202020204" pitchFamily="34" charset="0"/>
                <a:ea typeface="Calibri" panose="020F0502020204030204" pitchFamily="34" charset="0"/>
                <a:cs typeface="Times New Roman" panose="02020603050405020304" pitchFamily="18" charset="0"/>
              </a:rPr>
              <a:t>Handle objections informally first. </a:t>
            </a:r>
          </a:p>
          <a:p>
            <a:pPr>
              <a:lnSpc>
                <a:spcPct val="107000"/>
              </a:lnSpc>
              <a:spcAft>
                <a:spcPts val="800"/>
              </a:spcAft>
            </a:pPr>
            <a:r>
              <a:rPr lang="en-GB" sz="3200" dirty="0">
                <a:latin typeface="Century Gothic" panose="020B0502020202020204" pitchFamily="34" charset="0"/>
                <a:ea typeface="Calibri" panose="020F0502020204030204" pitchFamily="34" charset="0"/>
                <a:cs typeface="Times New Roman" panose="02020603050405020304" pitchFamily="18" charset="0"/>
              </a:rPr>
              <a:t>Use letter to explain curriculum design. </a:t>
            </a:r>
          </a:p>
          <a:p>
            <a:pPr>
              <a:lnSpc>
                <a:spcPct val="107000"/>
              </a:lnSpc>
              <a:spcAft>
                <a:spcPts val="800"/>
              </a:spcAft>
            </a:pPr>
            <a:r>
              <a:rPr lang="en-GB" sz="3200" dirty="0">
                <a:latin typeface="Century Gothic" panose="020B0502020202020204" pitchFamily="34" charset="0"/>
                <a:ea typeface="Calibri" panose="020F0502020204030204" pitchFamily="34" charset="0"/>
                <a:cs typeface="Times New Roman" panose="02020603050405020304" pitchFamily="18" charset="0"/>
              </a:rPr>
              <a:t>Ask them to come in for further reassurance to speak to you in person. </a:t>
            </a:r>
          </a:p>
        </p:txBody>
      </p:sp>
      <p:pic>
        <p:nvPicPr>
          <p:cNvPr id="3" name="Picture 2"/>
          <p:cNvPicPr>
            <a:picLocks noChangeAspect="1"/>
          </p:cNvPicPr>
          <p:nvPr/>
        </p:nvPicPr>
        <p:blipFill>
          <a:blip r:embed="rId2"/>
          <a:stretch>
            <a:fillRect/>
          </a:stretch>
        </p:blipFill>
        <p:spPr>
          <a:xfrm>
            <a:off x="8572049" y="3146905"/>
            <a:ext cx="3466139" cy="1850772"/>
          </a:xfrm>
          <a:prstGeom prst="rect">
            <a:avLst/>
          </a:prstGeom>
        </p:spPr>
      </p:pic>
    </p:spTree>
    <p:extLst>
      <p:ext uri="{BB962C8B-B14F-4D97-AF65-F5344CB8AC3E}">
        <p14:creationId xmlns:p14="http://schemas.microsoft.com/office/powerpoint/2010/main" val="3852849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9927" y="-82900"/>
            <a:ext cx="8911687" cy="1280890"/>
          </a:xfrm>
        </p:spPr>
        <p:txBody>
          <a:bodyPr/>
          <a:lstStyle/>
          <a:p>
            <a:r>
              <a:rPr lang="en-GB" dirty="0"/>
              <a:t>To summarise:</a:t>
            </a:r>
            <a:br>
              <a:rPr lang="en-GB" dirty="0"/>
            </a:br>
            <a:endParaRPr lang="en-GB" dirty="0"/>
          </a:p>
        </p:txBody>
      </p:sp>
      <p:sp>
        <p:nvSpPr>
          <p:cNvPr id="3" name="Content Placeholder 2"/>
          <p:cNvSpPr>
            <a:spLocks noGrp="1"/>
          </p:cNvSpPr>
          <p:nvPr>
            <p:ph idx="1"/>
          </p:nvPr>
        </p:nvSpPr>
        <p:spPr>
          <a:xfrm>
            <a:off x="1819927" y="557545"/>
            <a:ext cx="10372073" cy="4582043"/>
          </a:xfrm>
        </p:spPr>
        <p:txBody>
          <a:bodyPr>
            <a:normAutofit fontScale="25000" lnSpcReduction="20000"/>
          </a:bodyPr>
          <a:lstStyle/>
          <a:p>
            <a:pPr>
              <a:buFont typeface="Wingdings" panose="05000000000000000000" pitchFamily="2" charset="2"/>
              <a:buChar char="v"/>
            </a:pPr>
            <a:r>
              <a:rPr lang="en-GB" sz="9600" dirty="0"/>
              <a:t>Latest government guidance about implementation – phased approach</a:t>
            </a:r>
          </a:p>
          <a:p>
            <a:pPr>
              <a:buFont typeface="Wingdings" panose="05000000000000000000" pitchFamily="2" charset="2"/>
              <a:buChar char="v"/>
            </a:pPr>
            <a:r>
              <a:rPr lang="en-GB" sz="9600" dirty="0"/>
              <a:t>Guidance on RSE</a:t>
            </a:r>
          </a:p>
          <a:p>
            <a:pPr>
              <a:buFont typeface="Wingdings" panose="05000000000000000000" pitchFamily="2" charset="2"/>
              <a:buChar char="v"/>
            </a:pPr>
            <a:r>
              <a:rPr lang="en-GB" sz="9600" dirty="0"/>
              <a:t>Staff needs </a:t>
            </a:r>
          </a:p>
          <a:p>
            <a:pPr>
              <a:buFont typeface="Wingdings" panose="05000000000000000000" pitchFamily="2" charset="2"/>
              <a:buChar char="v"/>
            </a:pPr>
            <a:r>
              <a:rPr lang="en-GB" sz="9600" dirty="0"/>
              <a:t>Meeting parent needs</a:t>
            </a:r>
          </a:p>
          <a:p>
            <a:pPr>
              <a:buFont typeface="Wingdings" panose="05000000000000000000" pitchFamily="2" charset="2"/>
              <a:buChar char="v"/>
            </a:pPr>
            <a:endParaRPr lang="en-GB" sz="9600" dirty="0"/>
          </a:p>
          <a:p>
            <a:pPr marL="0" indent="0">
              <a:buNone/>
            </a:pPr>
            <a:r>
              <a:rPr lang="en-GB" sz="9600" b="1" dirty="0"/>
              <a:t>MUST</a:t>
            </a:r>
            <a:r>
              <a:rPr lang="en-GB" sz="9600" dirty="0"/>
              <a:t> :</a:t>
            </a:r>
          </a:p>
          <a:p>
            <a:pPr>
              <a:buFont typeface="Wingdings" panose="05000000000000000000" pitchFamily="2" charset="2"/>
              <a:buChar char="§"/>
            </a:pPr>
            <a:r>
              <a:rPr lang="en-GB" sz="9600" dirty="0"/>
              <a:t>Policy in place before delivering content</a:t>
            </a:r>
          </a:p>
          <a:p>
            <a:pPr>
              <a:buFont typeface="Wingdings" panose="05000000000000000000" pitchFamily="2" charset="2"/>
              <a:buChar char="§"/>
            </a:pPr>
            <a:r>
              <a:rPr lang="en-GB" sz="9600" dirty="0"/>
              <a:t>Consultation with parents </a:t>
            </a:r>
          </a:p>
          <a:p>
            <a:pPr>
              <a:buFont typeface="Wingdings" panose="05000000000000000000" pitchFamily="2" charset="2"/>
              <a:buChar char="§"/>
            </a:pPr>
            <a:r>
              <a:rPr lang="en-GB" sz="9600" dirty="0"/>
              <a:t>Inclusion – Transparent/Accessible </a:t>
            </a:r>
          </a:p>
          <a:p>
            <a:pPr>
              <a:buFont typeface="Wingdings" panose="05000000000000000000" pitchFamily="2" charset="2"/>
              <a:buChar char="§"/>
            </a:pPr>
            <a:r>
              <a:rPr lang="en-GB" sz="9600" dirty="0"/>
              <a:t>Curriculum content (end of primary learning targets)</a:t>
            </a:r>
          </a:p>
          <a:p>
            <a:pPr>
              <a:buFont typeface="Wingdings" panose="05000000000000000000" pitchFamily="2" charset="2"/>
              <a:buChar char="§"/>
            </a:pPr>
            <a:r>
              <a:rPr lang="en-GB" sz="9600" dirty="0"/>
              <a:t>Parent withdrawal- statutory status</a:t>
            </a:r>
          </a:p>
          <a:p>
            <a:pPr marL="0" indent="0">
              <a:buNone/>
            </a:pPr>
            <a:r>
              <a:rPr lang="en-GB" sz="9600" b="1" i="1" dirty="0"/>
              <a:t>Even better if’s:</a:t>
            </a:r>
          </a:p>
          <a:p>
            <a:pPr>
              <a:buFont typeface="Wingdings" panose="05000000000000000000" pitchFamily="2" charset="2"/>
              <a:buChar char="§"/>
            </a:pPr>
            <a:r>
              <a:rPr lang="en-GB" sz="9600" dirty="0"/>
              <a:t>Pupil voice – curriculum </a:t>
            </a:r>
          </a:p>
          <a:p>
            <a:pPr>
              <a:buFont typeface="Wingdings" panose="05000000000000000000" pitchFamily="2" charset="2"/>
              <a:buChar char="§"/>
            </a:pPr>
            <a:r>
              <a:rPr lang="en-GB" sz="9600" dirty="0"/>
              <a:t>Consulted staff </a:t>
            </a:r>
          </a:p>
          <a:p>
            <a:pPr>
              <a:buFont typeface="Wingdings" panose="05000000000000000000" pitchFamily="2" charset="2"/>
              <a:buChar char="§"/>
            </a:pPr>
            <a:endParaRPr lang="en-GB" sz="210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193215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2797" y="4617225"/>
            <a:ext cx="8911687" cy="1280890"/>
          </a:xfrm>
        </p:spPr>
        <p:txBody>
          <a:bodyPr/>
          <a:lstStyle/>
          <a:p>
            <a:r>
              <a:rPr lang="en-GB" dirty="0"/>
              <a:t>Next training session: Mental wellbeing</a:t>
            </a:r>
            <a:br>
              <a:rPr lang="en-GB" dirty="0"/>
            </a:br>
            <a:r>
              <a:rPr lang="en-GB" dirty="0"/>
              <a:t>Tuesday 7</a:t>
            </a:r>
            <a:r>
              <a:rPr lang="en-GB" baseline="30000" dirty="0"/>
              <a:t>th</a:t>
            </a:r>
            <a:r>
              <a:rPr lang="en-GB" dirty="0"/>
              <a:t> July 3:30-4:30</a:t>
            </a:r>
          </a:p>
        </p:txBody>
      </p:sp>
      <p:pic>
        <p:nvPicPr>
          <p:cNvPr id="4" name="Picture 3"/>
          <p:cNvPicPr>
            <a:picLocks noChangeAspect="1"/>
          </p:cNvPicPr>
          <p:nvPr/>
        </p:nvPicPr>
        <p:blipFill>
          <a:blip r:embed="rId2"/>
          <a:stretch>
            <a:fillRect/>
          </a:stretch>
        </p:blipFill>
        <p:spPr>
          <a:xfrm>
            <a:off x="2630077" y="1518501"/>
            <a:ext cx="8278993" cy="3048526"/>
          </a:xfrm>
          <a:prstGeom prst="rect">
            <a:avLst/>
          </a:prstGeom>
        </p:spPr>
      </p:pic>
      <p:sp>
        <p:nvSpPr>
          <p:cNvPr id="3" name="TextBox 2"/>
          <p:cNvSpPr txBox="1"/>
          <p:nvPr/>
        </p:nvSpPr>
        <p:spPr>
          <a:xfrm>
            <a:off x="1997383" y="5948314"/>
            <a:ext cx="9992413" cy="646331"/>
          </a:xfrm>
          <a:prstGeom prst="rect">
            <a:avLst/>
          </a:prstGeom>
          <a:noFill/>
        </p:spPr>
        <p:txBody>
          <a:bodyPr wrap="square" rtlCol="0">
            <a:spAutoFit/>
          </a:bodyPr>
          <a:lstStyle/>
          <a:p>
            <a:r>
              <a:rPr lang="en-GB" dirty="0">
                <a:hlinkClick r:id="rId3"/>
              </a:rPr>
              <a:t>https://www.eventbrite.co.uk/e/mental-health-and-wellbeing-training-module-webinar-tickets-108829493946?ref=estw</a:t>
            </a:r>
            <a:endParaRPr lang="en-GB" dirty="0"/>
          </a:p>
        </p:txBody>
      </p:sp>
    </p:spTree>
    <p:extLst>
      <p:ext uri="{BB962C8B-B14F-4D97-AF65-F5344CB8AC3E}">
        <p14:creationId xmlns:p14="http://schemas.microsoft.com/office/powerpoint/2010/main" val="3680849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2115" y="707010"/>
            <a:ext cx="9072497" cy="5204212"/>
          </a:xfrm>
        </p:spPr>
        <p:txBody>
          <a:bodyPr>
            <a:normAutofit/>
          </a:bodyPr>
          <a:lstStyle/>
          <a:p>
            <a:pPr marL="0" indent="0">
              <a:buNone/>
            </a:pPr>
            <a:r>
              <a:rPr lang="en-GB" sz="13800" b="1" dirty="0"/>
              <a:t>Q &amp; A </a:t>
            </a:r>
          </a:p>
          <a:p>
            <a:endParaRPr lang="en-GB" dirty="0"/>
          </a:p>
          <a:p>
            <a:pPr marL="0" indent="0">
              <a:buNone/>
            </a:pPr>
            <a:r>
              <a:rPr lang="en-GB" dirty="0"/>
              <a:t>Tracy Okuma </a:t>
            </a:r>
          </a:p>
          <a:p>
            <a:pPr marL="0" indent="0">
              <a:buNone/>
            </a:pPr>
            <a:r>
              <a:rPr lang="en-GB" dirty="0"/>
              <a:t>RSE/PSHE Lead </a:t>
            </a:r>
          </a:p>
          <a:p>
            <a:pPr marL="0" indent="0">
              <a:buNone/>
            </a:pPr>
            <a:r>
              <a:rPr lang="en-GB" dirty="0"/>
              <a:t>Surrey South Farnham Teaching School </a:t>
            </a:r>
          </a:p>
          <a:p>
            <a:pPr marL="0" indent="0">
              <a:buNone/>
            </a:pPr>
            <a:r>
              <a:rPr lang="en-GB" dirty="0">
                <a:hlinkClick r:id="rId2"/>
              </a:rPr>
              <a:t>rshe@sfet.org.uk</a:t>
            </a:r>
            <a:endParaRPr lang="en-GB" dirty="0"/>
          </a:p>
          <a:p>
            <a:endParaRPr lang="en-GB" dirty="0"/>
          </a:p>
        </p:txBody>
      </p:sp>
    </p:spTree>
    <p:extLst>
      <p:ext uri="{BB962C8B-B14F-4D97-AF65-F5344CB8AC3E}">
        <p14:creationId xmlns:p14="http://schemas.microsoft.com/office/powerpoint/2010/main" val="304821188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1719</TotalTime>
  <Words>1255</Words>
  <Application>Microsoft Office PowerPoint</Application>
  <PresentationFormat>Widescreen</PresentationFormat>
  <Paragraphs>190</Paragraphs>
  <Slides>26</Slides>
  <Notes>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Century Gothic</vt:lpstr>
      <vt:lpstr>Times New Roman</vt:lpstr>
      <vt:lpstr>Wingdings</vt:lpstr>
      <vt:lpstr>Wingdings 3</vt:lpstr>
      <vt:lpstr>Wisp</vt:lpstr>
      <vt:lpstr>PowerPoint Presentation</vt:lpstr>
      <vt:lpstr>Preparing for statutory RELATIONSHIPS EDUCATION </vt:lpstr>
      <vt:lpstr>1    Key legislation </vt:lpstr>
      <vt:lpstr>2   12 guidelines for RSE- Sex Education Forum  </vt:lpstr>
      <vt:lpstr>3    Assessing the need</vt:lpstr>
      <vt:lpstr>4    Engaging parents </vt:lpstr>
      <vt:lpstr>5    The roadmap to RSE 2020</vt:lpstr>
      <vt:lpstr>6      How does RSE benefit pupils? </vt:lpstr>
      <vt:lpstr>7   What will Relationships Education cover?</vt:lpstr>
      <vt:lpstr>8    What will Health Education cover?</vt:lpstr>
      <vt:lpstr>9   Highlights of new curriculum</vt:lpstr>
      <vt:lpstr>PowerPoint Presentation</vt:lpstr>
      <vt:lpstr>PowerPoint Presentation</vt:lpstr>
      <vt:lpstr>12        Review curriculum </vt:lpstr>
      <vt:lpstr>13         Resources</vt:lpstr>
      <vt:lpstr>14       Sex Education </vt:lpstr>
      <vt:lpstr>15           Policy</vt:lpstr>
      <vt:lpstr>16      Your staff  </vt:lpstr>
      <vt:lpstr>17    Difficult questions  </vt:lpstr>
      <vt:lpstr>18    Right to withdraw </vt:lpstr>
      <vt:lpstr>19    Monitor and evaluate </vt:lpstr>
      <vt:lpstr>20              Inclusion </vt:lpstr>
      <vt:lpstr>21     Handling parent complaints </vt:lpstr>
      <vt:lpstr>To summarise: </vt:lpstr>
      <vt:lpstr>Next training session: Mental wellbeing Tuesday 7th July 3:30-4:30</vt:lpstr>
      <vt:lpstr>PowerPoint Presentation</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for statutory RELATIONSHIPS EDUCATION</dc:title>
  <dc:creator>Tracy Okuma</dc:creator>
  <cp:lastModifiedBy>Tracy Okuma</cp:lastModifiedBy>
  <cp:revision>146</cp:revision>
  <dcterms:created xsi:type="dcterms:W3CDTF">2020-03-26T11:33:13Z</dcterms:created>
  <dcterms:modified xsi:type="dcterms:W3CDTF">2020-06-12T08:41:28Z</dcterms:modified>
</cp:coreProperties>
</file>